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06" r:id="rId1"/>
  </p:sldMasterIdLst>
  <p:notesMasterIdLst>
    <p:notesMasterId r:id="rId26"/>
  </p:notesMasterIdLst>
  <p:handoutMasterIdLst>
    <p:handoutMasterId r:id="rId27"/>
  </p:handoutMasterIdLst>
  <p:sldIdLst>
    <p:sldId id="332" r:id="rId2"/>
    <p:sldId id="436" r:id="rId3"/>
    <p:sldId id="440" r:id="rId4"/>
    <p:sldId id="426" r:id="rId5"/>
    <p:sldId id="430" r:id="rId6"/>
    <p:sldId id="466" r:id="rId7"/>
    <p:sldId id="449" r:id="rId8"/>
    <p:sldId id="463" r:id="rId9"/>
    <p:sldId id="460" r:id="rId10"/>
    <p:sldId id="450" r:id="rId11"/>
    <p:sldId id="445" r:id="rId12"/>
    <p:sldId id="454" r:id="rId13"/>
    <p:sldId id="447" r:id="rId14"/>
    <p:sldId id="442" r:id="rId15"/>
    <p:sldId id="464" r:id="rId16"/>
    <p:sldId id="467" r:id="rId17"/>
    <p:sldId id="455" r:id="rId18"/>
    <p:sldId id="456" r:id="rId19"/>
    <p:sldId id="457" r:id="rId20"/>
    <p:sldId id="458" r:id="rId21"/>
    <p:sldId id="459" r:id="rId22"/>
    <p:sldId id="462" r:id="rId23"/>
    <p:sldId id="444" r:id="rId24"/>
    <p:sldId id="465" r:id="rId25"/>
  </p:sldIdLst>
  <p:sldSz cx="9144000" cy="6858000" type="screen4x3"/>
  <p:notesSz cx="6796088" cy="9925050"/>
  <p:defaultTextStyle>
    <a:defPPr>
      <a:defRPr lang="en-GB"/>
    </a:defPPr>
    <a:lvl1pPr algn="l" defTabSz="457200" rtl="0" fontAlgn="base">
      <a:spcBef>
        <a:spcPct val="0"/>
      </a:spcBef>
      <a:spcAft>
        <a:spcPct val="0"/>
      </a:spcAft>
      <a:defRPr kern="1200">
        <a:solidFill>
          <a:schemeClr val="bg1"/>
        </a:solidFill>
        <a:latin typeface="Arial" charset="0"/>
        <a:ea typeface="Droid Sans Fallback" charset="0"/>
        <a:cs typeface="Droid Sans Fallback" charset="0"/>
      </a:defRPr>
    </a:lvl1pPr>
    <a:lvl2pPr marL="742950" indent="-285750" algn="l" defTabSz="457200" rtl="0" fontAlgn="base">
      <a:spcBef>
        <a:spcPct val="0"/>
      </a:spcBef>
      <a:spcAft>
        <a:spcPct val="0"/>
      </a:spcAft>
      <a:defRPr kern="1200">
        <a:solidFill>
          <a:schemeClr val="bg1"/>
        </a:solidFill>
        <a:latin typeface="Arial" charset="0"/>
        <a:ea typeface="Droid Sans Fallback" charset="0"/>
        <a:cs typeface="Droid Sans Fallback" charset="0"/>
      </a:defRPr>
    </a:lvl2pPr>
    <a:lvl3pPr marL="1143000" indent="-228600" algn="l" defTabSz="457200" rtl="0" fontAlgn="base">
      <a:spcBef>
        <a:spcPct val="0"/>
      </a:spcBef>
      <a:spcAft>
        <a:spcPct val="0"/>
      </a:spcAft>
      <a:defRPr kern="1200">
        <a:solidFill>
          <a:schemeClr val="bg1"/>
        </a:solidFill>
        <a:latin typeface="Arial" charset="0"/>
        <a:ea typeface="Droid Sans Fallback" charset="0"/>
        <a:cs typeface="Droid Sans Fallback" charset="0"/>
      </a:defRPr>
    </a:lvl3pPr>
    <a:lvl4pPr marL="1600200" indent="-228600" algn="l" defTabSz="457200" rtl="0" fontAlgn="base">
      <a:spcBef>
        <a:spcPct val="0"/>
      </a:spcBef>
      <a:spcAft>
        <a:spcPct val="0"/>
      </a:spcAft>
      <a:defRPr kern="1200">
        <a:solidFill>
          <a:schemeClr val="bg1"/>
        </a:solidFill>
        <a:latin typeface="Arial" charset="0"/>
        <a:ea typeface="Droid Sans Fallback" charset="0"/>
        <a:cs typeface="Droid Sans Fallback" charset="0"/>
      </a:defRPr>
    </a:lvl4pPr>
    <a:lvl5pPr marL="2057400" indent="-228600" algn="l" defTabSz="457200" rtl="0" fontAlgn="base">
      <a:spcBef>
        <a:spcPct val="0"/>
      </a:spcBef>
      <a:spcAft>
        <a:spcPct val="0"/>
      </a:spcAft>
      <a:defRPr kern="1200">
        <a:solidFill>
          <a:schemeClr val="bg1"/>
        </a:solidFill>
        <a:latin typeface="Arial" charset="0"/>
        <a:ea typeface="Droid Sans Fallback" charset="0"/>
        <a:cs typeface="Droid Sans Fallback" charset="0"/>
      </a:defRPr>
    </a:lvl5pPr>
    <a:lvl6pPr marL="2286000" algn="l" defTabSz="914400" rtl="0" eaLnBrk="1" latinLnBrk="0" hangingPunct="1">
      <a:defRPr kern="1200">
        <a:solidFill>
          <a:schemeClr val="bg1"/>
        </a:solidFill>
        <a:latin typeface="Arial" charset="0"/>
        <a:ea typeface="Droid Sans Fallback" charset="0"/>
        <a:cs typeface="Droid Sans Fallback" charset="0"/>
      </a:defRPr>
    </a:lvl6pPr>
    <a:lvl7pPr marL="2743200" algn="l" defTabSz="914400" rtl="0" eaLnBrk="1" latinLnBrk="0" hangingPunct="1">
      <a:defRPr kern="1200">
        <a:solidFill>
          <a:schemeClr val="bg1"/>
        </a:solidFill>
        <a:latin typeface="Arial" charset="0"/>
        <a:ea typeface="Droid Sans Fallback" charset="0"/>
        <a:cs typeface="Droid Sans Fallback" charset="0"/>
      </a:defRPr>
    </a:lvl7pPr>
    <a:lvl8pPr marL="3200400" algn="l" defTabSz="914400" rtl="0" eaLnBrk="1" latinLnBrk="0" hangingPunct="1">
      <a:defRPr kern="1200">
        <a:solidFill>
          <a:schemeClr val="bg1"/>
        </a:solidFill>
        <a:latin typeface="Arial" charset="0"/>
        <a:ea typeface="Droid Sans Fallback" charset="0"/>
        <a:cs typeface="Droid Sans Fallback" charset="0"/>
      </a:defRPr>
    </a:lvl8pPr>
    <a:lvl9pPr marL="3657600" algn="l" defTabSz="914400" rtl="0" eaLnBrk="1" latinLnBrk="0" hangingPunct="1">
      <a:defRPr kern="1200">
        <a:solidFill>
          <a:schemeClr val="bg1"/>
        </a:solidFill>
        <a:latin typeface="Arial" charset="0"/>
        <a:ea typeface="Droid Sans Fallback" charset="0"/>
        <a:cs typeface="Droid Sans Fallback"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FF"/>
    <a:srgbClr val="008BB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62696" autoAdjust="0"/>
  </p:normalViewPr>
  <p:slideViewPr>
    <p:cSldViewPr>
      <p:cViewPr varScale="1">
        <p:scale>
          <a:sx n="73" d="100"/>
          <a:sy n="73" d="100"/>
        </p:scale>
        <p:origin x="-2712" y="-9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326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lvl1pPr>
          </a:lstStyle>
          <a:p>
            <a:fld id="{4419AB39-1954-45DC-B18A-1D5ED19A8C6F}" type="datetimeFigureOut">
              <a:rPr lang="en-GB" smtClean="0"/>
              <a:t>20/11/2017</a:t>
            </a:fld>
            <a:endParaRPr lang="en-GB"/>
          </a:p>
        </p:txBody>
      </p:sp>
      <p:sp>
        <p:nvSpPr>
          <p:cNvPr id="4" name="Footer Placeholder 3"/>
          <p:cNvSpPr>
            <a:spLocks noGrp="1"/>
          </p:cNvSpPr>
          <p:nvPr>
            <p:ph type="ftr" sz="quarter" idx="2"/>
          </p:nvPr>
        </p:nvSpPr>
        <p:spPr>
          <a:xfrm>
            <a:off x="0" y="9426575"/>
            <a:ext cx="2944813"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6575"/>
            <a:ext cx="2944812" cy="496888"/>
          </a:xfrm>
          <a:prstGeom prst="rect">
            <a:avLst/>
          </a:prstGeom>
        </p:spPr>
        <p:txBody>
          <a:bodyPr vert="horz" lIns="91440" tIns="45720" rIns="91440" bIns="45720" rtlCol="0" anchor="b"/>
          <a:lstStyle>
            <a:lvl1pPr algn="r">
              <a:defRPr sz="1200"/>
            </a:lvl1pPr>
          </a:lstStyle>
          <a:p>
            <a:fld id="{439C7FFE-3F80-43D5-8182-E983165486AF}" type="slidenum">
              <a:rPr lang="en-GB" smtClean="0"/>
              <a:t>‹#›</a:t>
            </a:fld>
            <a:endParaRPr lang="en-GB"/>
          </a:p>
        </p:txBody>
      </p:sp>
    </p:spTree>
    <p:extLst>
      <p:ext uri="{BB962C8B-B14F-4D97-AF65-F5344CB8AC3E}">
        <p14:creationId xmlns:p14="http://schemas.microsoft.com/office/powerpoint/2010/main" val="1081928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AutoShape 1"/>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itchFamily="18" charset="0"/>
              <a:buNone/>
            </a:pPr>
            <a:endParaRPr lang="en-US" altLang="en-US"/>
          </a:p>
        </p:txBody>
      </p:sp>
      <p:sp>
        <p:nvSpPr>
          <p:cNvPr id="5122" name="Rectangle 2"/>
          <p:cNvSpPr>
            <a:spLocks noGrp="1" noChangeArrowheads="1"/>
          </p:cNvSpPr>
          <p:nvPr>
            <p:ph type="hdr"/>
          </p:nvPr>
        </p:nvSpPr>
        <p:spPr bwMode="auto">
          <a:xfrm>
            <a:off x="0" y="0"/>
            <a:ext cx="29432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pitchFamily="18" charset="0"/>
              <a:buNone/>
              <a:tabLst>
                <a:tab pos="457200" algn="l"/>
                <a:tab pos="914400" algn="l"/>
                <a:tab pos="1371600" algn="l"/>
                <a:tab pos="1828800" algn="l"/>
                <a:tab pos="2286000" algn="l"/>
                <a:tab pos="2743200" algn="l"/>
              </a:tabLst>
              <a:defRPr sz="1200">
                <a:solidFill>
                  <a:srgbClr val="000000"/>
                </a:solidFill>
                <a:latin typeface="Times New Roman" pitchFamily="18" charset="0"/>
              </a:defRPr>
            </a:lvl1pPr>
          </a:lstStyle>
          <a:p>
            <a:endParaRPr lang="nl-NL" altLang="en-US"/>
          </a:p>
        </p:txBody>
      </p:sp>
      <p:sp>
        <p:nvSpPr>
          <p:cNvPr id="5123" name="Rectangle 3"/>
          <p:cNvSpPr>
            <a:spLocks noGrp="1" noChangeArrowheads="1"/>
          </p:cNvSpPr>
          <p:nvPr>
            <p:ph type="dt"/>
          </p:nvPr>
        </p:nvSpPr>
        <p:spPr bwMode="auto">
          <a:xfrm>
            <a:off x="3851275" y="0"/>
            <a:ext cx="29432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pitchFamily="18" charset="0"/>
              <a:buNone/>
              <a:tabLst>
                <a:tab pos="457200" algn="l"/>
                <a:tab pos="914400" algn="l"/>
                <a:tab pos="1371600" algn="l"/>
                <a:tab pos="1828800" algn="l"/>
                <a:tab pos="2286000" algn="l"/>
                <a:tab pos="2743200" algn="l"/>
              </a:tabLst>
              <a:defRPr sz="1200">
                <a:solidFill>
                  <a:srgbClr val="000000"/>
                </a:solidFill>
                <a:latin typeface="Times New Roman" pitchFamily="18" charset="0"/>
              </a:defRPr>
            </a:lvl1pPr>
          </a:lstStyle>
          <a:p>
            <a:fld id="{D93115C4-C7C0-4449-B9ED-7DE877DF3FD2}" type="datetime1">
              <a:rPr lang="nl-NL" altLang="en-US"/>
              <a:pPr/>
              <a:t>20-11-2017</a:t>
            </a:fld>
            <a:endParaRPr lang="nl-NL" altLang="en-US"/>
          </a:p>
        </p:txBody>
      </p:sp>
      <p:sp>
        <p:nvSpPr>
          <p:cNvPr id="7173" name="Rectangle 4"/>
          <p:cNvSpPr>
            <a:spLocks noGrp="1" noRot="1" noChangeAspect="1" noChangeArrowheads="1"/>
          </p:cNvSpPr>
          <p:nvPr>
            <p:ph type="sldImg"/>
          </p:nvPr>
        </p:nvSpPr>
        <p:spPr bwMode="auto">
          <a:xfrm>
            <a:off x="917575" y="744538"/>
            <a:ext cx="4962525" cy="372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5" name="Rectangle 5"/>
          <p:cNvSpPr>
            <a:spLocks noGrp="1" noChangeArrowheads="1"/>
          </p:cNvSpPr>
          <p:nvPr>
            <p:ph type="body"/>
          </p:nvPr>
        </p:nvSpPr>
        <p:spPr bwMode="auto">
          <a:xfrm>
            <a:off x="679450" y="4714875"/>
            <a:ext cx="5437188"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smtClean="0"/>
          </a:p>
        </p:txBody>
      </p:sp>
      <p:sp>
        <p:nvSpPr>
          <p:cNvPr id="5126" name="Rectangle 6"/>
          <p:cNvSpPr>
            <a:spLocks noGrp="1" noChangeArrowheads="1"/>
          </p:cNvSpPr>
          <p:nvPr>
            <p:ph type="ftr"/>
          </p:nvPr>
        </p:nvSpPr>
        <p:spPr bwMode="auto">
          <a:xfrm>
            <a:off x="0" y="9426575"/>
            <a:ext cx="29432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
                <a:srgbClr val="000000"/>
              </a:buClr>
              <a:buSzPct val="100000"/>
              <a:buFont typeface="Times New Roman" pitchFamily="18" charset="0"/>
              <a:buNone/>
              <a:tabLst>
                <a:tab pos="457200" algn="l"/>
                <a:tab pos="914400" algn="l"/>
                <a:tab pos="1371600" algn="l"/>
                <a:tab pos="1828800" algn="l"/>
                <a:tab pos="2286000" algn="l"/>
                <a:tab pos="2743200" algn="l"/>
              </a:tabLst>
              <a:defRPr sz="1200">
                <a:solidFill>
                  <a:srgbClr val="000000"/>
                </a:solidFill>
                <a:latin typeface="Times New Roman" pitchFamily="18" charset="0"/>
              </a:defRPr>
            </a:lvl1pPr>
          </a:lstStyle>
          <a:p>
            <a:endParaRPr lang="nl-NL" altLang="en-US"/>
          </a:p>
        </p:txBody>
      </p:sp>
      <p:sp>
        <p:nvSpPr>
          <p:cNvPr id="5127" name="Rectangle 7"/>
          <p:cNvSpPr>
            <a:spLocks noGrp="1" noChangeArrowheads="1"/>
          </p:cNvSpPr>
          <p:nvPr>
            <p:ph type="sldNum"/>
          </p:nvPr>
        </p:nvSpPr>
        <p:spPr bwMode="auto">
          <a:xfrm>
            <a:off x="3851275" y="9426575"/>
            <a:ext cx="29432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
                <a:srgbClr val="000000"/>
              </a:buClr>
              <a:buSzPct val="100000"/>
              <a:buFont typeface="Times New Roman" pitchFamily="18" charset="0"/>
              <a:buNone/>
              <a:tabLst>
                <a:tab pos="457200" algn="l"/>
                <a:tab pos="914400" algn="l"/>
                <a:tab pos="1371600" algn="l"/>
                <a:tab pos="1828800" algn="l"/>
                <a:tab pos="2286000" algn="l"/>
                <a:tab pos="2743200" algn="l"/>
              </a:tabLst>
              <a:defRPr sz="1200">
                <a:solidFill>
                  <a:srgbClr val="000000"/>
                </a:solidFill>
                <a:latin typeface="Times New Roman" pitchFamily="18" charset="0"/>
              </a:defRPr>
            </a:lvl1pPr>
          </a:lstStyle>
          <a:p>
            <a:fld id="{47411847-0DA5-409D-83BB-3ACE3BBB0796}" type="slidenum">
              <a:rPr lang="nl-NL" altLang="en-US"/>
              <a:pPr/>
              <a:t>‹#›</a:t>
            </a:fld>
            <a:endParaRPr lang="nl-NL" altLang="en-US"/>
          </a:p>
        </p:txBody>
      </p:sp>
    </p:spTree>
    <p:extLst>
      <p:ext uri="{BB962C8B-B14F-4D97-AF65-F5344CB8AC3E}">
        <p14:creationId xmlns:p14="http://schemas.microsoft.com/office/powerpoint/2010/main" val="3877068817"/>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sz="1200">
                <a:solidFill>
                  <a:srgbClr val="000000"/>
                </a:solidFill>
                <a:latin typeface="Times New Roman" pitchFamily="18" charset="0"/>
              </a:defRPr>
            </a:lvl9pPr>
          </a:lstStyle>
          <a:p>
            <a:pPr eaLnBrk="1" hangingPunct="1">
              <a:spcBef>
                <a:spcPct val="0"/>
              </a:spcBef>
            </a:pPr>
            <a:fld id="{7197BBFA-6805-4812-88B6-722B51A3057D}" type="slidenum">
              <a:rPr lang="en-US" altLang="en-US">
                <a:cs typeface="Arial" charset="0"/>
              </a:rPr>
              <a:pPr eaLnBrk="1" hangingPunct="1">
                <a:spcBef>
                  <a:spcPct val="0"/>
                </a:spcBef>
              </a:pPr>
              <a:t>1</a:t>
            </a:fld>
            <a:endParaRPr lang="en-US" altLang="en-US" dirty="0">
              <a:cs typeface="Arial" charset="0"/>
            </a:endParaRPr>
          </a:p>
        </p:txBody>
      </p:sp>
      <p:sp>
        <p:nvSpPr>
          <p:cNvPr id="8195" name="Rectangle 1"/>
          <p:cNvSpPr>
            <a:spLocks noGrp="1" noRot="1" noChangeAspect="1" noChangeArrowheads="1" noTextEdit="1"/>
          </p:cNvSpPr>
          <p:nvPr>
            <p:ph type="sldImg"/>
          </p:nvPr>
        </p:nvSpPr>
        <p:spPr>
          <a:xfrm>
            <a:off x="1371600" y="763588"/>
            <a:ext cx="5027613"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Grp="1" noChangeArrowheads="1"/>
          </p:cNvSpPr>
          <p:nvPr>
            <p:ph type="body" idx="1"/>
          </p:nvPr>
        </p:nvSpPr>
        <p:spPr>
          <a:xfrm>
            <a:off x="777875" y="4776788"/>
            <a:ext cx="6216650" cy="4524375"/>
          </a:xfrm>
          <a:noFill/>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a:p>
        </p:txBody>
      </p:sp>
      <p:sp>
        <p:nvSpPr>
          <p:cNvPr id="5" name="Slide Number Placeholder 4"/>
          <p:cNvSpPr>
            <a:spLocks noGrp="1"/>
          </p:cNvSpPr>
          <p:nvPr>
            <p:ph type="sldNum" idx="11"/>
          </p:nvPr>
        </p:nvSpPr>
        <p:spPr/>
        <p:txBody>
          <a:bodyPr/>
          <a:lstStyle/>
          <a:p>
            <a:fld id="{47411847-0DA5-409D-83BB-3ACE3BBB0796}" type="slidenum">
              <a:rPr lang="nl-NL" altLang="en-US" smtClean="0"/>
              <a:pPr/>
              <a:t>16</a:t>
            </a:fld>
            <a:endParaRPr lang="nl-NL" altLang="en-US"/>
          </a:p>
        </p:txBody>
      </p:sp>
    </p:spTree>
    <p:extLst>
      <p:ext uri="{BB962C8B-B14F-4D97-AF65-F5344CB8AC3E}">
        <p14:creationId xmlns:p14="http://schemas.microsoft.com/office/powerpoint/2010/main" val="324095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Shape 102"/>
          <p:cNvSpPr>
            <a:spLocks noGrp="1" noRot="1" noChangeAspect="1" noTextEdit="1"/>
          </p:cNvSpPr>
          <p:nvPr>
            <p:ph type="sldImg" idx="2"/>
          </p:nvPr>
        </p:nvSpPr>
        <p:spPr>
          <a:xfrm>
            <a:off x="917575" y="744538"/>
            <a:ext cx="4960938" cy="3721100"/>
          </a:xfrm>
          <a:custGeom>
            <a:avLst/>
            <a:gdLst>
              <a:gd name="T0" fmla="*/ 0 w 120000"/>
              <a:gd name="T1" fmla="*/ 0 h 120000"/>
              <a:gd name="T2" fmla="*/ 205090882 w 120000"/>
              <a:gd name="T3" fmla="*/ 0 h 120000"/>
              <a:gd name="T4" fmla="*/ 205090882 w 120000"/>
              <a:gd name="T5" fmla="*/ 115388210 h 120000"/>
              <a:gd name="T6" fmla="*/ 0 w 120000"/>
              <a:gd name="T7" fmla="*/ 11538821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9219" name="Shape 103"/>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Shape 102"/>
          <p:cNvSpPr>
            <a:spLocks noGrp="1" noRot="1" noChangeAspect="1" noTextEdit="1"/>
          </p:cNvSpPr>
          <p:nvPr>
            <p:ph type="sldImg" idx="2"/>
          </p:nvPr>
        </p:nvSpPr>
        <p:spPr>
          <a:xfrm>
            <a:off x="917575" y="744538"/>
            <a:ext cx="4960938" cy="3721100"/>
          </a:xfrm>
          <a:custGeom>
            <a:avLst/>
            <a:gdLst>
              <a:gd name="T0" fmla="*/ 0 w 120000"/>
              <a:gd name="T1" fmla="*/ 0 h 120000"/>
              <a:gd name="T2" fmla="*/ 205090882 w 120000"/>
              <a:gd name="T3" fmla="*/ 0 h 120000"/>
              <a:gd name="T4" fmla="*/ 205090882 w 120000"/>
              <a:gd name="T5" fmla="*/ 115388210 h 120000"/>
              <a:gd name="T6" fmla="*/ 0 w 120000"/>
              <a:gd name="T7" fmla="*/ 11538821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9219" name="Shape 103"/>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GB" sz="1200" dirty="0" smtClean="0">
                <a:solidFill>
                  <a:schemeClr val="tx1"/>
                </a:solidFill>
                <a:latin typeface="Khmer UI" panose="020B0502040204020203" pitchFamily="34" charset="0"/>
                <a:cs typeface="Khmer UI" panose="020B0502040204020203" pitchFamily="34" charset="0"/>
              </a:rPr>
              <a:t>Extended areas are not mapped to sufficient accuracy, or existing data is out of date.</a:t>
            </a:r>
          </a:p>
          <a:p>
            <a:pPr marL="285750" indent="-285750">
              <a:buFont typeface="Arial" pitchFamily="34" charset="0"/>
              <a:buChar char="•"/>
            </a:pPr>
            <a:r>
              <a:rPr lang="en-GB" sz="1200" dirty="0" smtClean="0">
                <a:solidFill>
                  <a:schemeClr val="tx1"/>
                </a:solidFill>
                <a:latin typeface="Khmer UI" panose="020B0502040204020203" pitchFamily="34" charset="0"/>
                <a:cs typeface="Khmer UI" panose="020B0502040204020203" pitchFamily="34" charset="0"/>
              </a:rPr>
              <a:t>Bathymetry is essential for various user groups and for multiple applications.</a:t>
            </a:r>
          </a:p>
          <a:p>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dirty="0"/>
          </a:p>
        </p:txBody>
      </p:sp>
      <p:sp>
        <p:nvSpPr>
          <p:cNvPr id="5" name="Slide Number Placeholder 4"/>
          <p:cNvSpPr>
            <a:spLocks noGrp="1"/>
          </p:cNvSpPr>
          <p:nvPr>
            <p:ph type="sldNum" idx="11"/>
          </p:nvPr>
        </p:nvSpPr>
        <p:spPr/>
        <p:txBody>
          <a:bodyPr/>
          <a:lstStyle/>
          <a:p>
            <a:fld id="{47411847-0DA5-409D-83BB-3ACE3BBB0796}" type="slidenum">
              <a:rPr lang="nl-NL" altLang="en-US" smtClean="0"/>
              <a:pPr/>
              <a:t>2</a:t>
            </a:fld>
            <a:endParaRPr lang="nl-NL" altLang="en-US" dirty="0"/>
          </a:p>
        </p:txBody>
      </p:sp>
    </p:spTree>
    <p:extLst>
      <p:ext uri="{BB962C8B-B14F-4D97-AF65-F5344CB8AC3E}">
        <p14:creationId xmlns:p14="http://schemas.microsoft.com/office/powerpoint/2010/main" val="3273305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Shape 102"/>
          <p:cNvSpPr>
            <a:spLocks noGrp="1" noRot="1" noChangeAspect="1" noTextEdit="1"/>
          </p:cNvSpPr>
          <p:nvPr>
            <p:ph type="sldImg" idx="2"/>
          </p:nvPr>
        </p:nvSpPr>
        <p:spPr>
          <a:xfrm>
            <a:off x="917575" y="744538"/>
            <a:ext cx="4960938" cy="3721100"/>
          </a:xfrm>
          <a:custGeom>
            <a:avLst/>
            <a:gdLst>
              <a:gd name="T0" fmla="*/ 0 w 120000"/>
              <a:gd name="T1" fmla="*/ 0 h 120000"/>
              <a:gd name="T2" fmla="*/ 205090882 w 120000"/>
              <a:gd name="T3" fmla="*/ 0 h 120000"/>
              <a:gd name="T4" fmla="*/ 205090882 w 120000"/>
              <a:gd name="T5" fmla="*/ 115388210 h 120000"/>
              <a:gd name="T6" fmla="*/ 0 w 120000"/>
              <a:gd name="T7" fmla="*/ 11538821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9219" name="Shape 103"/>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a:p>
        </p:txBody>
      </p:sp>
      <p:sp>
        <p:nvSpPr>
          <p:cNvPr id="5" name="Slide Number Placeholder 4"/>
          <p:cNvSpPr>
            <a:spLocks noGrp="1"/>
          </p:cNvSpPr>
          <p:nvPr>
            <p:ph type="sldNum" idx="11"/>
          </p:nvPr>
        </p:nvSpPr>
        <p:spPr/>
        <p:txBody>
          <a:bodyPr/>
          <a:lstStyle/>
          <a:p>
            <a:fld id="{47411847-0DA5-409D-83BB-3ACE3BBB0796}" type="slidenum">
              <a:rPr lang="nl-NL" altLang="en-US" smtClean="0"/>
              <a:pPr/>
              <a:t>5</a:t>
            </a:fld>
            <a:endParaRPr lang="nl-NL" altLang="en-US"/>
          </a:p>
        </p:txBody>
      </p:sp>
    </p:spTree>
    <p:extLst>
      <p:ext uri="{BB962C8B-B14F-4D97-AF65-F5344CB8AC3E}">
        <p14:creationId xmlns:p14="http://schemas.microsoft.com/office/powerpoint/2010/main" val="178314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dirty="0" smtClean="0"/>
              <a:t> </a:t>
            </a:r>
            <a:r>
              <a:rPr lang="en-US" kern="0" dirty="0" smtClean="0"/>
              <a:t>Multiple linear regression</a:t>
            </a:r>
          </a:p>
          <a:p>
            <a:pPr marL="0" indent="0">
              <a:buFont typeface="Arial" panose="020B0604020202020204" pitchFamily="34" charset="0"/>
              <a:buNone/>
            </a:pPr>
            <a:r>
              <a:rPr lang="en-US" dirty="0" smtClean="0"/>
              <a:t>The advantage of this method is that it doesn’t require prior harmonization. Multiple </a:t>
            </a:r>
          </a:p>
          <a:p>
            <a:pPr marL="0" indent="0">
              <a:buFont typeface="Arial" panose="020B0604020202020204" pitchFamily="34" charset="0"/>
              <a:buNone/>
            </a:pPr>
            <a:r>
              <a:rPr lang="en-US" dirty="0" smtClean="0"/>
              <a:t>linear  regression  attempts  to  model  the  relationship  between  two  or more  explanatory variables </a:t>
            </a:r>
          </a:p>
          <a:p>
            <a:pPr marL="0" indent="0">
              <a:buFont typeface="Arial" panose="020B0604020202020204" pitchFamily="34" charset="0"/>
              <a:buNone/>
            </a:pPr>
            <a:r>
              <a:rPr lang="en-US" dirty="0" smtClean="0"/>
              <a:t>and a target variable by fitting a linear equation to observed data</a:t>
            </a:r>
          </a:p>
          <a:p>
            <a:pPr marL="171450" indent="-171450">
              <a:buFont typeface="Arial" panose="020B0604020202020204" pitchFamily="34" charset="0"/>
              <a:buChar char="•"/>
            </a:pPr>
            <a:r>
              <a:rPr lang="en-US" dirty="0" smtClean="0"/>
              <a:t>Regression  Kriging  is  a  technique  that  exploits  potential  spatial </a:t>
            </a:r>
          </a:p>
          <a:p>
            <a:r>
              <a:rPr lang="en-US" dirty="0" smtClean="0"/>
              <a:t>correlation of regression residuals to locally improve predictions. In a Regression Kriging model, the </a:t>
            </a:r>
          </a:p>
          <a:p>
            <a:r>
              <a:rPr lang="en-US" dirty="0" smtClean="0"/>
              <a:t>dependent and independent variables are made spatially explicit and the spatial correlation of the </a:t>
            </a:r>
          </a:p>
          <a:p>
            <a:r>
              <a:rPr lang="en-US" dirty="0" smtClean="0"/>
              <a:t>regression residual is modelled with a </a:t>
            </a:r>
            <a:r>
              <a:rPr lang="en-US" dirty="0" err="1" smtClean="0"/>
              <a:t>variogram</a:t>
            </a:r>
            <a:r>
              <a:rPr lang="en-US" dirty="0" smtClean="0"/>
              <a:t> </a:t>
            </a:r>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a:p>
        </p:txBody>
      </p:sp>
      <p:sp>
        <p:nvSpPr>
          <p:cNvPr id="5" name="Slide Number Placeholder 4"/>
          <p:cNvSpPr>
            <a:spLocks noGrp="1"/>
          </p:cNvSpPr>
          <p:nvPr>
            <p:ph type="sldNum" idx="11"/>
          </p:nvPr>
        </p:nvSpPr>
        <p:spPr/>
        <p:txBody>
          <a:bodyPr/>
          <a:lstStyle/>
          <a:p>
            <a:fld id="{47411847-0DA5-409D-83BB-3ACE3BBB0796}" type="slidenum">
              <a:rPr lang="nl-NL" altLang="en-US" smtClean="0"/>
              <a:pPr/>
              <a:t>6</a:t>
            </a:fld>
            <a:endParaRPr lang="nl-NL" altLang="en-US"/>
          </a:p>
        </p:txBody>
      </p:sp>
    </p:spTree>
    <p:extLst>
      <p:ext uri="{BB962C8B-B14F-4D97-AF65-F5344CB8AC3E}">
        <p14:creationId xmlns:p14="http://schemas.microsoft.com/office/powerpoint/2010/main" val="178314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0938"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42EE786-A01A-4808-B551-5345E7FE8FA9}" type="slidenum">
              <a:rPr lang="en-GB" altLang="en-US" smtClean="0"/>
              <a:pPr>
                <a:defRPr/>
              </a:pPr>
              <a:t>9</a:t>
            </a:fld>
            <a:endParaRPr lang="en-GB" altLang="en-US"/>
          </a:p>
        </p:txBody>
      </p:sp>
    </p:spTree>
    <p:extLst>
      <p:ext uri="{BB962C8B-B14F-4D97-AF65-F5344CB8AC3E}">
        <p14:creationId xmlns:p14="http://schemas.microsoft.com/office/powerpoint/2010/main" val="23690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Times New Roman" pitchFamily="16" charset="0"/>
                <a:ea typeface="+mn-ea"/>
                <a:cs typeface="+mn-cs"/>
              </a:rPr>
              <a:t>The flow chart for the merged bathymetry has been described in the Figure. The general idea is that the different bathymetry data sets (layers or images) for a certain area are used to compose a seamless bathymetry product. </a:t>
            </a:r>
          </a:p>
          <a:p>
            <a:endParaRPr lang="en-GB" sz="1200" kern="1200" dirty="0" smtClean="0">
              <a:solidFill>
                <a:srgbClr val="000000"/>
              </a:solidFill>
              <a:effectLst/>
              <a:latin typeface="Times New Roman" pitchFamily="16" charset="0"/>
              <a:ea typeface="+mn-ea"/>
              <a:cs typeface="+mn-cs"/>
            </a:endParaRPr>
          </a:p>
          <a:p>
            <a:r>
              <a:rPr lang="en-GB" sz="1200" kern="1200" dirty="0" smtClean="0">
                <a:solidFill>
                  <a:srgbClr val="000000"/>
                </a:solidFill>
                <a:effectLst/>
                <a:latin typeface="Times New Roman" pitchFamily="16" charset="0"/>
                <a:ea typeface="+mn-ea"/>
                <a:cs typeface="+mn-cs"/>
              </a:rPr>
              <a:t>Following the data formatting guidelines, the spatial reference of the merged data is WGS 84 and will be produced in a common grid. A standard grid of 1/128th of a minute is used, unless decided otherwise for a custom delivery. Each grid cell has coordinates that are a multiple of 1/128th of a minute. The value for each cell is to represent an average value for the cell. Note that the cell centres will be shifted by half the cell width and height with respect to the corners of the cell. This type of grid is regular in latitude longitude coordinates, but will have a variable size in meters, decreasing from about 15 meters at the equator to e.g. 7.5 meters at 60° north. The height of the cells remains roughly 15 meters at all latitudes. Figure 2 shows the schematization of each tile, the resolution and the number of grid point per tile</a:t>
            </a:r>
          </a:p>
          <a:p>
            <a:endParaRPr lang="en-US" sz="1200" kern="1200" dirty="0" smtClean="0">
              <a:solidFill>
                <a:srgbClr val="000000"/>
              </a:solidFill>
              <a:effectLst/>
              <a:latin typeface="Times New Roman" pitchFamily="16" charset="0"/>
              <a:ea typeface="+mn-ea"/>
              <a:cs typeface="+mn-cs"/>
            </a:endParaRPr>
          </a:p>
          <a:p>
            <a:r>
              <a:rPr lang="en-US" sz="1200" kern="1200" dirty="0" smtClean="0">
                <a:solidFill>
                  <a:srgbClr val="000000"/>
                </a:solidFill>
                <a:effectLst/>
                <a:latin typeface="Times New Roman" pitchFamily="16" charset="0"/>
                <a:ea typeface="+mn-ea"/>
                <a:cs typeface="+mn-cs"/>
              </a:rPr>
              <a:t>58,982,400</a:t>
            </a:r>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a:p>
        </p:txBody>
      </p:sp>
      <p:sp>
        <p:nvSpPr>
          <p:cNvPr id="5" name="Slide Number Placeholder 4"/>
          <p:cNvSpPr>
            <a:spLocks noGrp="1"/>
          </p:cNvSpPr>
          <p:nvPr>
            <p:ph type="sldNum" idx="11"/>
          </p:nvPr>
        </p:nvSpPr>
        <p:spPr/>
        <p:txBody>
          <a:bodyPr/>
          <a:lstStyle/>
          <a:p>
            <a:fld id="{47411847-0DA5-409D-83BB-3ACE3BBB0796}" type="slidenum">
              <a:rPr lang="nl-NL" altLang="en-US" smtClean="0"/>
              <a:pPr/>
              <a:t>11</a:t>
            </a:fld>
            <a:endParaRPr lang="nl-NL" altLang="en-US"/>
          </a:p>
        </p:txBody>
      </p:sp>
    </p:spTree>
    <p:extLst>
      <p:ext uri="{BB962C8B-B14F-4D97-AF65-F5344CB8AC3E}">
        <p14:creationId xmlns:p14="http://schemas.microsoft.com/office/powerpoint/2010/main" val="1167500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a:p>
        </p:txBody>
      </p:sp>
      <p:sp>
        <p:nvSpPr>
          <p:cNvPr id="5" name="Slide Number Placeholder 4"/>
          <p:cNvSpPr>
            <a:spLocks noGrp="1"/>
          </p:cNvSpPr>
          <p:nvPr>
            <p:ph type="sldNum" idx="11"/>
          </p:nvPr>
        </p:nvSpPr>
        <p:spPr/>
        <p:txBody>
          <a:bodyPr/>
          <a:lstStyle/>
          <a:p>
            <a:fld id="{47411847-0DA5-409D-83BB-3ACE3BBB0796}" type="slidenum">
              <a:rPr lang="nl-NL" altLang="en-US" smtClean="0"/>
              <a:pPr/>
              <a:t>13</a:t>
            </a:fld>
            <a:endParaRPr lang="nl-NL" altLang="en-US"/>
          </a:p>
        </p:txBody>
      </p:sp>
    </p:spTree>
    <p:extLst>
      <p:ext uri="{BB962C8B-B14F-4D97-AF65-F5344CB8AC3E}">
        <p14:creationId xmlns:p14="http://schemas.microsoft.com/office/powerpoint/2010/main" val="247884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D93115C4-C7C0-4449-B9ED-7DE877DF3FD2}" type="datetime1">
              <a:rPr lang="nl-NL" altLang="en-US" smtClean="0"/>
              <a:pPr/>
              <a:t>20-11-2017</a:t>
            </a:fld>
            <a:endParaRPr lang="nl-NL" altLang="en-US"/>
          </a:p>
        </p:txBody>
      </p:sp>
      <p:sp>
        <p:nvSpPr>
          <p:cNvPr id="5" name="Slide Number Placeholder 4"/>
          <p:cNvSpPr>
            <a:spLocks noGrp="1"/>
          </p:cNvSpPr>
          <p:nvPr>
            <p:ph type="sldNum" idx="11"/>
          </p:nvPr>
        </p:nvSpPr>
        <p:spPr/>
        <p:txBody>
          <a:bodyPr/>
          <a:lstStyle/>
          <a:p>
            <a:fld id="{47411847-0DA5-409D-83BB-3ACE3BBB0796}" type="slidenum">
              <a:rPr lang="nl-NL" altLang="en-US" smtClean="0"/>
              <a:pPr/>
              <a:t>14</a:t>
            </a:fld>
            <a:endParaRPr lang="nl-NL" altLang="en-US"/>
          </a:p>
        </p:txBody>
      </p:sp>
    </p:spTree>
    <p:extLst>
      <p:ext uri="{BB962C8B-B14F-4D97-AF65-F5344CB8AC3E}">
        <p14:creationId xmlns:p14="http://schemas.microsoft.com/office/powerpoint/2010/main" val="3240952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46550" cy="255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19088"/>
            <a:ext cx="2349500" cy="995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7"/>
          <p:cNvSpPr>
            <a:spLocks noChangeArrowheads="1"/>
          </p:cNvSpPr>
          <p:nvPr/>
        </p:nvSpPr>
        <p:spPr bwMode="auto">
          <a:xfrm>
            <a:off x="0" y="1595438"/>
            <a:ext cx="9144000" cy="319087"/>
          </a:xfrm>
          <a:prstGeom prst="rect">
            <a:avLst/>
          </a:prstGeom>
          <a:solidFill>
            <a:srgbClr val="7FA1B6">
              <a:alpha val="2509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Lucida Sans Unicode" pitchFamily="34" charset="0"/>
              </a:defRPr>
            </a:lvl1pPr>
            <a:lvl2pPr marL="742950" indent="-285750" eaLnBrk="0" hangingPunct="0">
              <a:defRPr b="1">
                <a:solidFill>
                  <a:schemeClr val="tx1"/>
                </a:solidFill>
                <a:latin typeface="Lucida Sans Unicode" pitchFamily="34" charset="0"/>
              </a:defRPr>
            </a:lvl2pPr>
            <a:lvl3pPr marL="1143000" indent="-228600" eaLnBrk="0" hangingPunct="0">
              <a:defRPr b="1">
                <a:solidFill>
                  <a:schemeClr val="tx1"/>
                </a:solidFill>
                <a:latin typeface="Lucida Sans Unicode" pitchFamily="34" charset="0"/>
              </a:defRPr>
            </a:lvl3pPr>
            <a:lvl4pPr marL="1600200" indent="-228600" eaLnBrk="0" hangingPunct="0">
              <a:defRPr b="1">
                <a:solidFill>
                  <a:schemeClr val="tx1"/>
                </a:solidFill>
                <a:latin typeface="Lucida Sans Unicode" pitchFamily="34" charset="0"/>
              </a:defRPr>
            </a:lvl4pPr>
            <a:lvl5pPr marL="2057400" indent="-228600" eaLnBrk="0" hangingPunct="0">
              <a:defRPr b="1">
                <a:solidFill>
                  <a:schemeClr val="tx1"/>
                </a:solidFill>
                <a:latin typeface="Lucida Sans Unicode" pitchFamily="34" charset="0"/>
              </a:defRPr>
            </a:lvl5pPr>
            <a:lvl6pPr marL="2514600" indent="-228600" algn="ctr" eaLnBrk="0" fontAlgn="base" hangingPunct="0">
              <a:spcBef>
                <a:spcPct val="0"/>
              </a:spcBef>
              <a:spcAft>
                <a:spcPct val="0"/>
              </a:spcAft>
              <a:defRPr b="1">
                <a:solidFill>
                  <a:schemeClr val="tx1"/>
                </a:solidFill>
                <a:latin typeface="Lucida Sans Unicode" pitchFamily="34" charset="0"/>
              </a:defRPr>
            </a:lvl6pPr>
            <a:lvl7pPr marL="2971800" indent="-228600" algn="ctr" eaLnBrk="0" fontAlgn="base" hangingPunct="0">
              <a:spcBef>
                <a:spcPct val="0"/>
              </a:spcBef>
              <a:spcAft>
                <a:spcPct val="0"/>
              </a:spcAft>
              <a:defRPr b="1">
                <a:solidFill>
                  <a:schemeClr val="tx1"/>
                </a:solidFill>
                <a:latin typeface="Lucida Sans Unicode" pitchFamily="34" charset="0"/>
              </a:defRPr>
            </a:lvl7pPr>
            <a:lvl8pPr marL="3429000" indent="-228600" algn="ctr" eaLnBrk="0" fontAlgn="base" hangingPunct="0">
              <a:spcBef>
                <a:spcPct val="0"/>
              </a:spcBef>
              <a:spcAft>
                <a:spcPct val="0"/>
              </a:spcAft>
              <a:defRPr b="1">
                <a:solidFill>
                  <a:schemeClr val="tx1"/>
                </a:solidFill>
                <a:latin typeface="Lucida Sans Unicode" pitchFamily="34" charset="0"/>
              </a:defRPr>
            </a:lvl8pPr>
            <a:lvl9pPr marL="3886200" indent="-228600" algn="ctr" eaLnBrk="0" fontAlgn="base" hangingPunct="0">
              <a:spcBef>
                <a:spcPct val="0"/>
              </a:spcBef>
              <a:spcAft>
                <a:spcPct val="0"/>
              </a:spcAft>
              <a:defRPr b="1">
                <a:solidFill>
                  <a:schemeClr val="tx1"/>
                </a:solidFill>
                <a:latin typeface="Lucida Sans Unicode" pitchFamily="34" charset="0"/>
              </a:defRPr>
            </a:lvl9pPr>
          </a:lstStyle>
          <a:p>
            <a:pPr eaLnBrk="1" hangingPunct="1">
              <a:defRPr/>
            </a:pPr>
            <a:endParaRPr lang="en-GB" altLang="en-US" smtClean="0"/>
          </a:p>
        </p:txBody>
      </p:sp>
      <p:sp>
        <p:nvSpPr>
          <p:cNvPr id="7" name="Rectangle 8"/>
          <p:cNvSpPr>
            <a:spLocks noChangeArrowheads="1"/>
          </p:cNvSpPr>
          <p:nvPr/>
        </p:nvSpPr>
        <p:spPr bwMode="auto">
          <a:xfrm>
            <a:off x="0" y="1914525"/>
            <a:ext cx="9144000" cy="319088"/>
          </a:xfrm>
          <a:prstGeom prst="rect">
            <a:avLst/>
          </a:prstGeom>
          <a:solidFill>
            <a:srgbClr val="7FA1B6">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Lucida Sans Unicode" pitchFamily="34" charset="0"/>
              </a:defRPr>
            </a:lvl1pPr>
            <a:lvl2pPr marL="742950" indent="-285750" eaLnBrk="0" hangingPunct="0">
              <a:defRPr b="1">
                <a:solidFill>
                  <a:schemeClr val="tx1"/>
                </a:solidFill>
                <a:latin typeface="Lucida Sans Unicode" pitchFamily="34" charset="0"/>
              </a:defRPr>
            </a:lvl2pPr>
            <a:lvl3pPr marL="1143000" indent="-228600" eaLnBrk="0" hangingPunct="0">
              <a:defRPr b="1">
                <a:solidFill>
                  <a:schemeClr val="tx1"/>
                </a:solidFill>
                <a:latin typeface="Lucida Sans Unicode" pitchFamily="34" charset="0"/>
              </a:defRPr>
            </a:lvl3pPr>
            <a:lvl4pPr marL="1600200" indent="-228600" eaLnBrk="0" hangingPunct="0">
              <a:defRPr b="1">
                <a:solidFill>
                  <a:schemeClr val="tx1"/>
                </a:solidFill>
                <a:latin typeface="Lucida Sans Unicode" pitchFamily="34" charset="0"/>
              </a:defRPr>
            </a:lvl4pPr>
            <a:lvl5pPr marL="2057400" indent="-228600" eaLnBrk="0" hangingPunct="0">
              <a:defRPr b="1">
                <a:solidFill>
                  <a:schemeClr val="tx1"/>
                </a:solidFill>
                <a:latin typeface="Lucida Sans Unicode" pitchFamily="34" charset="0"/>
              </a:defRPr>
            </a:lvl5pPr>
            <a:lvl6pPr marL="2514600" indent="-228600" algn="ctr" eaLnBrk="0" fontAlgn="base" hangingPunct="0">
              <a:spcBef>
                <a:spcPct val="0"/>
              </a:spcBef>
              <a:spcAft>
                <a:spcPct val="0"/>
              </a:spcAft>
              <a:defRPr b="1">
                <a:solidFill>
                  <a:schemeClr val="tx1"/>
                </a:solidFill>
                <a:latin typeface="Lucida Sans Unicode" pitchFamily="34" charset="0"/>
              </a:defRPr>
            </a:lvl6pPr>
            <a:lvl7pPr marL="2971800" indent="-228600" algn="ctr" eaLnBrk="0" fontAlgn="base" hangingPunct="0">
              <a:spcBef>
                <a:spcPct val="0"/>
              </a:spcBef>
              <a:spcAft>
                <a:spcPct val="0"/>
              </a:spcAft>
              <a:defRPr b="1">
                <a:solidFill>
                  <a:schemeClr val="tx1"/>
                </a:solidFill>
                <a:latin typeface="Lucida Sans Unicode" pitchFamily="34" charset="0"/>
              </a:defRPr>
            </a:lvl7pPr>
            <a:lvl8pPr marL="3429000" indent="-228600" algn="ctr" eaLnBrk="0" fontAlgn="base" hangingPunct="0">
              <a:spcBef>
                <a:spcPct val="0"/>
              </a:spcBef>
              <a:spcAft>
                <a:spcPct val="0"/>
              </a:spcAft>
              <a:defRPr b="1">
                <a:solidFill>
                  <a:schemeClr val="tx1"/>
                </a:solidFill>
                <a:latin typeface="Lucida Sans Unicode" pitchFamily="34" charset="0"/>
              </a:defRPr>
            </a:lvl8pPr>
            <a:lvl9pPr marL="3886200" indent="-228600" algn="ctr" eaLnBrk="0" fontAlgn="base" hangingPunct="0">
              <a:spcBef>
                <a:spcPct val="0"/>
              </a:spcBef>
              <a:spcAft>
                <a:spcPct val="0"/>
              </a:spcAft>
              <a:defRPr b="1">
                <a:solidFill>
                  <a:schemeClr val="tx1"/>
                </a:solidFill>
                <a:latin typeface="Lucida Sans Unicode" pitchFamily="34" charset="0"/>
              </a:defRPr>
            </a:lvl9pPr>
          </a:lstStyle>
          <a:p>
            <a:pPr eaLnBrk="1" hangingPunct="1">
              <a:defRPr/>
            </a:pPr>
            <a:endParaRPr lang="en-GB" altLang="en-US" smtClean="0"/>
          </a:p>
        </p:txBody>
      </p:sp>
      <p:sp>
        <p:nvSpPr>
          <p:cNvPr id="8" name="Rectangle 9"/>
          <p:cNvSpPr>
            <a:spLocks noChangeArrowheads="1"/>
          </p:cNvSpPr>
          <p:nvPr/>
        </p:nvSpPr>
        <p:spPr bwMode="auto">
          <a:xfrm>
            <a:off x="0" y="2233613"/>
            <a:ext cx="9144000" cy="319087"/>
          </a:xfrm>
          <a:prstGeom prst="rect">
            <a:avLst/>
          </a:prstGeom>
          <a:solidFill>
            <a:srgbClr val="7FA1B6">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lvl1pPr algn="l" defTabSz="414338">
              <a:defRPr>
                <a:solidFill>
                  <a:schemeClr val="tx1"/>
                </a:solidFill>
                <a:latin typeface="Arial" charset="0"/>
              </a:defRPr>
            </a:lvl1pPr>
            <a:lvl2pPr marL="388938" indent="-195263" algn="l" defTabSz="414338">
              <a:defRPr>
                <a:solidFill>
                  <a:schemeClr val="tx1"/>
                </a:solidFill>
                <a:latin typeface="Arial" charset="0"/>
              </a:defRPr>
            </a:lvl2pPr>
            <a:lvl3pPr marL="584200" indent="-193675" algn="l" defTabSz="414338">
              <a:defRPr>
                <a:solidFill>
                  <a:schemeClr val="tx1"/>
                </a:solidFill>
                <a:latin typeface="Arial" charset="0"/>
              </a:defRPr>
            </a:lvl3pPr>
            <a:lvl4pPr marL="781050" indent="-193675" algn="l" defTabSz="414338">
              <a:defRPr>
                <a:solidFill>
                  <a:schemeClr val="tx1"/>
                </a:solidFill>
                <a:latin typeface="Arial" charset="0"/>
              </a:defRPr>
            </a:lvl4pPr>
            <a:lvl5pPr marL="976313" indent="-195263" algn="l" defTabSz="414338">
              <a:defRPr>
                <a:solidFill>
                  <a:schemeClr val="tx1"/>
                </a:solidFill>
                <a:latin typeface="Arial" charset="0"/>
              </a:defRPr>
            </a:lvl5pPr>
            <a:lvl6pPr marL="1433513" indent="-195263" defTabSz="414338" fontAlgn="base">
              <a:spcBef>
                <a:spcPct val="0"/>
              </a:spcBef>
              <a:spcAft>
                <a:spcPct val="0"/>
              </a:spcAft>
              <a:defRPr>
                <a:solidFill>
                  <a:schemeClr val="tx1"/>
                </a:solidFill>
                <a:latin typeface="Arial" charset="0"/>
              </a:defRPr>
            </a:lvl6pPr>
            <a:lvl7pPr marL="1890713" indent="-195263" defTabSz="414338" fontAlgn="base">
              <a:spcBef>
                <a:spcPct val="0"/>
              </a:spcBef>
              <a:spcAft>
                <a:spcPct val="0"/>
              </a:spcAft>
              <a:defRPr>
                <a:solidFill>
                  <a:schemeClr val="tx1"/>
                </a:solidFill>
                <a:latin typeface="Arial" charset="0"/>
              </a:defRPr>
            </a:lvl7pPr>
            <a:lvl8pPr marL="2347913" indent="-195263" defTabSz="414338" fontAlgn="base">
              <a:spcBef>
                <a:spcPct val="0"/>
              </a:spcBef>
              <a:spcAft>
                <a:spcPct val="0"/>
              </a:spcAft>
              <a:defRPr>
                <a:solidFill>
                  <a:schemeClr val="tx1"/>
                </a:solidFill>
                <a:latin typeface="Arial" charset="0"/>
              </a:defRPr>
            </a:lvl8pPr>
            <a:lvl9pPr marL="2805113" indent="-195263" defTabSz="414338" fontAlgn="base">
              <a:spcBef>
                <a:spcPct val="0"/>
              </a:spcBef>
              <a:spcAft>
                <a:spcPct val="0"/>
              </a:spcAft>
              <a:defRPr>
                <a:solidFill>
                  <a:schemeClr val="tx1"/>
                </a:solidFill>
                <a:latin typeface="Arial" charset="0"/>
              </a:defRPr>
            </a:lvl9pPr>
          </a:lstStyle>
          <a:p>
            <a:pPr algn="ctr" hangingPunct="0">
              <a:lnSpc>
                <a:spcPct val="80000"/>
              </a:lnSpc>
              <a:buClr>
                <a:srgbClr val="000000"/>
              </a:buClr>
              <a:buSzPct val="45000"/>
              <a:buFont typeface="Wingdings" pitchFamily="2" charset="2"/>
              <a:buNone/>
              <a:defRPr/>
            </a:pPr>
            <a:endParaRPr lang="en-GB" altLang="en-US" sz="1600" b="0" smtClean="0">
              <a:solidFill>
                <a:schemeClr val="bg1"/>
              </a:solidFill>
              <a:latin typeface="Lucida Sans Unicode" pitchFamily="34" charset="0"/>
              <a:ea typeface="MS Gothic" pitchFamily="49" charset="-128"/>
            </a:endParaRPr>
          </a:p>
        </p:txBody>
      </p:sp>
      <p:sp>
        <p:nvSpPr>
          <p:cNvPr id="9" name="Line 10"/>
          <p:cNvSpPr>
            <a:spLocks noChangeShapeType="1"/>
          </p:cNvSpPr>
          <p:nvPr/>
        </p:nvSpPr>
        <p:spPr bwMode="auto">
          <a:xfrm>
            <a:off x="0" y="1914525"/>
            <a:ext cx="9144000" cy="158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Line 11"/>
          <p:cNvSpPr>
            <a:spLocks noChangeShapeType="1"/>
          </p:cNvSpPr>
          <p:nvPr/>
        </p:nvSpPr>
        <p:spPr bwMode="auto">
          <a:xfrm>
            <a:off x="0" y="2233613"/>
            <a:ext cx="9144000" cy="158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Line 12"/>
          <p:cNvSpPr>
            <a:spLocks noChangeShapeType="1"/>
          </p:cNvSpPr>
          <p:nvPr/>
        </p:nvSpPr>
        <p:spPr bwMode="auto">
          <a:xfrm>
            <a:off x="0" y="1595438"/>
            <a:ext cx="9144000" cy="158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2" name="Rectangle 2"/>
          <p:cNvSpPr>
            <a:spLocks noGrp="1" noChangeArrowheads="1"/>
          </p:cNvSpPr>
          <p:nvPr>
            <p:ph type="ctrTitle"/>
          </p:nvPr>
        </p:nvSpPr>
        <p:spPr>
          <a:xfrm>
            <a:off x="2057400" y="3076575"/>
            <a:ext cx="6618288" cy="885825"/>
          </a:xfrm>
          <a:prstGeom prst="rect">
            <a:avLst/>
          </a:prstGeom>
        </p:spPr>
        <p:txBody>
          <a:bodyPr tIns="0" bIns="0"/>
          <a:lstStyle>
            <a:lvl1pPr>
              <a:defRPr>
                <a:solidFill>
                  <a:srgbClr val="008BBF"/>
                </a:solidFill>
              </a:defRPr>
            </a:lvl1pPr>
          </a:lstStyle>
          <a:p>
            <a:pPr lvl="0"/>
            <a:r>
              <a:rPr lang="nl-NL" altLang="en-US" noProof="0" smtClean="0"/>
              <a:t>Klik om het opmaakprofiel te bewerken</a:t>
            </a:r>
          </a:p>
        </p:txBody>
      </p:sp>
      <p:sp>
        <p:nvSpPr>
          <p:cNvPr id="5123" name="Rectangle 3"/>
          <p:cNvSpPr>
            <a:spLocks noGrp="1" noChangeArrowheads="1"/>
          </p:cNvSpPr>
          <p:nvPr>
            <p:ph type="subTitle" idx="1"/>
          </p:nvPr>
        </p:nvSpPr>
        <p:spPr>
          <a:xfrm>
            <a:off x="2057400" y="4113213"/>
            <a:ext cx="6618288" cy="1144587"/>
          </a:xfrm>
        </p:spPr>
        <p:txBody>
          <a:bodyPr/>
          <a:lstStyle>
            <a:lvl1pPr marL="0" indent="0">
              <a:defRPr>
                <a:solidFill>
                  <a:srgbClr val="008BBF"/>
                </a:solidFill>
              </a:defRPr>
            </a:lvl1pPr>
          </a:lstStyle>
          <a:p>
            <a:pPr lvl="0"/>
            <a:r>
              <a:rPr lang="nl-NL" altLang="en-US" noProof="0" smtClean="0"/>
              <a:t>Klik om het opmaakprofiel van de modelondertitel te bewerken</a:t>
            </a:r>
          </a:p>
        </p:txBody>
      </p:sp>
      <p:sp>
        <p:nvSpPr>
          <p:cNvPr id="12" name="Rectangle 13"/>
          <p:cNvSpPr>
            <a:spLocks noGrp="1" noChangeArrowheads="1"/>
          </p:cNvSpPr>
          <p:nvPr>
            <p:ph type="dt" sz="quarter" idx="10"/>
          </p:nvPr>
        </p:nvSpPr>
        <p:spPr>
          <a:xfrm>
            <a:off x="2057400" y="5803900"/>
            <a:ext cx="6618288" cy="338138"/>
          </a:xfrm>
          <a:prstGeom prst="rect">
            <a:avLst/>
          </a:prstGeom>
        </p:spPr>
        <p:txBody>
          <a:bodyPr/>
          <a:lstStyle>
            <a:lvl1pPr>
              <a:defRPr sz="1600">
                <a:solidFill>
                  <a:srgbClr val="008BBF"/>
                </a:solidFill>
              </a:defRPr>
            </a:lvl1pPr>
          </a:lstStyle>
          <a:p>
            <a:pPr>
              <a:defRPr/>
            </a:pPr>
            <a:endParaRPr lang="nl-NL" altLang="en-US"/>
          </a:p>
        </p:txBody>
      </p:sp>
    </p:spTree>
    <p:extLst>
      <p:ext uri="{BB962C8B-B14F-4D97-AF65-F5344CB8AC3E}">
        <p14:creationId xmlns:p14="http://schemas.microsoft.com/office/powerpoint/2010/main" val="32276141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608" y="116632"/>
            <a:ext cx="7283450" cy="324724"/>
          </a:xfrm>
          <a:prstGeom prst="rect">
            <a:avLst/>
          </a:prstGeom>
        </p:spPr>
        <p:txBody>
          <a:bodyPr/>
          <a:lstStyle>
            <a:lvl1pPr>
              <a:defRPr sz="2000">
                <a:solidFill>
                  <a:schemeClr val="tx1">
                    <a:lumMod val="75000"/>
                    <a:lumOff val="25000"/>
                  </a:schemeClr>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1085064" y="1152988"/>
            <a:ext cx="7600149" cy="5228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4" name="Straight Connector 3"/>
          <p:cNvCxnSpPr/>
          <p:nvPr userDrawn="1"/>
        </p:nvCxnSpPr>
        <p:spPr bwMode="auto">
          <a:xfrm>
            <a:off x="0" y="523876"/>
            <a:ext cx="8172400" cy="8730"/>
          </a:xfrm>
          <a:prstGeom prst="line">
            <a:avLst/>
          </a:prstGeom>
          <a:ln>
            <a:solidFill>
              <a:schemeClr val="bg1">
                <a:lumMod val="85000"/>
              </a:schemeClr>
            </a:solidFill>
            <a:headEnd type="none" w="med" len="med"/>
            <a:tailEnd type="none" w="med" len="med"/>
          </a:ln>
          <a:extLst/>
        </p:spPr>
        <p:style>
          <a:lnRef idx="1">
            <a:schemeClr val="accent5"/>
          </a:lnRef>
          <a:fillRef idx="0">
            <a:schemeClr val="accent5"/>
          </a:fillRef>
          <a:effectRef idx="0">
            <a:schemeClr val="accent5"/>
          </a:effectRef>
          <a:fontRef idx="minor">
            <a:schemeClr val="tx1"/>
          </a:fontRef>
        </p:style>
      </p:cxnSp>
      <p:pic>
        <p:nvPicPr>
          <p:cNvPr id="8" name="Picture 7"/>
          <p:cNvPicPr>
            <a:picLocks noChangeAspect="1" noChangeArrowheads="1"/>
          </p:cNvPicPr>
          <p:nvPr userDrawn="1"/>
        </p:nvPicPr>
        <p:blipFill rotWithShape="1">
          <a:blip r:embed="rId2"/>
          <a:srcRect l="-151" t="-1" r="3055" b="9096"/>
          <a:stretch/>
        </p:blipFill>
        <p:spPr bwMode="auto">
          <a:xfrm>
            <a:off x="7283256" y="-99392"/>
            <a:ext cx="2113280" cy="10015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userDrawn="1"/>
        </p:nvGrpSpPr>
        <p:grpSpPr>
          <a:xfrm>
            <a:off x="-36512" y="65744"/>
            <a:ext cx="1121576" cy="1996121"/>
            <a:chOff x="-36512" y="65744"/>
            <a:chExt cx="1121576" cy="1996121"/>
          </a:xfrm>
        </p:grpSpPr>
        <p:sp>
          <p:nvSpPr>
            <p:cNvPr id="7" name="TextBox 6"/>
            <p:cNvSpPr txBox="1"/>
            <p:nvPr/>
          </p:nvSpPr>
          <p:spPr>
            <a:xfrm>
              <a:off x="0" y="1484784"/>
              <a:ext cx="1085064" cy="577081"/>
            </a:xfrm>
            <a:prstGeom prst="rect">
              <a:avLst/>
            </a:prstGeom>
            <a:noFill/>
          </p:spPr>
          <p:txBody>
            <a:bodyPr wrap="square" rtlCol="0">
              <a:spAutoFit/>
            </a:bodyPr>
            <a:lstStyle/>
            <a:p>
              <a:pPr algn="r"/>
              <a:r>
                <a:rPr lang="en-US" sz="1050" b="1" dirty="0" smtClean="0">
                  <a:solidFill>
                    <a:srgbClr val="002060"/>
                  </a:solidFill>
                  <a:latin typeface="Khmer UI" panose="020B0502040204020203" pitchFamily="34" charset="0"/>
                  <a:cs typeface="Khmer UI" panose="020B0502040204020203" pitchFamily="34" charset="0"/>
                </a:rPr>
                <a:t>Co-Funded by the European Union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821193"/>
              <a:ext cx="997200" cy="663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 y="65744"/>
              <a:ext cx="995399"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1374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7836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3" name="Rectangle 15"/>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78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cxnSp>
        <p:nvCxnSpPr>
          <p:cNvPr id="16" name="Straight Connector 15"/>
          <p:cNvCxnSpPr/>
          <p:nvPr/>
        </p:nvCxnSpPr>
        <p:spPr bwMode="auto">
          <a:xfrm>
            <a:off x="1519238" y="523876"/>
            <a:ext cx="6653162" cy="8730"/>
          </a:xfrm>
          <a:prstGeom prst="line">
            <a:avLst/>
          </a:prstGeom>
          <a:ln>
            <a:solidFill>
              <a:schemeClr val="bg1">
                <a:lumMod val="85000"/>
              </a:schemeClr>
            </a:solidFill>
            <a:headEnd type="none" w="med" len="med"/>
            <a:tailEnd type="none" w="med" len="med"/>
          </a:ln>
          <a:extLst/>
        </p:spPr>
        <p:style>
          <a:lnRef idx="1">
            <a:schemeClr val="accent5"/>
          </a:lnRef>
          <a:fillRef idx="0">
            <a:schemeClr val="accent5"/>
          </a:fillRef>
          <a:effectRef idx="0">
            <a:schemeClr val="accent5"/>
          </a:effectRef>
          <a:fontRef idx="minor">
            <a:schemeClr val="tx1"/>
          </a:fontRef>
        </p:style>
      </p:cxnSp>
    </p:spTree>
  </p:cSld>
  <p:clrMap bg1="lt1" tx1="dk1" bg2="lt2" tx2="dk2" accent1="accent1" accent2="accent2" accent3="accent3" accent4="accent4" accent5="accent5" accent6="accent6" hlink="hlink" folHlink="folHlink"/>
  <p:sldLayoutIdLst>
    <p:sldLayoutId id="2147484151" r:id="rId1"/>
    <p:sldLayoutId id="2147484146" r:id="rId2"/>
    <p:sldLayoutId id="2147484148" r:id="rId3"/>
  </p:sldLayoutIdLst>
  <p:timing>
    <p:tnLst>
      <p:par>
        <p:cTn id="1" dur="indefinite" restart="never" nodeType="tmRoot"/>
      </p:par>
    </p:tnLst>
  </p:timing>
  <p:hf hdr="0" ftr="0" dt="0"/>
  <p:txStyles>
    <p:title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anose="020B0502040204020203" pitchFamily="34" charset="0"/>
          <a:ea typeface="+mj-ea"/>
          <a:cs typeface="Khmer UI" panose="020B0502040204020203" pitchFamily="34" charset="0"/>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5pPr>
      <a:lvl6pPr marL="25146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6pPr>
      <a:lvl7pPr marL="29718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7pPr>
      <a:lvl8pPr marL="34290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8pPr>
      <a:lvl9pPr marL="38862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lnSpc>
          <a:spcPct val="93000"/>
        </a:lnSpc>
        <a:spcBef>
          <a:spcPts val="142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1pPr>
      <a:lvl2pPr marL="742950" indent="-285750" algn="l" defTabSz="457200" rtl="0" eaLnBrk="0" fontAlgn="base" hangingPunct="0">
        <a:lnSpc>
          <a:spcPct val="93000"/>
        </a:lnSpc>
        <a:spcBef>
          <a:spcPts val="113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2pPr>
      <a:lvl3pPr marL="1143000" indent="-228600" algn="l" defTabSz="457200" rtl="0" eaLnBrk="0" fontAlgn="base" hangingPunct="0">
        <a:lnSpc>
          <a:spcPct val="93000"/>
        </a:lnSpc>
        <a:spcBef>
          <a:spcPts val="850"/>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3pPr>
      <a:lvl4pPr marL="1600200" indent="-228600" algn="l" defTabSz="457200" rtl="0" eaLnBrk="0" fontAlgn="base" hangingPunct="0">
        <a:lnSpc>
          <a:spcPct val="93000"/>
        </a:lnSpc>
        <a:spcBef>
          <a:spcPts val="57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4pPr>
      <a:lvl5pPr marL="2057400" indent="-228600" algn="l" defTabSz="457200" rtl="0" eaLnBrk="0" fontAlgn="base" hangingPunct="0">
        <a:lnSpc>
          <a:spcPct val="93000"/>
        </a:lnSpc>
        <a:spcBef>
          <a:spcPts val="28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5pPr>
      <a:lvl6pPr marL="25146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base-platform.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2119498" y="4691834"/>
            <a:ext cx="6618288" cy="885825"/>
          </a:xfrm>
        </p:spPr>
        <p:txBody>
          <a:bodyPr/>
          <a:lstStyle/>
          <a:p>
            <a:pPr algn="r" eaLnBrk="1" hangingPunct="1">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b="1" dirty="0" smtClean="0">
                <a:solidFill>
                  <a:srgbClr val="008BBF"/>
                </a:solidFill>
                <a:latin typeface="Khmer UI" pitchFamily="34" charset="0"/>
                <a:ea typeface="Malgun Gothic" pitchFamily="34" charset="-127"/>
                <a:cs typeface="Khmer UI" pitchFamily="34" charset="0"/>
              </a:rPr>
              <a:t>Merging Bathymetry Data </a:t>
            </a:r>
            <a:endParaRPr lang="nl-NL" altLang="en-US" b="1" dirty="0" smtClean="0">
              <a:solidFill>
                <a:srgbClr val="008BBF"/>
              </a:solidFill>
              <a:latin typeface="Khmer UI" pitchFamily="34" charset="0"/>
              <a:ea typeface="Malgun Gothic" pitchFamily="34" charset="-127"/>
              <a:cs typeface="Khmer UI" pitchFamily="34" charset="0"/>
            </a:endParaRPr>
          </a:p>
        </p:txBody>
      </p:sp>
      <p:sp>
        <p:nvSpPr>
          <p:cNvPr id="4099" name="Rectangle 2"/>
          <p:cNvSpPr>
            <a:spLocks noGrp="1" noChangeArrowheads="1"/>
          </p:cNvSpPr>
          <p:nvPr>
            <p:ph type="subTitle" idx="1"/>
          </p:nvPr>
        </p:nvSpPr>
        <p:spPr bwMode="auto">
          <a:xfrm>
            <a:off x="2130176" y="5232031"/>
            <a:ext cx="6618288" cy="1144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indent="0" algn="r" eaLnBrk="1" hangingPunct="1">
              <a:lnSpc>
                <a:spcPct val="100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Lst>
            </a:pPr>
            <a:r>
              <a:rPr lang="en-US" altLang="en-US" sz="1600" b="1" dirty="0" smtClean="0">
                <a:solidFill>
                  <a:srgbClr val="008BBF"/>
                </a:solidFill>
                <a:latin typeface="Khmer UI" pitchFamily="34" charset="0"/>
                <a:ea typeface="Malgun Gothic" pitchFamily="34" charset="-127"/>
                <a:cs typeface="Khmer UI" pitchFamily="34" charset="0"/>
              </a:rPr>
              <a:t>Sandra Gaytan Aguilar,  Martin Verlaan</a:t>
            </a:r>
          </a:p>
        </p:txBody>
      </p:sp>
      <p:pic>
        <p:nvPicPr>
          <p:cNvPr id="4108" name="Picture 12" descr="base platform logo 400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8" y="2564904"/>
            <a:ext cx="14931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369" t="33379" r="23006" b="17604"/>
          <a:stretch/>
        </p:blipFill>
        <p:spPr bwMode="auto">
          <a:xfrm>
            <a:off x="1467072" y="2564904"/>
            <a:ext cx="221429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4581" y="4660458"/>
            <a:ext cx="1642245" cy="523220"/>
          </a:xfrm>
          <a:prstGeom prst="rect">
            <a:avLst/>
          </a:prstGeom>
          <a:noFill/>
        </p:spPr>
        <p:txBody>
          <a:bodyPr wrap="square" rtlCol="0">
            <a:spAutoFit/>
          </a:bodyPr>
          <a:lstStyle/>
          <a:p>
            <a:r>
              <a:rPr lang="en-US" sz="1400" dirty="0" smtClean="0">
                <a:solidFill>
                  <a:srgbClr val="0070C0"/>
                </a:solidFill>
                <a:latin typeface="Khmer UI" panose="020B0502040204020203" pitchFamily="34" charset="0"/>
                <a:cs typeface="Khmer UI" panose="020B0502040204020203" pitchFamily="34" charset="0"/>
              </a:rPr>
              <a:t>Co-Funded by the European Union  </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 y="3644905"/>
            <a:ext cx="1494000" cy="99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52" t="19889" r="7126" b="8132"/>
          <a:stretch/>
        </p:blipFill>
        <p:spPr bwMode="auto">
          <a:xfrm>
            <a:off x="2987824" y="2564904"/>
            <a:ext cx="171439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0" name="Picture 14"/>
          <p:cNvPicPr>
            <a:picLocks noChangeAspect="1" noChangeArrowheads="1"/>
          </p:cNvPicPr>
          <p:nvPr/>
        </p:nvPicPr>
        <p:blipFill rotWithShape="1">
          <a:blip r:embed="rId8">
            <a:extLst>
              <a:ext uri="{28A0092B-C50C-407E-A947-70E740481C1C}">
                <a14:useLocalDpi xmlns:a14="http://schemas.microsoft.com/office/drawing/2010/main" val="0"/>
              </a:ext>
            </a:extLst>
          </a:blip>
          <a:srcRect l="30302" t="36607" r="32161" b="23596"/>
          <a:stretch/>
        </p:blipFill>
        <p:spPr bwMode="auto">
          <a:xfrm>
            <a:off x="4419400" y="2564904"/>
            <a:ext cx="1855765" cy="1080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115" name="Picture 19"/>
          <p:cNvPicPr>
            <a:picLocks noChangeAspect="1" noChangeArrowheads="1"/>
          </p:cNvPicPr>
          <p:nvPr/>
        </p:nvPicPr>
        <p:blipFill rotWithShape="1">
          <a:blip r:embed="rId9">
            <a:extLst>
              <a:ext uri="{28A0092B-C50C-407E-A947-70E740481C1C}">
                <a14:useLocalDpi xmlns:a14="http://schemas.microsoft.com/office/drawing/2010/main" val="0"/>
              </a:ext>
            </a:extLst>
          </a:blip>
          <a:srcRect l="12638" t="30634" r="69647" b="41675"/>
          <a:stretch/>
        </p:blipFill>
        <p:spPr bwMode="auto">
          <a:xfrm>
            <a:off x="5940152" y="2565024"/>
            <a:ext cx="207264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3" name="Picture 17" descr="GTSM"/>
          <p:cNvPicPr>
            <a:picLocks noChangeAspect="1" noChangeArrowheads="1"/>
          </p:cNvPicPr>
          <p:nvPr/>
        </p:nvPicPr>
        <p:blipFill rotWithShape="1">
          <a:blip r:embed="rId10">
            <a:extLst>
              <a:ext uri="{28A0092B-C50C-407E-A947-70E740481C1C}">
                <a14:useLocalDpi xmlns:a14="http://schemas.microsoft.com/office/drawing/2010/main" val="0"/>
              </a:ext>
            </a:extLst>
          </a:blip>
          <a:srcRect l="8877" t="16015" r="17472" b="6185"/>
          <a:stretch/>
        </p:blipFill>
        <p:spPr bwMode="auto">
          <a:xfrm>
            <a:off x="7515744" y="2565024"/>
            <a:ext cx="1619672" cy="1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Availability</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534" y="839307"/>
            <a:ext cx="382270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40060" y="855331"/>
            <a:ext cx="3711108" cy="355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960321"/>
            <a:ext cx="3967486" cy="167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5" y="4960320"/>
            <a:ext cx="5268665" cy="185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65249" y="548680"/>
            <a:ext cx="1008112" cy="369332"/>
          </a:xfrm>
          <a:prstGeom prst="rect">
            <a:avLst/>
          </a:prstGeom>
          <a:noFill/>
        </p:spPr>
        <p:txBody>
          <a:bodyPr wrap="square" rtlCol="0">
            <a:spAutoFit/>
          </a:bodyPr>
          <a:lstStyle/>
          <a:p>
            <a:r>
              <a:rPr lang="en-US" b="1" dirty="0" smtClean="0">
                <a:solidFill>
                  <a:srgbClr val="0070C0"/>
                </a:solidFill>
                <a:latin typeface="Khmer UI" panose="020B0502040204020203" pitchFamily="34" charset="0"/>
                <a:cs typeface="Khmer UI" panose="020B0502040204020203" pitchFamily="34" charset="0"/>
              </a:rPr>
              <a:t>Optical</a:t>
            </a:r>
            <a:endParaRPr lang="en-GB" b="1" dirty="0">
              <a:solidFill>
                <a:srgbClr val="0070C0"/>
              </a:solidFill>
              <a:latin typeface="Khmer UI" panose="020B0502040204020203" pitchFamily="34" charset="0"/>
              <a:cs typeface="Khmer UI" panose="020B0502040204020203" pitchFamily="34" charset="0"/>
            </a:endParaRPr>
          </a:p>
        </p:txBody>
      </p:sp>
      <p:sp>
        <p:nvSpPr>
          <p:cNvPr id="13" name="TextBox 12"/>
          <p:cNvSpPr txBox="1"/>
          <p:nvPr/>
        </p:nvSpPr>
        <p:spPr>
          <a:xfrm>
            <a:off x="120027" y="4444923"/>
            <a:ext cx="1729461" cy="369332"/>
          </a:xfrm>
          <a:prstGeom prst="rect">
            <a:avLst/>
          </a:prstGeom>
          <a:noFill/>
        </p:spPr>
        <p:txBody>
          <a:bodyPr wrap="square" rtlCol="0">
            <a:spAutoFit/>
          </a:bodyPr>
          <a:lstStyle/>
          <a:p>
            <a:r>
              <a:rPr lang="en-US" b="1" dirty="0">
                <a:solidFill>
                  <a:srgbClr val="0070C0"/>
                </a:solidFill>
                <a:latin typeface="Khmer UI" panose="020B0502040204020203" pitchFamily="34" charset="0"/>
                <a:ea typeface="Meiryo UI" panose="020B0604030504040204" pitchFamily="34" charset="-128"/>
                <a:cs typeface="Khmer UI" panose="020B0502040204020203" pitchFamily="34" charset="0"/>
              </a:rPr>
              <a:t>Altimeter</a:t>
            </a:r>
            <a:endParaRPr lang="en-GB" b="1" dirty="0">
              <a:solidFill>
                <a:srgbClr val="0070C0"/>
              </a:solidFill>
              <a:latin typeface="Khmer UI" panose="020B0502040204020203" pitchFamily="34" charset="0"/>
              <a:cs typeface="Khmer UI" panose="020B0502040204020203" pitchFamily="34" charset="0"/>
            </a:endParaRPr>
          </a:p>
        </p:txBody>
      </p:sp>
      <p:sp>
        <p:nvSpPr>
          <p:cNvPr id="14" name="TextBox 13"/>
          <p:cNvSpPr txBox="1"/>
          <p:nvPr/>
        </p:nvSpPr>
        <p:spPr>
          <a:xfrm>
            <a:off x="5364088" y="4617866"/>
            <a:ext cx="1729461" cy="369332"/>
          </a:xfrm>
          <a:prstGeom prst="rect">
            <a:avLst/>
          </a:prstGeom>
          <a:noFill/>
        </p:spPr>
        <p:txBody>
          <a:bodyPr wrap="square" rtlCol="0">
            <a:spAutoFit/>
          </a:bodyPr>
          <a:lstStyle/>
          <a:p>
            <a:r>
              <a:rPr lang="en-US" b="1" dirty="0" smtClean="0">
                <a:solidFill>
                  <a:srgbClr val="0070C0"/>
                </a:solidFill>
                <a:latin typeface="Khmer UI" panose="020B0502040204020203" pitchFamily="34" charset="0"/>
                <a:ea typeface="Meiryo UI" panose="020B0604030504040204" pitchFamily="34" charset="-128"/>
                <a:cs typeface="Khmer UI" panose="020B0502040204020203" pitchFamily="34" charset="0"/>
              </a:rPr>
              <a:t>SAR</a:t>
            </a:r>
            <a:endParaRPr lang="en-GB" b="1" dirty="0">
              <a:solidFill>
                <a:srgbClr val="0070C0"/>
              </a:solidFill>
              <a:latin typeface="Khmer UI" panose="020B0502040204020203" pitchFamily="34" charset="0"/>
              <a:cs typeface="Khmer UI" panose="020B0502040204020203" pitchFamily="34" charset="0"/>
            </a:endParaRPr>
          </a:p>
        </p:txBody>
      </p:sp>
      <p:sp>
        <p:nvSpPr>
          <p:cNvPr id="15" name="TextBox 14"/>
          <p:cNvSpPr txBox="1"/>
          <p:nvPr/>
        </p:nvSpPr>
        <p:spPr>
          <a:xfrm>
            <a:off x="5563619" y="575628"/>
            <a:ext cx="1729461" cy="369332"/>
          </a:xfrm>
          <a:prstGeom prst="rect">
            <a:avLst/>
          </a:prstGeom>
          <a:noFill/>
        </p:spPr>
        <p:txBody>
          <a:bodyPr wrap="square" rtlCol="0">
            <a:spAutoFit/>
          </a:bodyPr>
          <a:lstStyle/>
          <a:p>
            <a:r>
              <a:rPr lang="en-US" b="1" dirty="0">
                <a:solidFill>
                  <a:srgbClr val="0070C0"/>
                </a:solidFill>
                <a:latin typeface="Khmer UI" panose="020B0502040204020203" pitchFamily="34" charset="0"/>
                <a:ea typeface="Meiryo UI" panose="020B0604030504040204" pitchFamily="34" charset="-128"/>
                <a:cs typeface="Khmer UI" panose="020B0502040204020203" pitchFamily="34" charset="0"/>
              </a:rPr>
              <a:t>CSB</a:t>
            </a:r>
            <a:endParaRPr lang="en-GB" b="1" dirty="0">
              <a:solidFill>
                <a:srgbClr val="0070C0"/>
              </a:solidFill>
              <a:latin typeface="Khmer UI" panose="020B0502040204020203" pitchFamily="34" charset="0"/>
              <a:cs typeface="Khmer UI" panose="020B0502040204020203" pitchFamily="34" charset="0"/>
            </a:endParaRPr>
          </a:p>
        </p:txBody>
      </p:sp>
    </p:spTree>
    <p:extLst>
      <p:ext uri="{BB962C8B-B14F-4D97-AF65-F5344CB8AC3E}">
        <p14:creationId xmlns:p14="http://schemas.microsoft.com/office/powerpoint/2010/main" val="2077001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chart</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052736"/>
            <a:ext cx="4623255" cy="2727127"/>
          </a:xfrm>
          <a:prstGeom prst="rect">
            <a:avLst/>
          </a:prstGeom>
          <a:noFill/>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7" y="4132535"/>
            <a:ext cx="3773487"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19872" y="4221088"/>
            <a:ext cx="5400600" cy="15238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smtClean="0">
                <a:solidFill>
                  <a:schemeClr val="tx1"/>
                </a:solidFill>
                <a:latin typeface="Khmer UI" panose="020B0502040204020203" pitchFamily="34" charset="0"/>
                <a:cs typeface="Khmer UI" panose="020B0502040204020203" pitchFamily="34" charset="0"/>
              </a:rPr>
              <a:t>Regular grid</a:t>
            </a:r>
          </a:p>
          <a:p>
            <a:pPr marL="285750" indent="-285750">
              <a:lnSpc>
                <a:spcPct val="150000"/>
              </a:lnSpc>
              <a:buFont typeface="Arial" panose="020B0604020202020204" pitchFamily="34" charset="0"/>
              <a:buChar char="•"/>
            </a:pPr>
            <a:r>
              <a:rPr lang="en-GB" sz="1600" dirty="0">
                <a:solidFill>
                  <a:srgbClr val="000000"/>
                </a:solidFill>
                <a:latin typeface="Khmer UI" panose="020B0502040204020203" pitchFamily="34" charset="0"/>
                <a:cs typeface="Khmer UI" panose="020B0502040204020203" pitchFamily="34" charset="0"/>
              </a:rPr>
              <a:t>WGS 84 </a:t>
            </a:r>
            <a:endParaRPr lang="en-US" sz="1600" dirty="0" smtClean="0">
              <a:solidFill>
                <a:schemeClr val="tx1"/>
              </a:solidFill>
              <a:latin typeface="Khmer UI" panose="020B0502040204020203" pitchFamily="34" charset="0"/>
              <a:cs typeface="Khmer UI" panose="020B0502040204020203" pitchFamily="34" charset="0"/>
            </a:endParaRPr>
          </a:p>
          <a:p>
            <a:pPr marL="285750" indent="-285750">
              <a:lnSpc>
                <a:spcPct val="150000"/>
              </a:lnSpc>
              <a:buFont typeface="Arial" panose="020B0604020202020204" pitchFamily="34" charset="0"/>
              <a:buChar char="•"/>
            </a:pPr>
            <a:r>
              <a:rPr lang="en-US" sz="1600" dirty="0" smtClean="0">
                <a:solidFill>
                  <a:schemeClr val="tx1"/>
                </a:solidFill>
                <a:latin typeface="Khmer UI" panose="020B0502040204020203" pitchFamily="34" charset="0"/>
                <a:cs typeface="Khmer UI" panose="020B0502040204020203" pitchFamily="34" charset="0"/>
              </a:rPr>
              <a:t>1/128th arc </a:t>
            </a:r>
            <a:r>
              <a:rPr lang="en-US" sz="1600" dirty="0">
                <a:solidFill>
                  <a:schemeClr val="tx1"/>
                </a:solidFill>
                <a:latin typeface="Khmer UI" panose="020B0502040204020203" pitchFamily="34" charset="0"/>
                <a:cs typeface="Khmer UI" panose="020B0502040204020203" pitchFamily="34" charset="0"/>
              </a:rPr>
              <a:t>minute is </a:t>
            </a:r>
            <a:r>
              <a:rPr lang="en-US" sz="1600" dirty="0" smtClean="0">
                <a:solidFill>
                  <a:schemeClr val="tx1"/>
                </a:solidFill>
                <a:latin typeface="Khmer UI" panose="020B0502040204020203" pitchFamily="34" charset="0"/>
                <a:cs typeface="Khmer UI" panose="020B0502040204020203" pitchFamily="34" charset="0"/>
              </a:rPr>
              <a:t>used  (about </a:t>
            </a:r>
            <a:r>
              <a:rPr lang="en-US" sz="1600" dirty="0">
                <a:solidFill>
                  <a:schemeClr val="tx1"/>
                </a:solidFill>
                <a:latin typeface="Khmer UI" panose="020B0502040204020203" pitchFamily="34" charset="0"/>
                <a:cs typeface="Khmer UI" panose="020B0502040204020203" pitchFamily="34" charset="0"/>
              </a:rPr>
              <a:t>15 meters at the equator to e.g. 7.5 meters at 60° </a:t>
            </a:r>
            <a:r>
              <a:rPr lang="en-US" sz="1600" dirty="0" smtClean="0">
                <a:solidFill>
                  <a:schemeClr val="tx1"/>
                </a:solidFill>
                <a:latin typeface="Khmer UI" panose="020B0502040204020203" pitchFamily="34" charset="0"/>
                <a:cs typeface="Khmer UI" panose="020B0502040204020203" pitchFamily="34" charset="0"/>
              </a:rPr>
              <a:t>north)</a:t>
            </a:r>
          </a:p>
        </p:txBody>
      </p:sp>
    </p:spTree>
    <p:extLst>
      <p:ext uri="{BB962C8B-B14F-4D97-AF65-F5344CB8AC3E}">
        <p14:creationId xmlns:p14="http://schemas.microsoft.com/office/powerpoint/2010/main" val="2792799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Coastline</a:t>
            </a:r>
            <a:endParaRPr lang="en-GB" dirty="0"/>
          </a:p>
        </p:txBody>
      </p:sp>
      <p:pic>
        <p:nvPicPr>
          <p:cNvPr id="307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2150858"/>
            <a:ext cx="1642323" cy="16230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692696"/>
            <a:ext cx="34099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90" y="4668949"/>
            <a:ext cx="1806520" cy="1832389"/>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Connector 6"/>
          <p:cNvCxnSpPr>
            <a:endCxn id="3076" idx="3"/>
          </p:cNvCxnSpPr>
          <p:nvPr/>
        </p:nvCxnSpPr>
        <p:spPr bwMode="auto">
          <a:xfrm flipH="1">
            <a:off x="2002910" y="3645024"/>
            <a:ext cx="1357434" cy="1940120"/>
          </a:xfrm>
          <a:prstGeom prst="line">
            <a:avLst/>
          </a:prstGeom>
          <a:solidFill>
            <a:srgbClr val="00B8FF"/>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ontent Placeholder 3"/>
          <p:cNvSpPr txBox="1">
            <a:spLocks/>
          </p:cNvSpPr>
          <p:nvPr/>
        </p:nvSpPr>
        <p:spPr bwMode="auto">
          <a:xfrm>
            <a:off x="4788024" y="908720"/>
            <a:ext cx="4008719" cy="2484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780" rIns="0" bIns="0" numCol="1" anchor="t" anchorCtr="0" compatLnSpc="1">
            <a:prstTxWarp prst="textNoShape">
              <a:avLst/>
            </a:prstTxWarp>
          </a:bodyPr>
          <a:lstStyle>
            <a:lvl1pPr marL="342900" indent="-342900" algn="l" defTabSz="457200" rtl="0" eaLnBrk="0" fontAlgn="base" hangingPunct="0">
              <a:lnSpc>
                <a:spcPct val="93000"/>
              </a:lnSpc>
              <a:spcBef>
                <a:spcPts val="142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1pPr>
            <a:lvl2pPr marL="742950" indent="-285750" algn="l" defTabSz="457200" rtl="0" eaLnBrk="0" fontAlgn="base" hangingPunct="0">
              <a:lnSpc>
                <a:spcPct val="93000"/>
              </a:lnSpc>
              <a:spcBef>
                <a:spcPts val="113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2pPr>
            <a:lvl3pPr marL="1143000" indent="-228600" algn="l" defTabSz="457200" rtl="0" eaLnBrk="0" fontAlgn="base" hangingPunct="0">
              <a:lnSpc>
                <a:spcPct val="93000"/>
              </a:lnSpc>
              <a:spcBef>
                <a:spcPts val="850"/>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3pPr>
            <a:lvl4pPr marL="1600200" indent="-228600" algn="l" defTabSz="457200" rtl="0" eaLnBrk="0" fontAlgn="base" hangingPunct="0">
              <a:lnSpc>
                <a:spcPct val="93000"/>
              </a:lnSpc>
              <a:spcBef>
                <a:spcPts val="57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4pPr>
            <a:lvl5pPr marL="2057400" indent="-228600" algn="l" defTabSz="457200" rtl="0" eaLnBrk="0" fontAlgn="base" hangingPunct="0">
              <a:lnSpc>
                <a:spcPct val="93000"/>
              </a:lnSpc>
              <a:spcBef>
                <a:spcPts val="28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5pPr>
            <a:lvl6pPr marL="25146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a:buFont typeface="Arial" panose="020B0604020202020204" pitchFamily="34" charset="0"/>
              <a:buChar char="•"/>
            </a:pPr>
            <a:r>
              <a:rPr lang="en-US" kern="0" dirty="0" smtClean="0"/>
              <a:t>Mismatch </a:t>
            </a:r>
            <a:r>
              <a:rPr lang="en-US" kern="0" dirty="0"/>
              <a:t>between GEBCO and </a:t>
            </a:r>
            <a:r>
              <a:rPr lang="en-US" kern="0" dirty="0" smtClean="0"/>
              <a:t>SRTM</a:t>
            </a:r>
          </a:p>
          <a:p>
            <a:pPr>
              <a:buFont typeface="Arial" panose="020B0604020202020204" pitchFamily="34" charset="0"/>
              <a:buChar char="•"/>
            </a:pPr>
            <a:r>
              <a:rPr lang="en-US" kern="0" dirty="0" smtClean="0"/>
              <a:t>Mask definition base on OSM</a:t>
            </a:r>
          </a:p>
        </p:txBody>
      </p:sp>
      <p:sp>
        <p:nvSpPr>
          <p:cNvPr id="8" name="Rectangle 7"/>
          <p:cNvSpPr/>
          <p:nvPr/>
        </p:nvSpPr>
        <p:spPr bwMode="auto">
          <a:xfrm>
            <a:off x="3360344" y="3140968"/>
            <a:ext cx="491576" cy="504056"/>
          </a:xfrm>
          <a:prstGeom prst="rect">
            <a:avLst/>
          </a:pr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en-GB" sz="1800" b="0" i="0" u="none" strike="noStrike" cap="none" normalizeH="0" baseline="0" smtClean="0">
              <a:ln>
                <a:noFill/>
              </a:ln>
              <a:effectLst/>
              <a:latin typeface="Arial" charset="0"/>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2744" y="4118524"/>
            <a:ext cx="3744416" cy="258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5769" y="5410728"/>
            <a:ext cx="2512255" cy="84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53903" y="5072413"/>
            <a:ext cx="764953" cy="338554"/>
          </a:xfrm>
          <a:prstGeom prst="rect">
            <a:avLst/>
          </a:prstGeom>
        </p:spPr>
        <p:txBody>
          <a:bodyPr wrap="none">
            <a:spAutoFit/>
          </a:bodyPr>
          <a:lstStyle/>
          <a:p>
            <a:r>
              <a:rPr lang="en-US" sz="1600" kern="0" dirty="0">
                <a:solidFill>
                  <a:srgbClr val="92D050"/>
                </a:solidFill>
              </a:rPr>
              <a:t>SRTM</a:t>
            </a:r>
          </a:p>
        </p:txBody>
      </p:sp>
      <p:sp>
        <p:nvSpPr>
          <p:cNvPr id="9" name="Rectangle 8"/>
          <p:cNvSpPr/>
          <p:nvPr/>
        </p:nvSpPr>
        <p:spPr>
          <a:xfrm>
            <a:off x="2519541" y="6250854"/>
            <a:ext cx="925253" cy="338554"/>
          </a:xfrm>
          <a:prstGeom prst="rect">
            <a:avLst/>
          </a:prstGeom>
        </p:spPr>
        <p:txBody>
          <a:bodyPr wrap="none">
            <a:spAutoFit/>
          </a:bodyPr>
          <a:lstStyle/>
          <a:p>
            <a:r>
              <a:rPr lang="en-US" sz="1600" kern="0" dirty="0">
                <a:solidFill>
                  <a:srgbClr val="99CCFF"/>
                </a:solidFill>
              </a:rPr>
              <a:t>GEBCO</a:t>
            </a:r>
            <a:endParaRPr lang="en-GB" sz="1600" dirty="0">
              <a:solidFill>
                <a:srgbClr val="99CCFF"/>
              </a:solidFill>
            </a:endParaRPr>
          </a:p>
        </p:txBody>
      </p:sp>
    </p:spTree>
    <p:extLst>
      <p:ext uri="{BB962C8B-B14F-4D97-AF65-F5344CB8AC3E}">
        <p14:creationId xmlns:p14="http://schemas.microsoft.com/office/powerpoint/2010/main" val="2769176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Mauritius</a:t>
            </a:r>
            <a:endParaRPr lang="en-GB" dirty="0"/>
          </a:p>
        </p:txBody>
      </p:sp>
      <p:sp>
        <p:nvSpPr>
          <p:cNvPr id="8" name="AutoShape 5"/>
          <p:cNvSpPr>
            <a:spLocks noChangeAspect="1" noChangeArrowheads="1" noTextEdit="1"/>
          </p:cNvSpPr>
          <p:nvPr/>
        </p:nvSpPr>
        <p:spPr bwMode="auto">
          <a:xfrm>
            <a:off x="1187450" y="1050925"/>
            <a:ext cx="51181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p:nvSpPr>
        <p:spPr bwMode="auto">
          <a:xfrm>
            <a:off x="3278188" y="3635375"/>
            <a:ext cx="106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5562600" y="3541713"/>
            <a:ext cx="106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5876925" y="1082675"/>
            <a:ext cx="106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3373438" y="6481763"/>
            <a:ext cx="106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5657850" y="6408738"/>
            <a:ext cx="106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6307138" y="6283325"/>
            <a:ext cx="106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1547813" y="6700838"/>
            <a:ext cx="9525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mbria"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6" name="Group 15"/>
          <p:cNvGrpSpPr/>
          <p:nvPr/>
        </p:nvGrpSpPr>
        <p:grpSpPr>
          <a:xfrm>
            <a:off x="1250950" y="1082675"/>
            <a:ext cx="7838740" cy="5519738"/>
            <a:chOff x="1250950" y="1082675"/>
            <a:chExt cx="7838740" cy="5519738"/>
          </a:xfrm>
        </p:grpSpPr>
        <p:pic>
          <p:nvPicPr>
            <p:cNvPr id="5" name="Picture 4"/>
            <p:cNvPicPr/>
            <p:nvPr/>
          </p:nvPicPr>
          <p:blipFill rotWithShape="1">
            <a:blip r:embed="rId3"/>
            <a:srcRect l="13929" t="2064" r="17976" b="4883"/>
            <a:stretch/>
          </p:blipFill>
          <p:spPr bwMode="auto">
            <a:xfrm>
              <a:off x="6660232" y="3804121"/>
              <a:ext cx="2429458" cy="2649215"/>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srcRect l="22584" t="1429" r="35169" b="10117"/>
            <a:stretch/>
          </p:blipFill>
          <p:spPr bwMode="auto">
            <a:xfrm>
              <a:off x="6922451" y="1088361"/>
              <a:ext cx="1716156" cy="2484655"/>
            </a:xfrm>
            <a:prstGeom prst="rect">
              <a:avLst/>
            </a:prstGeom>
            <a:ln>
              <a:noFill/>
            </a:ln>
            <a:extLst>
              <a:ext uri="{53640926-AAD7-44D8-BBD7-CCE9431645EC}">
                <a14:shadowObscured xmlns:a14="http://schemas.microsoft.com/office/drawing/2010/main"/>
              </a:ext>
            </a:extLst>
          </p:spPr>
        </p:pic>
        <p:pic>
          <p:nvPicPr>
            <p:cNvPr id="1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1082675"/>
              <a:ext cx="20256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950" y="1082675"/>
              <a:ext cx="2024063"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0950" y="3849688"/>
              <a:ext cx="211931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6950" y="3849688"/>
              <a:ext cx="2117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400" y="3849688"/>
            <a:ext cx="56356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633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05"/>
          <p:cNvSpPr>
            <a:spLocks noGrp="1"/>
          </p:cNvSpPr>
          <p:nvPr>
            <p:ph type="title"/>
          </p:nvPr>
        </p:nvSpPr>
        <p:spPr>
          <a:xfrm>
            <a:off x="1187624" y="116632"/>
            <a:ext cx="7283450" cy="325437"/>
          </a:xfrm>
        </p:spPr>
        <p:txBody>
          <a:bodyPr/>
          <a:lstStyle/>
          <a:p>
            <a:r>
              <a:rPr lang="en-US" altLang="en-US" sz="2400" dirty="0" smtClean="0">
                <a:solidFill>
                  <a:schemeClr val="tx1"/>
                </a:solidFill>
              </a:rPr>
              <a:t>Merged bathymetry</a:t>
            </a:r>
          </a:p>
        </p:txBody>
      </p:sp>
      <p:grpSp>
        <p:nvGrpSpPr>
          <p:cNvPr id="3" name="Group 2"/>
          <p:cNvGrpSpPr/>
          <p:nvPr/>
        </p:nvGrpSpPr>
        <p:grpSpPr>
          <a:xfrm>
            <a:off x="6156176" y="755732"/>
            <a:ext cx="2943558" cy="2889292"/>
            <a:chOff x="3225892" y="789729"/>
            <a:chExt cx="2943558" cy="288929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48" y="799021"/>
              <a:ext cx="2862702"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25892" y="789729"/>
              <a:ext cx="2160240" cy="369332"/>
            </a:xfrm>
            <a:prstGeom prst="rect">
              <a:avLst/>
            </a:prstGeom>
            <a:noFill/>
          </p:spPr>
          <p:txBody>
            <a:bodyPr wrap="square" rtlCol="0">
              <a:spAutoFit/>
            </a:bodyPr>
            <a:lstStyle/>
            <a:p>
              <a:r>
                <a:rPr lang="en-US" dirty="0" smtClean="0">
                  <a:latin typeface="Khmer UI" panose="020B0502040204020203" pitchFamily="34" charset="0"/>
                  <a:cs typeface="Khmer UI" panose="020B0502040204020203" pitchFamily="34" charset="0"/>
                </a:rPr>
                <a:t>Regression</a:t>
              </a:r>
              <a:endParaRPr lang="en-GB" dirty="0">
                <a:latin typeface="Khmer UI" panose="020B0502040204020203" pitchFamily="34" charset="0"/>
                <a:cs typeface="Khmer UI" panose="020B0502040204020203" pitchFamily="34" charset="0"/>
              </a:endParaRPr>
            </a:p>
          </p:txBody>
        </p:sp>
      </p:grpSp>
      <p:grpSp>
        <p:nvGrpSpPr>
          <p:cNvPr id="4" name="Group 3"/>
          <p:cNvGrpSpPr/>
          <p:nvPr/>
        </p:nvGrpSpPr>
        <p:grpSpPr>
          <a:xfrm>
            <a:off x="6173716" y="3791650"/>
            <a:ext cx="2926018" cy="2877710"/>
            <a:chOff x="6178220" y="799021"/>
            <a:chExt cx="2926018" cy="2877710"/>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0"/>
            <a:stretch/>
          </p:blipFill>
          <p:spPr bwMode="auto">
            <a:xfrm>
              <a:off x="6241458" y="799021"/>
              <a:ext cx="2862780" cy="287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178220" y="799021"/>
              <a:ext cx="2160240" cy="369332"/>
            </a:xfrm>
            <a:prstGeom prst="rect">
              <a:avLst/>
            </a:prstGeom>
            <a:noFill/>
          </p:spPr>
          <p:txBody>
            <a:bodyPr wrap="square" rtlCol="0">
              <a:spAutoFit/>
            </a:bodyPr>
            <a:lstStyle/>
            <a:p>
              <a:r>
                <a:rPr lang="en-GB" dirty="0" smtClean="0">
                  <a:latin typeface="Khmer UI" panose="020B0502040204020203" pitchFamily="34" charset="0"/>
                  <a:cs typeface="Khmer UI" panose="020B0502040204020203" pitchFamily="34" charset="0"/>
                </a:rPr>
                <a:t>Kriging</a:t>
              </a:r>
              <a:endParaRPr lang="en-GB" dirty="0">
                <a:latin typeface="Khmer UI" panose="020B0502040204020203" pitchFamily="34" charset="0"/>
                <a:cs typeface="Khmer UI" panose="020B0502040204020203" pitchFamily="34" charset="0"/>
              </a:endParaRPr>
            </a:p>
          </p:txBody>
        </p:sp>
      </p:grpSp>
      <p:grpSp>
        <p:nvGrpSpPr>
          <p:cNvPr id="6" name="Group 5"/>
          <p:cNvGrpSpPr/>
          <p:nvPr/>
        </p:nvGrpSpPr>
        <p:grpSpPr>
          <a:xfrm>
            <a:off x="-36192" y="799021"/>
            <a:ext cx="2880000" cy="2880000"/>
            <a:chOff x="3289130" y="3783056"/>
            <a:chExt cx="2880000" cy="2880000"/>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130" y="3783056"/>
              <a:ext cx="288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289130" y="3783056"/>
              <a:ext cx="2160240" cy="369332"/>
            </a:xfrm>
            <a:prstGeom prst="rect">
              <a:avLst/>
            </a:prstGeom>
            <a:noFill/>
          </p:spPr>
          <p:txBody>
            <a:bodyPr wrap="square" rtlCol="0">
              <a:spAutoFit/>
            </a:bodyPr>
            <a:lstStyle/>
            <a:p>
              <a:r>
                <a:rPr lang="en-US" dirty="0" smtClean="0">
                  <a:latin typeface="Khmer UI" panose="020B0502040204020203" pitchFamily="34" charset="0"/>
                  <a:cs typeface="Khmer UI" panose="020B0502040204020203" pitchFamily="34" charset="0"/>
                </a:rPr>
                <a:t>Average</a:t>
              </a:r>
              <a:endParaRPr lang="en-GB" dirty="0">
                <a:latin typeface="Khmer UI" panose="020B0502040204020203" pitchFamily="34" charset="0"/>
                <a:cs typeface="Khmer UI" panose="020B0502040204020203" pitchFamily="34" charset="0"/>
              </a:endParaRPr>
            </a:p>
          </p:txBody>
        </p:sp>
      </p:grpSp>
      <p:grpSp>
        <p:nvGrpSpPr>
          <p:cNvPr id="5" name="Group 4"/>
          <p:cNvGrpSpPr/>
          <p:nvPr/>
        </p:nvGrpSpPr>
        <p:grpSpPr>
          <a:xfrm>
            <a:off x="3131840" y="769768"/>
            <a:ext cx="2867046" cy="2880000"/>
            <a:chOff x="6241458" y="3783056"/>
            <a:chExt cx="2867046" cy="2880000"/>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1458" y="3783056"/>
              <a:ext cx="2867046"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241458" y="3815884"/>
              <a:ext cx="2160240" cy="369332"/>
            </a:xfrm>
            <a:prstGeom prst="rect">
              <a:avLst/>
            </a:prstGeom>
            <a:noFill/>
          </p:spPr>
          <p:txBody>
            <a:bodyPr wrap="square" rtlCol="0">
              <a:spAutoFit/>
            </a:bodyPr>
            <a:lstStyle/>
            <a:p>
              <a:r>
                <a:rPr lang="en-US" dirty="0" smtClean="0">
                  <a:latin typeface="Khmer UI" panose="020B0502040204020203" pitchFamily="34" charset="0"/>
                  <a:cs typeface="Khmer UI" panose="020B0502040204020203" pitchFamily="34" charset="0"/>
                </a:rPr>
                <a:t>Weighed  Average</a:t>
              </a:r>
              <a:endParaRPr lang="en-GB" dirty="0">
                <a:latin typeface="Khmer UI" panose="020B0502040204020203" pitchFamily="34" charset="0"/>
                <a:cs typeface="Khmer UI" panose="020B0502040204020203" pitchFamily="34" charset="0"/>
              </a:endParaRPr>
            </a:p>
          </p:txBody>
        </p:sp>
      </p:grpSp>
      <p:graphicFrame>
        <p:nvGraphicFramePr>
          <p:cNvPr id="13" name="Table 12"/>
          <p:cNvGraphicFramePr>
            <a:graphicFrameLocks noGrp="1"/>
          </p:cNvGraphicFramePr>
          <p:nvPr>
            <p:extLst>
              <p:ext uri="{D42A27DB-BD31-4B8C-83A1-F6EECF244321}">
                <p14:modId xmlns:p14="http://schemas.microsoft.com/office/powerpoint/2010/main" val="484787578"/>
              </p:ext>
            </p:extLst>
          </p:nvPr>
        </p:nvGraphicFramePr>
        <p:xfrm>
          <a:off x="539550" y="3976315"/>
          <a:ext cx="5040562" cy="2477020"/>
        </p:xfrm>
        <a:graphic>
          <a:graphicData uri="http://schemas.openxmlformats.org/drawingml/2006/table">
            <a:tbl>
              <a:tblPr firstRow="1" firstCol="1" bandRow="1">
                <a:tableStyleId>{21E4AEA4-8DFA-4A89-87EB-49C32662AFE0}</a:tableStyleId>
              </a:tblPr>
              <a:tblGrid>
                <a:gridCol w="1954503"/>
                <a:gridCol w="1440161"/>
                <a:gridCol w="1645898"/>
              </a:tblGrid>
              <a:tr h="530274">
                <a:tc>
                  <a:txBody>
                    <a:bodyPr/>
                    <a:lstStyle/>
                    <a:p>
                      <a:pPr marR="279400" algn="ctr">
                        <a:lnSpc>
                          <a:spcPts val="1200"/>
                        </a:lnSpc>
                        <a:spcBef>
                          <a:spcPts val="300"/>
                        </a:spcBef>
                        <a:spcAft>
                          <a:spcPts val="300"/>
                        </a:spcAft>
                        <a:tabLst>
                          <a:tab pos="662940" algn="ctr"/>
                        </a:tabLst>
                      </a:pPr>
                      <a:r>
                        <a:rPr lang="en-GB" sz="1400" dirty="0">
                          <a:effectLst/>
                        </a:rPr>
                        <a:t>Data</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marR="279400">
                        <a:lnSpc>
                          <a:spcPts val="1200"/>
                        </a:lnSpc>
                        <a:spcBef>
                          <a:spcPts val="300"/>
                        </a:spcBef>
                        <a:spcAft>
                          <a:spcPts val="300"/>
                        </a:spcAft>
                      </a:pPr>
                      <a:r>
                        <a:rPr lang="en-GB" sz="1400" dirty="0">
                          <a:effectLst/>
                        </a:rPr>
                        <a:t>RMSE</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Comp</a:t>
                      </a:r>
                      <a:r>
                        <a:rPr lang="en-GB" sz="1400" baseline="0" dirty="0" smtClean="0">
                          <a:effectLst/>
                        </a:rPr>
                        <a:t>uting (</a:t>
                      </a:r>
                      <a:r>
                        <a:rPr lang="en-GB" sz="1400" dirty="0" smtClean="0">
                          <a:effectLst/>
                        </a:rPr>
                        <a:t>min/tile)</a:t>
                      </a:r>
                      <a:endParaRPr lang="en-GB" sz="1400" dirty="0">
                        <a:solidFill>
                          <a:schemeClr val="tx1"/>
                        </a:solidFill>
                        <a:effectLst/>
                        <a:latin typeface="Cambria"/>
                        <a:ea typeface="Times New Roman"/>
                        <a:cs typeface="Times New Roman"/>
                      </a:endParaRPr>
                    </a:p>
                  </a:txBody>
                  <a:tcPr marL="68580" marR="68580" marT="0" marB="0" anchor="ctr"/>
                </a:tc>
              </a:tr>
              <a:tr h="499277">
                <a:tc>
                  <a:txBody>
                    <a:bodyPr/>
                    <a:lstStyle/>
                    <a:p>
                      <a:pPr>
                        <a:lnSpc>
                          <a:spcPts val="1200"/>
                        </a:lnSpc>
                        <a:spcBef>
                          <a:spcPts val="300"/>
                        </a:spcBef>
                        <a:spcAft>
                          <a:spcPts val="300"/>
                        </a:spcAft>
                      </a:pPr>
                      <a:r>
                        <a:rPr lang="en-GB" sz="1400" dirty="0">
                          <a:effectLst/>
                        </a:rPr>
                        <a:t>Average</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1.38</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solidFill>
                            <a:schemeClr val="tx1"/>
                          </a:solidFill>
                          <a:effectLst/>
                          <a:latin typeface="Cambria"/>
                          <a:ea typeface="Times New Roman"/>
                          <a:cs typeface="Times New Roman"/>
                        </a:rPr>
                        <a:t>0.0280</a:t>
                      </a:r>
                      <a:endParaRPr lang="en-GB" sz="1400" dirty="0">
                        <a:solidFill>
                          <a:schemeClr val="tx1"/>
                        </a:solidFill>
                        <a:effectLst/>
                        <a:latin typeface="Cambria"/>
                        <a:ea typeface="Times New Roman"/>
                        <a:cs typeface="Times New Roman"/>
                      </a:endParaRPr>
                    </a:p>
                  </a:txBody>
                  <a:tcPr marL="68580" marR="68580" marT="0" marB="0" anchor="ctr"/>
                </a:tc>
              </a:tr>
              <a:tr h="448915">
                <a:tc>
                  <a:txBody>
                    <a:bodyPr/>
                    <a:lstStyle/>
                    <a:p>
                      <a:pPr>
                        <a:lnSpc>
                          <a:spcPts val="1200"/>
                        </a:lnSpc>
                        <a:spcBef>
                          <a:spcPts val="300"/>
                        </a:spcBef>
                        <a:spcAft>
                          <a:spcPts val="300"/>
                        </a:spcAft>
                      </a:pPr>
                      <a:r>
                        <a:rPr lang="en-GB" sz="1400" dirty="0">
                          <a:effectLst/>
                        </a:rPr>
                        <a:t>Weighted </a:t>
                      </a:r>
                      <a:r>
                        <a:rPr lang="en-GB" sz="1400" dirty="0" smtClean="0">
                          <a:effectLst/>
                        </a:rPr>
                        <a:t>average</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1.21</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solidFill>
                            <a:schemeClr val="tx1"/>
                          </a:solidFill>
                          <a:effectLst/>
                          <a:latin typeface="Cambria"/>
                          <a:ea typeface="Times New Roman"/>
                          <a:cs typeface="Times New Roman"/>
                        </a:rPr>
                        <a:t>0.1836</a:t>
                      </a:r>
                      <a:endParaRPr lang="en-GB" sz="1400" dirty="0">
                        <a:solidFill>
                          <a:schemeClr val="tx1"/>
                        </a:solidFill>
                        <a:effectLst/>
                        <a:latin typeface="Cambria"/>
                        <a:ea typeface="Times New Roman"/>
                        <a:cs typeface="Times New Roman"/>
                      </a:endParaRPr>
                    </a:p>
                  </a:txBody>
                  <a:tcPr marL="68580" marR="68580" marT="0" marB="0" anchor="ctr"/>
                </a:tc>
              </a:tr>
              <a:tr h="499277">
                <a:tc>
                  <a:txBody>
                    <a:bodyPr/>
                    <a:lstStyle/>
                    <a:p>
                      <a:pPr>
                        <a:lnSpc>
                          <a:spcPts val="1200"/>
                        </a:lnSpc>
                        <a:spcBef>
                          <a:spcPts val="300"/>
                        </a:spcBef>
                        <a:spcAft>
                          <a:spcPts val="300"/>
                        </a:spcAft>
                      </a:pPr>
                      <a:r>
                        <a:rPr lang="en-GB" sz="1400" dirty="0">
                          <a:effectLst/>
                        </a:rPr>
                        <a:t>Multiple regression</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1.22</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0.3230</a:t>
                      </a:r>
                      <a:endParaRPr lang="en-GB" sz="1400" dirty="0">
                        <a:solidFill>
                          <a:schemeClr val="tx1"/>
                        </a:solidFill>
                        <a:effectLst/>
                        <a:latin typeface="Cambria"/>
                        <a:ea typeface="Times New Roman"/>
                        <a:cs typeface="Times New Roman"/>
                      </a:endParaRPr>
                    </a:p>
                  </a:txBody>
                  <a:tcPr marL="68580" marR="68580" marT="0" marB="0" anchor="ctr"/>
                </a:tc>
              </a:tr>
              <a:tr h="499277">
                <a:tc>
                  <a:txBody>
                    <a:bodyPr/>
                    <a:lstStyle/>
                    <a:p>
                      <a:pPr>
                        <a:lnSpc>
                          <a:spcPts val="1200"/>
                        </a:lnSpc>
                        <a:spcBef>
                          <a:spcPts val="300"/>
                        </a:spcBef>
                        <a:spcAft>
                          <a:spcPts val="300"/>
                        </a:spcAft>
                      </a:pPr>
                      <a:r>
                        <a:rPr lang="en-GB" sz="1400" dirty="0">
                          <a:effectLst/>
                        </a:rPr>
                        <a:t>Regression Kriging</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1.02</a:t>
                      </a:r>
                      <a:endParaRPr lang="en-GB" sz="1400" dirty="0">
                        <a:solidFill>
                          <a:schemeClr val="tx1"/>
                        </a:solidFill>
                        <a:effectLst/>
                        <a:latin typeface="Cambria"/>
                        <a:ea typeface="Times New Roman"/>
                        <a:cs typeface="Times New Roman"/>
                      </a:endParaRPr>
                    </a:p>
                  </a:txBody>
                  <a:tcPr marL="68580" marR="68580" marT="0" marB="0" anchor="ctr"/>
                </a:tc>
                <a:tc>
                  <a:txBody>
                    <a:bodyPr/>
                    <a:lstStyle/>
                    <a:p>
                      <a:pPr algn="ctr">
                        <a:lnSpc>
                          <a:spcPts val="1200"/>
                        </a:lnSpc>
                        <a:spcBef>
                          <a:spcPts val="300"/>
                        </a:spcBef>
                        <a:spcAft>
                          <a:spcPts val="300"/>
                        </a:spcAft>
                      </a:pPr>
                      <a:r>
                        <a:rPr lang="en-GB" sz="1400" dirty="0" smtClean="0">
                          <a:effectLst/>
                        </a:rPr>
                        <a:t>0.5002</a:t>
                      </a:r>
                      <a:endParaRPr lang="en-GB" sz="1400" dirty="0">
                        <a:solidFill>
                          <a:schemeClr val="tx1"/>
                        </a:solidFill>
                        <a:effectLst/>
                        <a:latin typeface="Cambria"/>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021655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578" y="548680"/>
            <a:ext cx="6408712" cy="292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578" y="3659048"/>
            <a:ext cx="6616497" cy="309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hape 105"/>
          <p:cNvSpPr>
            <a:spLocks noGrp="1"/>
          </p:cNvSpPr>
          <p:nvPr>
            <p:ph type="title"/>
          </p:nvPr>
        </p:nvSpPr>
        <p:spPr/>
        <p:txBody>
          <a:bodyPr/>
          <a:lstStyle/>
          <a:p>
            <a:r>
              <a:rPr lang="en-US" altLang="en-US" sz="2400" dirty="0" smtClean="0">
                <a:solidFill>
                  <a:schemeClr val="tx1"/>
                </a:solidFill>
              </a:rPr>
              <a:t>Merged bathymetry: Transect</a:t>
            </a:r>
          </a:p>
        </p:txBody>
      </p:sp>
    </p:spTree>
    <p:extLst>
      <p:ext uri="{BB962C8B-B14F-4D97-AF65-F5344CB8AC3E}">
        <p14:creationId xmlns:p14="http://schemas.microsoft.com/office/powerpoint/2010/main" val="4226139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05"/>
          <p:cNvSpPr>
            <a:spLocks noGrp="1"/>
          </p:cNvSpPr>
          <p:nvPr>
            <p:ph type="title"/>
          </p:nvPr>
        </p:nvSpPr>
        <p:spPr>
          <a:xfrm>
            <a:off x="1187624" y="116632"/>
            <a:ext cx="7283450" cy="325437"/>
          </a:xfrm>
        </p:spPr>
        <p:txBody>
          <a:bodyPr/>
          <a:lstStyle/>
          <a:p>
            <a:r>
              <a:rPr lang="en-US" altLang="en-US" sz="2400" dirty="0" smtClean="0">
                <a:solidFill>
                  <a:schemeClr val="tx1"/>
                </a:solidFill>
              </a:rPr>
              <a:t>Merged bathymetry</a:t>
            </a:r>
          </a:p>
        </p:txBody>
      </p:sp>
      <p:pic>
        <p:nvPicPr>
          <p:cNvPr id="19" name="Picture 18"/>
          <p:cNvPicPr/>
          <p:nvPr/>
        </p:nvPicPr>
        <p:blipFill rotWithShape="1">
          <a:blip r:embed="rId3"/>
          <a:srcRect l="7287"/>
          <a:stretch/>
        </p:blipFill>
        <p:spPr bwMode="auto">
          <a:xfrm>
            <a:off x="5741666" y="2398035"/>
            <a:ext cx="3576730" cy="2759157"/>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4"/>
          <a:srcRect l="7255" r="21747"/>
          <a:stretch/>
        </p:blipFill>
        <p:spPr bwMode="auto">
          <a:xfrm>
            <a:off x="2843808" y="2371733"/>
            <a:ext cx="2736304" cy="2756375"/>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5"/>
          <a:srcRect l="4988" r="22391"/>
          <a:stretch/>
        </p:blipFill>
        <p:spPr bwMode="auto">
          <a:xfrm>
            <a:off x="107503" y="2420888"/>
            <a:ext cx="2653275" cy="2635212"/>
          </a:xfrm>
          <a:prstGeom prst="rect">
            <a:avLst/>
          </a:prstGeom>
          <a:ln>
            <a:noFill/>
          </a:ln>
          <a:extLst>
            <a:ext uri="{53640926-AAD7-44D8-BBD7-CCE9431645EC}">
              <a14:shadowObscured xmlns:a14="http://schemas.microsoft.com/office/drawing/2010/main"/>
            </a:ext>
          </a:extLst>
        </p:spPr>
      </p:pic>
      <p:sp>
        <p:nvSpPr>
          <p:cNvPr id="23" name="TextBox 22"/>
          <p:cNvSpPr txBox="1"/>
          <p:nvPr/>
        </p:nvSpPr>
        <p:spPr>
          <a:xfrm>
            <a:off x="354020" y="5186293"/>
            <a:ext cx="2160240" cy="369332"/>
          </a:xfrm>
          <a:prstGeom prst="rect">
            <a:avLst/>
          </a:prstGeom>
          <a:noFill/>
        </p:spPr>
        <p:txBody>
          <a:bodyPr wrap="square" rtlCol="0">
            <a:spAutoFit/>
          </a:bodyPr>
          <a:lstStyle/>
          <a:p>
            <a:r>
              <a:rPr lang="en-US" dirty="0" smtClean="0">
                <a:solidFill>
                  <a:schemeClr val="tx1"/>
                </a:solidFill>
                <a:latin typeface="Khmer UI" panose="020B0502040204020203" pitchFamily="34" charset="0"/>
                <a:cs typeface="Khmer UI" panose="020B0502040204020203" pitchFamily="34" charset="0"/>
              </a:rPr>
              <a:t>Channel Islands</a:t>
            </a:r>
            <a:endParaRPr lang="en-GB" dirty="0">
              <a:solidFill>
                <a:schemeClr val="tx1"/>
              </a:solidFill>
              <a:latin typeface="Khmer UI" panose="020B0502040204020203" pitchFamily="34" charset="0"/>
              <a:cs typeface="Khmer UI" panose="020B0502040204020203" pitchFamily="34" charset="0"/>
            </a:endParaRPr>
          </a:p>
        </p:txBody>
      </p:sp>
      <p:sp>
        <p:nvSpPr>
          <p:cNvPr id="24" name="TextBox 23"/>
          <p:cNvSpPr txBox="1"/>
          <p:nvPr/>
        </p:nvSpPr>
        <p:spPr>
          <a:xfrm>
            <a:off x="3131840" y="5186293"/>
            <a:ext cx="2160240" cy="369332"/>
          </a:xfrm>
          <a:prstGeom prst="rect">
            <a:avLst/>
          </a:prstGeom>
          <a:noFill/>
        </p:spPr>
        <p:txBody>
          <a:bodyPr wrap="square" rtlCol="0">
            <a:spAutoFit/>
          </a:bodyPr>
          <a:lstStyle/>
          <a:p>
            <a:r>
              <a:rPr lang="en-US" dirty="0" smtClean="0">
                <a:solidFill>
                  <a:schemeClr val="tx1"/>
                </a:solidFill>
                <a:latin typeface="Khmer UI" panose="020B0502040204020203" pitchFamily="34" charset="0"/>
                <a:cs typeface="Khmer UI" panose="020B0502040204020203" pitchFamily="34" charset="0"/>
              </a:rPr>
              <a:t>Mauritius</a:t>
            </a:r>
            <a:endParaRPr lang="en-GB" dirty="0">
              <a:solidFill>
                <a:schemeClr val="tx1"/>
              </a:solidFill>
              <a:latin typeface="Khmer UI" panose="020B0502040204020203" pitchFamily="34" charset="0"/>
              <a:cs typeface="Khmer UI" panose="020B0502040204020203" pitchFamily="34" charset="0"/>
            </a:endParaRPr>
          </a:p>
        </p:txBody>
      </p:sp>
      <p:sp>
        <p:nvSpPr>
          <p:cNvPr id="25" name="TextBox 24"/>
          <p:cNvSpPr txBox="1"/>
          <p:nvPr/>
        </p:nvSpPr>
        <p:spPr>
          <a:xfrm>
            <a:off x="6012160" y="5180780"/>
            <a:ext cx="2160240" cy="369332"/>
          </a:xfrm>
          <a:prstGeom prst="rect">
            <a:avLst/>
          </a:prstGeom>
          <a:noFill/>
        </p:spPr>
        <p:txBody>
          <a:bodyPr wrap="square" rtlCol="0">
            <a:spAutoFit/>
          </a:bodyPr>
          <a:lstStyle/>
          <a:p>
            <a:r>
              <a:rPr lang="en-US" dirty="0" smtClean="0">
                <a:solidFill>
                  <a:schemeClr val="tx1"/>
                </a:solidFill>
                <a:latin typeface="Khmer UI" panose="020B0502040204020203" pitchFamily="34" charset="0"/>
                <a:cs typeface="Khmer UI" panose="020B0502040204020203" pitchFamily="34" charset="0"/>
              </a:rPr>
              <a:t>Mauritius</a:t>
            </a:r>
            <a:endParaRPr lang="en-GB" dirty="0">
              <a:solidFill>
                <a:schemeClr val="tx1"/>
              </a:solidFill>
              <a:latin typeface="Khmer UI" panose="020B0502040204020203" pitchFamily="34" charset="0"/>
              <a:cs typeface="Khmer UI" panose="020B0502040204020203" pitchFamily="34" charset="0"/>
            </a:endParaRPr>
          </a:p>
        </p:txBody>
      </p:sp>
    </p:spTree>
    <p:extLst>
      <p:ext uri="{BB962C8B-B14F-4D97-AF65-F5344CB8AC3E}">
        <p14:creationId xmlns:p14="http://schemas.microsoft.com/office/powerpoint/2010/main" val="2513869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9914" y="405384"/>
            <a:ext cx="5780438" cy="6480000"/>
          </a:xfrm>
          <a:prstGeom prst="rect">
            <a:avLst/>
          </a:prstGeom>
          <a:noFill/>
        </p:spPr>
      </p:pic>
      <p:sp>
        <p:nvSpPr>
          <p:cNvPr id="5" name="Shape 105"/>
          <p:cNvSpPr>
            <a:spLocks noGrp="1"/>
          </p:cNvSpPr>
          <p:nvPr>
            <p:ph type="title"/>
          </p:nvPr>
        </p:nvSpPr>
        <p:spPr/>
        <p:txBody>
          <a:bodyPr/>
          <a:lstStyle/>
          <a:p>
            <a:r>
              <a:rPr lang="en-US" altLang="en-US" sz="2400" dirty="0" smtClean="0">
                <a:solidFill>
                  <a:schemeClr val="tx1"/>
                </a:solidFill>
              </a:rPr>
              <a:t>Merged bathymetry</a:t>
            </a:r>
          </a:p>
        </p:txBody>
      </p:sp>
    </p:spTree>
    <p:extLst>
      <p:ext uri="{BB962C8B-B14F-4D97-AF65-F5344CB8AC3E}">
        <p14:creationId xmlns:p14="http://schemas.microsoft.com/office/powerpoint/2010/main" val="2535140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268299" y="432751"/>
            <a:ext cx="5760085" cy="6480000"/>
          </a:xfrm>
          <a:prstGeom prst="rect">
            <a:avLst/>
          </a:prstGeom>
          <a:noFill/>
          <a:ln>
            <a:noFill/>
          </a:ln>
          <a:effectLst/>
          <a:extLst/>
        </p:spPr>
      </p:pic>
      <p:sp>
        <p:nvSpPr>
          <p:cNvPr id="5" name="Shape 105"/>
          <p:cNvSpPr>
            <a:spLocks noGrp="1"/>
          </p:cNvSpPr>
          <p:nvPr>
            <p:ph type="title"/>
          </p:nvPr>
        </p:nvSpPr>
        <p:spPr/>
        <p:txBody>
          <a:bodyPr/>
          <a:lstStyle/>
          <a:p>
            <a:r>
              <a:rPr lang="en-US" altLang="en-US" sz="2400" dirty="0" smtClean="0">
                <a:solidFill>
                  <a:schemeClr val="tx1"/>
                </a:solidFill>
              </a:rPr>
              <a:t>Merged bathymetry</a:t>
            </a:r>
          </a:p>
        </p:txBody>
      </p:sp>
    </p:spTree>
    <p:extLst>
      <p:ext uri="{BB962C8B-B14F-4D97-AF65-F5344CB8AC3E}">
        <p14:creationId xmlns:p14="http://schemas.microsoft.com/office/powerpoint/2010/main" val="1231533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5384"/>
            <a:ext cx="5979853" cy="6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hape 105"/>
          <p:cNvSpPr>
            <a:spLocks noGrp="1"/>
          </p:cNvSpPr>
          <p:nvPr>
            <p:ph type="title"/>
          </p:nvPr>
        </p:nvSpPr>
        <p:spPr/>
        <p:txBody>
          <a:bodyPr/>
          <a:lstStyle/>
          <a:p>
            <a:r>
              <a:rPr lang="en-US" altLang="en-US" sz="2400" dirty="0" smtClean="0">
                <a:solidFill>
                  <a:schemeClr val="tx1"/>
                </a:solidFill>
              </a:rPr>
              <a:t>Merged bathymetry</a:t>
            </a:r>
          </a:p>
        </p:txBody>
      </p:sp>
    </p:spTree>
    <p:extLst>
      <p:ext uri="{BB962C8B-B14F-4D97-AF65-F5344CB8AC3E}">
        <p14:creationId xmlns:p14="http://schemas.microsoft.com/office/powerpoint/2010/main" val="3354229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259632" y="954594"/>
            <a:ext cx="7776864" cy="1338828"/>
          </a:xfrm>
          <a:prstGeom prst="rect">
            <a:avLst/>
          </a:prstGeom>
          <a:noFill/>
        </p:spPr>
        <p:txBody>
          <a:bodyPr wrap="square" rtlCol="0">
            <a:spAutoFit/>
          </a:bodyPr>
          <a:lstStyle/>
          <a:p>
            <a:pPr marL="285750" indent="-285750">
              <a:lnSpc>
                <a:spcPct val="150000"/>
              </a:lnSpc>
              <a:buFont typeface="Arial" pitchFamily="34" charset="0"/>
              <a:buChar char="•"/>
            </a:pPr>
            <a:r>
              <a:rPr lang="en-GB" dirty="0" smtClean="0">
                <a:solidFill>
                  <a:schemeClr val="tx1"/>
                </a:solidFill>
                <a:latin typeface="Khmer UI" panose="020B0502040204020203" pitchFamily="34" charset="0"/>
                <a:cs typeface="Khmer UI" panose="020B0502040204020203" pitchFamily="34" charset="0"/>
              </a:rPr>
              <a:t>71% of the Earth surface is covered with water</a:t>
            </a:r>
          </a:p>
          <a:p>
            <a:pPr marL="285750" indent="-285750">
              <a:lnSpc>
                <a:spcPct val="150000"/>
              </a:lnSpc>
              <a:buFont typeface="Arial" pitchFamily="34" charset="0"/>
              <a:buChar char="•"/>
            </a:pPr>
            <a:r>
              <a:rPr lang="en-GB" dirty="0" smtClean="0">
                <a:solidFill>
                  <a:schemeClr val="tx1"/>
                </a:solidFill>
                <a:latin typeface="Khmer UI" panose="020B0502040204020203" pitchFamily="34" charset="0"/>
                <a:cs typeface="Khmer UI" panose="020B0502040204020203" pitchFamily="34" charset="0"/>
              </a:rPr>
              <a:t>85% of the world ocean floor remains unmapped with modern mapping methods</a:t>
            </a:r>
          </a:p>
        </p:txBody>
      </p:sp>
      <p:pic>
        <p:nvPicPr>
          <p:cNvPr id="17410" name="Picture 2" descr="Resultado de imagen de gebco bathyme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8920"/>
            <a:ext cx="9144000" cy="3848192"/>
          </a:xfrm>
          <a:prstGeom prst="rect">
            <a:avLst/>
          </a:prstGeom>
          <a:noFill/>
          <a:extLst>
            <a:ext uri="{909E8E84-426E-40DD-AFC4-6F175D3DCCD1}">
              <a14:hiddenFill xmlns:a14="http://schemas.microsoft.com/office/drawing/2010/main">
                <a:solidFill>
                  <a:srgbClr val="FFFFFF"/>
                </a:solidFill>
              </a14:hiddenFill>
            </a:ext>
          </a:extLst>
        </p:spPr>
      </p:pic>
      <p:sp>
        <p:nvSpPr>
          <p:cNvPr id="52" name="51 CuadroTexto"/>
          <p:cNvSpPr txBox="1"/>
          <p:nvPr/>
        </p:nvSpPr>
        <p:spPr>
          <a:xfrm>
            <a:off x="0" y="6557112"/>
            <a:ext cx="3758818" cy="276999"/>
          </a:xfrm>
          <a:prstGeom prst="rect">
            <a:avLst/>
          </a:prstGeom>
          <a:noFill/>
        </p:spPr>
        <p:txBody>
          <a:bodyPr wrap="square" rtlCol="0">
            <a:spAutoFit/>
          </a:bodyPr>
          <a:lstStyle/>
          <a:p>
            <a:r>
              <a:rPr lang="en-GB" sz="1200" b="1" dirty="0" smtClean="0">
                <a:solidFill>
                  <a:schemeClr val="tx1"/>
                </a:solidFill>
                <a:latin typeface="Khmer UI" panose="020B0502040204020203" pitchFamily="34" charset="0"/>
                <a:cs typeface="Khmer UI" panose="020B0502040204020203" pitchFamily="34" charset="0"/>
              </a:rPr>
              <a:t>Source</a:t>
            </a:r>
            <a:r>
              <a:rPr lang="en-GB" sz="1200" dirty="0" smtClean="0">
                <a:solidFill>
                  <a:schemeClr val="tx1"/>
                </a:solidFill>
                <a:latin typeface="Khmer UI" panose="020B0502040204020203" pitchFamily="34" charset="0"/>
                <a:cs typeface="Khmer UI" panose="020B0502040204020203" pitchFamily="34" charset="0"/>
              </a:rPr>
              <a:t>: NOAA</a:t>
            </a:r>
          </a:p>
        </p:txBody>
      </p:sp>
      <p:sp>
        <p:nvSpPr>
          <p:cNvPr id="4" name="Title 3"/>
          <p:cNvSpPr>
            <a:spLocks noGrp="1"/>
          </p:cNvSpPr>
          <p:nvPr>
            <p:ph type="title"/>
          </p:nvPr>
        </p:nvSpPr>
        <p:spPr/>
        <p:txBody>
          <a:bodyPr/>
          <a:lstStyle/>
          <a:p>
            <a:r>
              <a:rPr lang="en-US" b="1" dirty="0" smtClean="0">
                <a:solidFill>
                  <a:schemeClr val="tx1"/>
                </a:solidFill>
                <a:latin typeface="Khmer UI" panose="020B0502040204020203" pitchFamily="34" charset="0"/>
                <a:cs typeface="Khmer UI" panose="020B0502040204020203" pitchFamily="34" charset="0"/>
              </a:rPr>
              <a:t>Bathymetry</a:t>
            </a:r>
            <a:endParaRPr lang="en-GB" b="1" dirty="0">
              <a:solidFill>
                <a:schemeClr val="tx1"/>
              </a:solidFill>
              <a:latin typeface="Khmer UI" panose="020B0502040204020203" pitchFamily="34" charset="0"/>
              <a:cs typeface="Khmer UI" panose="020B0502040204020203" pitchFamily="34" charset="0"/>
            </a:endParaRPr>
          </a:p>
        </p:txBody>
      </p:sp>
    </p:spTree>
    <p:extLst>
      <p:ext uri="{BB962C8B-B14F-4D97-AF65-F5344CB8AC3E}">
        <p14:creationId xmlns:p14="http://schemas.microsoft.com/office/powerpoint/2010/main" val="3316265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77392"/>
            <a:ext cx="4592692" cy="6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hape 105"/>
          <p:cNvSpPr>
            <a:spLocks noGrp="1"/>
          </p:cNvSpPr>
          <p:nvPr>
            <p:ph type="title"/>
          </p:nvPr>
        </p:nvSpPr>
        <p:spPr/>
        <p:txBody>
          <a:bodyPr/>
          <a:lstStyle/>
          <a:p>
            <a:r>
              <a:rPr lang="en-US" altLang="en-US" sz="2400" dirty="0" smtClean="0">
                <a:solidFill>
                  <a:schemeClr val="tx1"/>
                </a:solidFill>
              </a:rPr>
              <a:t>Merged bathymetry</a:t>
            </a:r>
          </a:p>
        </p:txBody>
      </p:sp>
    </p:spTree>
    <p:extLst>
      <p:ext uri="{BB962C8B-B14F-4D97-AF65-F5344CB8AC3E}">
        <p14:creationId xmlns:p14="http://schemas.microsoft.com/office/powerpoint/2010/main" val="2595374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964" b="810"/>
          <a:stretch/>
        </p:blipFill>
        <p:spPr bwMode="auto">
          <a:xfrm>
            <a:off x="2195736" y="548680"/>
            <a:ext cx="5112568" cy="6123506"/>
          </a:xfrm>
          <a:prstGeom prst="rect">
            <a:avLst/>
          </a:prstGeom>
          <a:noFill/>
          <a:ln>
            <a:noFill/>
          </a:ln>
          <a:extLst>
            <a:ext uri="{53640926-AAD7-44D8-BBD7-CCE9431645EC}">
              <a14:shadowObscured xmlns:a14="http://schemas.microsoft.com/office/drawing/2010/main"/>
            </a:ext>
          </a:extLst>
        </p:spPr>
      </p:pic>
      <p:sp>
        <p:nvSpPr>
          <p:cNvPr id="5" name="Shape 105"/>
          <p:cNvSpPr>
            <a:spLocks noGrp="1"/>
          </p:cNvSpPr>
          <p:nvPr>
            <p:ph type="title"/>
          </p:nvPr>
        </p:nvSpPr>
        <p:spPr/>
        <p:txBody>
          <a:bodyPr/>
          <a:lstStyle/>
          <a:p>
            <a:r>
              <a:rPr lang="en-US" altLang="en-US" sz="2400" dirty="0" smtClean="0">
                <a:solidFill>
                  <a:schemeClr val="tx1"/>
                </a:solidFill>
              </a:rPr>
              <a:t>Merged bathymetry</a:t>
            </a:r>
          </a:p>
        </p:txBody>
      </p:sp>
    </p:spTree>
    <p:extLst>
      <p:ext uri="{BB962C8B-B14F-4D97-AF65-F5344CB8AC3E}">
        <p14:creationId xmlns:p14="http://schemas.microsoft.com/office/powerpoint/2010/main" val="3231854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4294967295"/>
          </p:nvPr>
        </p:nvSpPr>
        <p:spPr bwMode="auto">
          <a:xfrm>
            <a:off x="8594725" y="6218238"/>
            <a:ext cx="54927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258353-D0A6-4232-B050-5CB321B7F683}" type="slidenum">
              <a:rPr lang="en-US" altLang="en-US"/>
              <a:pPr/>
              <a:t>22</a:t>
            </a:fld>
            <a:endParaRPr lang="en-US" altLang="en-US"/>
          </a:p>
        </p:txBody>
      </p:sp>
      <p:sp>
        <p:nvSpPr>
          <p:cNvPr id="8" name="Shape 105"/>
          <p:cNvSpPr>
            <a:spLocks noGrp="1"/>
          </p:cNvSpPr>
          <p:nvPr>
            <p:ph type="title"/>
          </p:nvPr>
        </p:nvSpPr>
        <p:spPr>
          <a:xfrm>
            <a:off x="1037920" y="116632"/>
            <a:ext cx="7283450" cy="325437"/>
          </a:xfrm>
        </p:spPr>
        <p:txBody>
          <a:bodyPr/>
          <a:lstStyle/>
          <a:p>
            <a:r>
              <a:rPr lang="en-US" altLang="en-US" sz="2400" dirty="0" smtClean="0">
                <a:solidFill>
                  <a:schemeClr val="tx1"/>
                </a:solidFill>
              </a:rPr>
              <a:t>BASE-Platform Portal for Bathymetry</a:t>
            </a:r>
          </a:p>
        </p:txBody>
      </p:sp>
      <p:pic>
        <p:nvPicPr>
          <p:cNvPr id="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501" t="9317" r="7987" b="8227"/>
          <a:stretch/>
        </p:blipFill>
        <p:spPr bwMode="auto">
          <a:xfrm>
            <a:off x="51814" y="1916832"/>
            <a:ext cx="9057053" cy="437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540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4294967295"/>
          </p:nvPr>
        </p:nvSpPr>
        <p:spPr bwMode="auto">
          <a:xfrm>
            <a:off x="8594725" y="6218238"/>
            <a:ext cx="54927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258353-D0A6-4232-B050-5CB321B7F683}" type="slidenum">
              <a:rPr lang="en-US" altLang="en-US"/>
              <a:pPr/>
              <a:t>23</a:t>
            </a:fld>
            <a:endParaRPr lang="en-US" altLang="en-US"/>
          </a:p>
        </p:txBody>
      </p:sp>
      <p:pic>
        <p:nvPicPr>
          <p:cNvPr id="13313"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473" y="1484784"/>
            <a:ext cx="6203950" cy="45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hape 105"/>
          <p:cNvSpPr>
            <a:spLocks noGrp="1"/>
          </p:cNvSpPr>
          <p:nvPr>
            <p:ph type="title"/>
          </p:nvPr>
        </p:nvSpPr>
        <p:spPr>
          <a:xfrm>
            <a:off x="1037920" y="116632"/>
            <a:ext cx="7283450" cy="325437"/>
          </a:xfrm>
        </p:spPr>
        <p:txBody>
          <a:bodyPr/>
          <a:lstStyle/>
          <a:p>
            <a:r>
              <a:rPr lang="en-US" altLang="en-US" sz="2400" dirty="0" smtClean="0">
                <a:solidFill>
                  <a:schemeClr val="tx1"/>
                </a:solidFill>
              </a:rPr>
              <a:t>BASE-Platform Portal for Bathymetry</a:t>
            </a:r>
          </a:p>
        </p:txBody>
      </p:sp>
      <p:sp>
        <p:nvSpPr>
          <p:cNvPr id="9" name="Rectangle 8"/>
          <p:cNvSpPr/>
          <p:nvPr/>
        </p:nvSpPr>
        <p:spPr>
          <a:xfrm>
            <a:off x="1475656" y="6021288"/>
            <a:ext cx="6845714" cy="369332"/>
          </a:xfrm>
          <a:prstGeom prst="rect">
            <a:avLst/>
          </a:prstGeom>
          <a:noFill/>
          <a:ln>
            <a:noFill/>
          </a:ln>
        </p:spPr>
        <p:txBody>
          <a:bodyPr wrap="square">
            <a:spAutoFit/>
          </a:bodyPr>
          <a:lstStyle/>
          <a:p>
            <a:r>
              <a:rPr lang="en-GB" b="1" dirty="0" smtClean="0">
                <a:solidFill>
                  <a:schemeClr val="tx1"/>
                </a:solidFill>
                <a:latin typeface="Khmer UI" panose="020B0502040204020203" pitchFamily="34" charset="0"/>
                <a:cs typeface="Khmer UI" panose="020B0502040204020203" pitchFamily="34" charset="0"/>
              </a:rPr>
              <a:t>http://base-platform.com/</a:t>
            </a:r>
            <a:endParaRPr lang="en-GB" b="1" dirty="0">
              <a:solidFill>
                <a:schemeClr val="tx1"/>
              </a:solidFill>
              <a:latin typeface="Khmer UI" panose="020B0502040204020203" pitchFamily="34" charset="0"/>
              <a:cs typeface="Khmer UI" panose="020B0502040204020203" pitchFamily="34" charset="0"/>
            </a:endParaRPr>
          </a:p>
        </p:txBody>
      </p:sp>
    </p:spTree>
    <p:extLst>
      <p:ext uri="{BB962C8B-B14F-4D97-AF65-F5344CB8AC3E}">
        <p14:creationId xmlns:p14="http://schemas.microsoft.com/office/powerpoint/2010/main" val="3396920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further work</a:t>
            </a:r>
            <a:endParaRPr lang="en-GB" dirty="0"/>
          </a:p>
        </p:txBody>
      </p:sp>
      <p:sp>
        <p:nvSpPr>
          <p:cNvPr id="4" name="Content Placeholder 3"/>
          <p:cNvSpPr>
            <a:spLocks noGrp="1"/>
          </p:cNvSpPr>
          <p:nvPr>
            <p:ph idx="1"/>
          </p:nvPr>
        </p:nvSpPr>
        <p:spPr/>
        <p:txBody>
          <a:bodyPr/>
          <a:lstStyle/>
          <a:p>
            <a:pPr>
              <a:buFont typeface="Arial" panose="020B0604020202020204" pitchFamily="34" charset="0"/>
              <a:buChar char="•"/>
            </a:pPr>
            <a:r>
              <a:rPr lang="en-US" dirty="0"/>
              <a:t>The biggest challenge when integrating bathymetry in in the nearshore. The resolution difference and large discrepancy between data sets make difficult to find a unique technique able to perform well in all nearshore </a:t>
            </a:r>
            <a:r>
              <a:rPr lang="en-US" dirty="0" smtClean="0"/>
              <a:t>areas</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In </a:t>
            </a:r>
            <a:r>
              <a:rPr lang="en-US" dirty="0"/>
              <a:t>waters deeper than 50m the algorithms here presented show a fair </a:t>
            </a:r>
            <a:r>
              <a:rPr lang="en-US" dirty="0" smtClean="0"/>
              <a:t>performance</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A </a:t>
            </a:r>
            <a:r>
              <a:rPr lang="en-US" dirty="0"/>
              <a:t>well referenced and high-resolution coastline is crucial for integrating </a:t>
            </a:r>
            <a:r>
              <a:rPr lang="en-US" dirty="0" smtClean="0"/>
              <a:t>Bathymetry. </a:t>
            </a:r>
            <a:r>
              <a:rPr lang="en-US" dirty="0" smtClean="0">
                <a:solidFill>
                  <a:srgbClr val="008BBF"/>
                </a:solidFill>
              </a:rPr>
              <a:t>[Working in  </a:t>
            </a:r>
            <a:r>
              <a:rPr lang="en-US" dirty="0" err="1" smtClean="0">
                <a:solidFill>
                  <a:srgbClr val="008BBF"/>
                </a:solidFill>
              </a:rPr>
              <a:t>EMODnet</a:t>
            </a:r>
            <a:r>
              <a:rPr lang="en-US" dirty="0" smtClean="0">
                <a:solidFill>
                  <a:srgbClr val="008BBF"/>
                </a:solidFill>
              </a:rPr>
              <a:t> project in coastline definition at different vertical datum ]</a:t>
            </a:r>
          </a:p>
          <a:p>
            <a:pPr>
              <a:buFont typeface="Arial" panose="020B0604020202020204" pitchFamily="34" charset="0"/>
              <a:buChar char="•"/>
            </a:pPr>
            <a:endParaRPr lang="en-US" dirty="0" smtClean="0">
              <a:solidFill>
                <a:srgbClr val="008BBF"/>
              </a:solidFill>
            </a:endParaRPr>
          </a:p>
          <a:p>
            <a:pPr>
              <a:buFont typeface="Arial" panose="020B0604020202020204" pitchFamily="34" charset="0"/>
              <a:buChar char="•"/>
            </a:pPr>
            <a:r>
              <a:rPr lang="en-US" dirty="0" smtClean="0">
                <a:solidFill>
                  <a:srgbClr val="008BBF"/>
                </a:solidFill>
              </a:rPr>
              <a:t>Implementation of </a:t>
            </a:r>
            <a:r>
              <a:rPr lang="en-US" dirty="0" err="1" smtClean="0">
                <a:solidFill>
                  <a:srgbClr val="008BBF"/>
                </a:solidFill>
              </a:rPr>
              <a:t>EnKF</a:t>
            </a:r>
            <a:r>
              <a:rPr lang="en-US" dirty="0" smtClean="0">
                <a:solidFill>
                  <a:srgbClr val="008BBF"/>
                </a:solidFill>
              </a:rPr>
              <a:t> as merging algorithm.</a:t>
            </a:r>
            <a:endParaRPr lang="en-US" dirty="0">
              <a:solidFill>
                <a:srgbClr val="008BBF"/>
              </a:solidFill>
            </a:endParaRPr>
          </a:p>
          <a:p>
            <a:pPr>
              <a:buFont typeface="Arial" panose="020B0604020202020204" pitchFamily="34" charset="0"/>
              <a:buChar char="•"/>
            </a:pPr>
            <a:endParaRPr lang="en-GB" dirty="0" smtClean="0"/>
          </a:p>
        </p:txBody>
      </p:sp>
    </p:spTree>
    <p:extLst>
      <p:ext uri="{BB962C8B-B14F-4D97-AF65-F5344CB8AC3E}">
        <p14:creationId xmlns:p14="http://schemas.microsoft.com/office/powerpoint/2010/main" val="1929850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4294967295"/>
          </p:nvPr>
        </p:nvSpPr>
        <p:spPr bwMode="auto">
          <a:xfrm>
            <a:off x="8594725" y="6218238"/>
            <a:ext cx="54927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258353-D0A6-4232-B050-5CB321B7F683}" type="slidenum">
              <a:rPr lang="en-US" altLang="en-US"/>
              <a:pPr/>
              <a:t>3</a:t>
            </a:fld>
            <a:endParaRPr lang="en-US" altLang="en-US"/>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14" y="2204206"/>
            <a:ext cx="4245854" cy="295200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6689" t="33856" r="16732" b="19467"/>
          <a:stretch/>
        </p:blipFill>
        <p:spPr bwMode="auto">
          <a:xfrm>
            <a:off x="4766428" y="2132856"/>
            <a:ext cx="3773409"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hape 105"/>
          <p:cNvSpPr txBox="1">
            <a:spLocks/>
          </p:cNvSpPr>
          <p:nvPr/>
        </p:nvSpPr>
        <p:spPr>
          <a:xfrm>
            <a:off x="1115616" y="116632"/>
            <a:ext cx="7283450" cy="324724"/>
          </a:xfrm>
          <a:prstGeom prst="rect">
            <a:avLst/>
          </a:prstGeom>
        </p:spPr>
        <p:txBody>
          <a:bodyPr/>
          <a:lst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000" b="1">
                <a:solidFill>
                  <a:schemeClr val="tx1">
                    <a:lumMod val="75000"/>
                    <a:lumOff val="25000"/>
                  </a:schemeClr>
                </a:solidFill>
                <a:latin typeface="Khmer UI" panose="020B0502040204020203" pitchFamily="34" charset="0"/>
                <a:ea typeface="+mj-ea"/>
                <a:cs typeface="Khmer UI" panose="020B0502040204020203" pitchFamily="34" charset="0"/>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400" b="1">
                <a:solidFill>
                  <a:schemeClr val="tx1"/>
                </a:solidFill>
                <a:latin typeface="Khmer UI" pitchFamily="34" charset="0"/>
                <a:ea typeface="Droid Sans Fallback" charset="0"/>
                <a:cs typeface="Khmer UI" pitchFamily="34" charset="0"/>
              </a:defRPr>
            </a:lvl5pPr>
            <a:lvl6pPr marL="25146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6pPr>
            <a:lvl7pPr marL="29718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7pPr>
            <a:lvl8pPr marL="34290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8pPr>
            <a:lvl9pPr marL="3886200" indent="-228600" algn="l" defTabSz="457200" rtl="0" fontAlgn="base">
              <a:lnSpc>
                <a:spcPct val="93000"/>
              </a:lnSpc>
              <a:spcBef>
                <a:spcPct val="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9pPr>
          </a:lstStyle>
          <a:p>
            <a:r>
              <a:rPr lang="en-US" altLang="en-US" kern="0" dirty="0" smtClean="0">
                <a:solidFill>
                  <a:schemeClr val="tx1"/>
                </a:solidFill>
              </a:rPr>
              <a:t>BASE-platform</a:t>
            </a:r>
            <a:br>
              <a:rPr lang="en-US" altLang="en-US" kern="0" dirty="0" smtClean="0">
                <a:solidFill>
                  <a:schemeClr val="tx1"/>
                </a:solidFill>
              </a:rPr>
            </a:br>
            <a:r>
              <a:rPr lang="en-US" altLang="en-US" sz="1050" kern="0" dirty="0" smtClean="0">
                <a:solidFill>
                  <a:schemeClr val="tx1"/>
                </a:solidFill>
              </a:rPr>
              <a:t/>
            </a:r>
            <a:br>
              <a:rPr lang="en-US" altLang="en-US" sz="1050" kern="0" dirty="0" smtClean="0">
                <a:solidFill>
                  <a:schemeClr val="tx1"/>
                </a:solidFill>
              </a:rPr>
            </a:br>
            <a:r>
              <a:rPr lang="en-US" altLang="en-US" kern="0" dirty="0" smtClean="0">
                <a:solidFill>
                  <a:schemeClr val="tx1"/>
                </a:solidFill>
              </a:rPr>
              <a:t>Deriving the bathymetry from combined satellite data</a:t>
            </a:r>
            <a:br>
              <a:rPr lang="en-US" altLang="en-US" kern="0" dirty="0" smtClean="0">
                <a:solidFill>
                  <a:schemeClr val="tx1"/>
                </a:solidFill>
              </a:rPr>
            </a:br>
            <a:endParaRPr lang="en-US" altLang="en-US" kern="0" dirty="0" smtClean="0">
              <a:solidFill>
                <a:schemeClr val="tx1"/>
              </a:solidFill>
            </a:endParaRPr>
          </a:p>
        </p:txBody>
      </p:sp>
    </p:spTree>
    <p:extLst>
      <p:ext uri="{BB962C8B-B14F-4D97-AF65-F5344CB8AC3E}">
        <p14:creationId xmlns:p14="http://schemas.microsoft.com/office/powerpoint/2010/main" val="155649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ite\AppData\Local\Temp\Rar$DRa0.111\Mauritius_3D_pic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2" t="7912" r="7020" b="4150"/>
          <a:stretch/>
        </p:blipFill>
        <p:spPr bwMode="auto">
          <a:xfrm>
            <a:off x="1343410" y="1988840"/>
            <a:ext cx="3434801" cy="180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59631" y="1628800"/>
            <a:ext cx="1296144" cy="369332"/>
          </a:xfrm>
          <a:prstGeom prst="rect">
            <a:avLst/>
          </a:prstGeom>
          <a:noFill/>
        </p:spPr>
        <p:txBody>
          <a:bodyPr wrap="square" rtlCol="0">
            <a:spAutoFit/>
          </a:bodyPr>
          <a:lstStyle/>
          <a:p>
            <a:pPr algn="r"/>
            <a:r>
              <a:rPr lang="en-US" b="1" dirty="0" smtClean="0">
                <a:solidFill>
                  <a:schemeClr val="tx1"/>
                </a:solidFill>
                <a:latin typeface="Khmer UI" panose="020B0502040204020203" pitchFamily="34" charset="0"/>
                <a:ea typeface="Meiryo UI" panose="020B0604030504040204" pitchFamily="34" charset="-128"/>
                <a:cs typeface="Khmer UI" panose="020B0502040204020203" pitchFamily="34" charset="0"/>
              </a:rPr>
              <a:t>Optical</a:t>
            </a:r>
            <a:endParaRPr lang="en-GB" b="1" dirty="0">
              <a:solidFill>
                <a:schemeClr val="tx1"/>
              </a:solidFill>
              <a:latin typeface="Khmer UI" panose="020B0502040204020203" pitchFamily="34" charset="0"/>
              <a:ea typeface="Meiryo UI" panose="020B0604030504040204" pitchFamily="34" charset="-128"/>
              <a:cs typeface="Khmer UI" panose="020B0502040204020203" pitchFamily="34" charset="0"/>
            </a:endParaRPr>
          </a:p>
        </p:txBody>
      </p:sp>
      <p:sp>
        <p:nvSpPr>
          <p:cNvPr id="18" name="Shape 105"/>
          <p:cNvSpPr>
            <a:spLocks noGrp="1"/>
          </p:cNvSpPr>
          <p:nvPr>
            <p:ph type="title"/>
          </p:nvPr>
        </p:nvSpPr>
        <p:spPr>
          <a:xfrm>
            <a:off x="1187624" y="141440"/>
            <a:ext cx="7283450" cy="325437"/>
          </a:xfrm>
        </p:spPr>
        <p:txBody>
          <a:bodyPr/>
          <a:lstStyle/>
          <a:p>
            <a:r>
              <a:rPr lang="en-US" altLang="en-US" sz="2400" dirty="0" smtClean="0">
                <a:solidFill>
                  <a:schemeClr val="tx1"/>
                </a:solidFill>
              </a:rPr>
              <a:t>Products and services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79" y="614490"/>
            <a:ext cx="957107"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Maite\Desktop\Untitl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722" y="1988840"/>
            <a:ext cx="292290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563" b="3514"/>
          <a:stretch/>
        </p:blipFill>
        <p:spPr bwMode="auto">
          <a:xfrm>
            <a:off x="5510591" y="4637641"/>
            <a:ext cx="323103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840906" y="4268309"/>
            <a:ext cx="1296144" cy="369332"/>
          </a:xfrm>
          <a:prstGeom prst="rect">
            <a:avLst/>
          </a:prstGeom>
          <a:noFill/>
        </p:spPr>
        <p:txBody>
          <a:bodyPr wrap="square" rtlCol="0">
            <a:spAutoFit/>
          </a:bodyPr>
          <a:lstStyle/>
          <a:p>
            <a:pPr algn="r"/>
            <a:r>
              <a:rPr lang="en-US" b="1" dirty="0" smtClean="0">
                <a:solidFill>
                  <a:schemeClr val="tx1"/>
                </a:solidFill>
                <a:latin typeface="Khmer UI" panose="020B0502040204020203" pitchFamily="34" charset="0"/>
                <a:ea typeface="Meiryo UI" panose="020B0604030504040204" pitchFamily="34" charset="-128"/>
                <a:cs typeface="Khmer UI" panose="020B0502040204020203" pitchFamily="34" charset="0"/>
              </a:rPr>
              <a:t>Altimeter</a:t>
            </a:r>
            <a:endParaRPr lang="en-GB" b="1" dirty="0">
              <a:solidFill>
                <a:schemeClr val="tx1"/>
              </a:solidFill>
              <a:latin typeface="Khmer UI" panose="020B0502040204020203" pitchFamily="34" charset="0"/>
              <a:ea typeface="Meiryo UI" panose="020B0604030504040204" pitchFamily="34" charset="-128"/>
              <a:cs typeface="Khmer UI" panose="020B0502040204020203" pitchFamily="34" charset="0"/>
            </a:endParaRPr>
          </a:p>
        </p:txBody>
      </p:sp>
      <p:sp>
        <p:nvSpPr>
          <p:cNvPr id="14" name="TextBox 13"/>
          <p:cNvSpPr txBox="1"/>
          <p:nvPr/>
        </p:nvSpPr>
        <p:spPr>
          <a:xfrm>
            <a:off x="4766165" y="1546346"/>
            <a:ext cx="1296144" cy="369332"/>
          </a:xfrm>
          <a:prstGeom prst="rect">
            <a:avLst/>
          </a:prstGeom>
          <a:noFill/>
        </p:spPr>
        <p:txBody>
          <a:bodyPr wrap="square" rtlCol="0">
            <a:spAutoFit/>
          </a:bodyPr>
          <a:lstStyle/>
          <a:p>
            <a:pPr algn="r"/>
            <a:r>
              <a:rPr lang="en-US" b="1" dirty="0" smtClean="0">
                <a:solidFill>
                  <a:schemeClr val="tx1"/>
                </a:solidFill>
                <a:latin typeface="Khmer UI" panose="020B0502040204020203" pitchFamily="34" charset="0"/>
                <a:ea typeface="Meiryo UI" panose="020B0604030504040204" pitchFamily="34" charset="-128"/>
                <a:cs typeface="Khmer UI" panose="020B0502040204020203" pitchFamily="34" charset="0"/>
              </a:rPr>
              <a:t>SAR</a:t>
            </a:r>
            <a:endParaRPr lang="en-GB" b="1" dirty="0">
              <a:solidFill>
                <a:schemeClr val="tx1"/>
              </a:solidFill>
              <a:latin typeface="Khmer UI" panose="020B0502040204020203" pitchFamily="34" charset="0"/>
              <a:ea typeface="Meiryo UI" panose="020B0604030504040204" pitchFamily="34" charset="-128"/>
              <a:cs typeface="Khmer UI" panose="020B0502040204020203" pitchFamily="34" charset="0"/>
            </a:endParaRPr>
          </a:p>
        </p:txBody>
      </p:sp>
      <p:pic>
        <p:nvPicPr>
          <p:cNvPr id="15"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24837" y="4082625"/>
            <a:ext cx="1951019" cy="2910032"/>
          </a:xfrm>
          <a:prstGeom prst="rect">
            <a:avLst/>
          </a:prstGeom>
        </p:spPr>
      </p:pic>
      <p:sp>
        <p:nvSpPr>
          <p:cNvPr id="17" name="TextBox 16"/>
          <p:cNvSpPr txBox="1"/>
          <p:nvPr/>
        </p:nvSpPr>
        <p:spPr>
          <a:xfrm>
            <a:off x="1452772" y="4082625"/>
            <a:ext cx="1296144" cy="369332"/>
          </a:xfrm>
          <a:prstGeom prst="rect">
            <a:avLst/>
          </a:prstGeom>
          <a:noFill/>
        </p:spPr>
        <p:txBody>
          <a:bodyPr wrap="square" rtlCol="0">
            <a:spAutoFit/>
          </a:bodyPr>
          <a:lstStyle/>
          <a:p>
            <a:r>
              <a:rPr lang="en-US" b="1" dirty="0" smtClean="0">
                <a:solidFill>
                  <a:schemeClr val="tx1"/>
                </a:solidFill>
                <a:latin typeface="Khmer UI" panose="020B0502040204020203" pitchFamily="34" charset="0"/>
                <a:ea typeface="Meiryo UI" panose="020B0604030504040204" pitchFamily="34" charset="-128"/>
                <a:cs typeface="Khmer UI" panose="020B0502040204020203" pitchFamily="34" charset="0"/>
              </a:rPr>
              <a:t>CSB</a:t>
            </a:r>
            <a:endParaRPr lang="en-GB" b="1" dirty="0">
              <a:solidFill>
                <a:schemeClr val="tx1"/>
              </a:solidFill>
              <a:latin typeface="Khmer UI" panose="020B0502040204020203" pitchFamily="34" charset="0"/>
              <a:ea typeface="Meiryo UI" panose="020B0604030504040204" pitchFamily="34" charset="-128"/>
              <a:cs typeface="Khmer UI" panose="020B0502040204020203" pitchFamily="34" charset="0"/>
            </a:endParaRPr>
          </a:p>
        </p:txBody>
      </p:sp>
    </p:spTree>
    <p:extLst>
      <p:ext uri="{BB962C8B-B14F-4D97-AF65-F5344CB8AC3E}">
        <p14:creationId xmlns:p14="http://schemas.microsoft.com/office/powerpoint/2010/main" val="3214238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905472" y="1077418"/>
            <a:ext cx="6275040" cy="1919534"/>
          </a:xfrm>
        </p:spPr>
        <p:txBody>
          <a:bodyPr>
            <a:noAutofit/>
          </a:bodyPr>
          <a:lstStyle/>
          <a:p>
            <a:pPr>
              <a:buFontTx/>
              <a:buChar char="-"/>
            </a:pPr>
            <a:r>
              <a:rPr lang="en-GB" sz="1100" dirty="0" smtClean="0"/>
              <a:t>Combination of </a:t>
            </a:r>
            <a:r>
              <a:rPr lang="en-GB" sz="1100" dirty="0"/>
              <a:t>the products </a:t>
            </a:r>
            <a:r>
              <a:rPr lang="en-GB" sz="1100" dirty="0" smtClean="0"/>
              <a:t>obtained, </a:t>
            </a:r>
            <a:r>
              <a:rPr lang="en-GB" sz="1100" dirty="0"/>
              <a:t>transformed to the same vertical </a:t>
            </a:r>
            <a:r>
              <a:rPr lang="en-GB" sz="1100" dirty="0" smtClean="0"/>
              <a:t>datum </a:t>
            </a:r>
            <a:r>
              <a:rPr lang="en-GB" sz="1100" dirty="0"/>
              <a:t>using corrections for sea level </a:t>
            </a:r>
            <a:r>
              <a:rPr lang="en-GB" sz="1100" dirty="0" smtClean="0"/>
              <a:t>changes.</a:t>
            </a:r>
          </a:p>
          <a:p>
            <a:pPr>
              <a:buFontTx/>
              <a:buChar char="-"/>
            </a:pPr>
            <a:r>
              <a:rPr lang="en-GB" sz="1100" dirty="0" smtClean="0"/>
              <a:t>Spatial resolution:10 m gridded data</a:t>
            </a:r>
          </a:p>
          <a:p>
            <a:pPr>
              <a:buFontTx/>
              <a:buChar char="-"/>
            </a:pPr>
            <a:r>
              <a:rPr lang="en-GB" sz="1100" dirty="0"/>
              <a:t>Vertical accuracy</a:t>
            </a:r>
            <a:r>
              <a:rPr lang="en-GB" sz="1100" dirty="0" smtClean="0"/>
              <a:t>: depending on the source data</a:t>
            </a:r>
            <a:endParaRPr lang="en-GB" sz="1100" dirty="0"/>
          </a:p>
          <a:p>
            <a:pPr>
              <a:buFontTx/>
              <a:buChar char="-"/>
            </a:pPr>
            <a:r>
              <a:rPr lang="en-GB" sz="1100" dirty="0"/>
              <a:t>Time resolution</a:t>
            </a:r>
            <a:r>
              <a:rPr lang="en-GB" sz="1100" dirty="0" smtClean="0"/>
              <a:t>: on demand</a:t>
            </a:r>
            <a:endParaRPr lang="en-GB" sz="1100" dirty="0"/>
          </a:p>
        </p:txBody>
      </p:sp>
      <p:sp>
        <p:nvSpPr>
          <p:cNvPr id="7" name="6 Abrir llave"/>
          <p:cNvSpPr/>
          <p:nvPr/>
        </p:nvSpPr>
        <p:spPr>
          <a:xfrm>
            <a:off x="2833464" y="1196751"/>
            <a:ext cx="45719" cy="14401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Shape 105"/>
          <p:cNvSpPr>
            <a:spLocks noGrp="1"/>
          </p:cNvSpPr>
          <p:nvPr>
            <p:ph type="title"/>
          </p:nvPr>
        </p:nvSpPr>
        <p:spPr>
          <a:xfrm>
            <a:off x="1038287" y="116632"/>
            <a:ext cx="7283450" cy="325437"/>
          </a:xfrm>
        </p:spPr>
        <p:txBody>
          <a:bodyPr/>
          <a:lstStyle/>
          <a:p>
            <a:r>
              <a:rPr lang="en-US" altLang="en-US" sz="2400" dirty="0" smtClean="0">
                <a:solidFill>
                  <a:schemeClr val="tx1"/>
                </a:solidFill>
              </a:rPr>
              <a:t>Products and services</a:t>
            </a:r>
          </a:p>
        </p:txBody>
      </p:sp>
      <p:sp>
        <p:nvSpPr>
          <p:cNvPr id="18" name="TextBox 17"/>
          <p:cNvSpPr txBox="1"/>
          <p:nvPr/>
        </p:nvSpPr>
        <p:spPr>
          <a:xfrm>
            <a:off x="457200" y="1540794"/>
            <a:ext cx="2304256" cy="646331"/>
          </a:xfrm>
          <a:prstGeom prst="rect">
            <a:avLst/>
          </a:prstGeom>
          <a:noFill/>
        </p:spPr>
        <p:txBody>
          <a:bodyPr wrap="square" rtlCol="0">
            <a:spAutoFit/>
          </a:bodyPr>
          <a:lstStyle/>
          <a:p>
            <a:pPr algn="r"/>
            <a:r>
              <a:rPr lang="en-US" b="1" dirty="0" smtClean="0">
                <a:solidFill>
                  <a:schemeClr val="tx1"/>
                </a:solidFill>
                <a:latin typeface="Khmer UI" panose="020B0502040204020203" pitchFamily="34" charset="0"/>
                <a:ea typeface="Meiryo UI" panose="020B0604030504040204" pitchFamily="34" charset="-128"/>
                <a:cs typeface="Khmer UI" panose="020B0502040204020203" pitchFamily="34" charset="0"/>
              </a:rPr>
              <a:t>Merged Bathymetry</a:t>
            </a:r>
            <a:endParaRPr lang="en-GB" b="1" dirty="0">
              <a:solidFill>
                <a:schemeClr val="tx1"/>
              </a:solidFill>
              <a:latin typeface="Khmer UI" panose="020B0502040204020203" pitchFamily="34" charset="0"/>
              <a:ea typeface="Meiryo UI" panose="020B0604030504040204" pitchFamily="34" charset="-128"/>
              <a:cs typeface="Khmer UI" panose="020B0502040204020203"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5" y="3177192"/>
            <a:ext cx="4985923"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266421"/>
            <a:ext cx="4142556" cy="234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251520" y="6301807"/>
            <a:ext cx="8125268" cy="369332"/>
          </a:xfrm>
          <a:prstGeom prst="rect">
            <a:avLst/>
          </a:prstGeom>
        </p:spPr>
        <p:txBody>
          <a:bodyPr wrap="square">
            <a:spAutoFit/>
          </a:bodyPr>
          <a:lstStyle/>
          <a:p>
            <a:r>
              <a:rPr lang="en-US" dirty="0">
                <a:solidFill>
                  <a:schemeClr val="tx1"/>
                </a:solidFill>
                <a:latin typeface="Khmer UI" panose="020B0502040204020203" pitchFamily="34" charset="0"/>
                <a:cs typeface="Khmer UI" panose="020B0502040204020203" pitchFamily="34" charset="0"/>
              </a:rPr>
              <a:t>Grid </a:t>
            </a:r>
            <a:r>
              <a:rPr lang="en-US" dirty="0" smtClean="0">
                <a:solidFill>
                  <a:schemeClr val="tx1"/>
                </a:solidFill>
                <a:latin typeface="Khmer UI" panose="020B0502040204020203" pitchFamily="34" charset="0"/>
                <a:cs typeface="Khmer UI" panose="020B0502040204020203" pitchFamily="34" charset="0"/>
              </a:rPr>
              <a:t>near </a:t>
            </a:r>
            <a:r>
              <a:rPr lang="en-US" dirty="0">
                <a:solidFill>
                  <a:schemeClr val="tx1"/>
                </a:solidFill>
                <a:latin typeface="Khmer UI" panose="020B0502040204020203" pitchFamily="34" charset="0"/>
                <a:cs typeface="Khmer UI" panose="020B0502040204020203" pitchFamily="34" charset="0"/>
              </a:rPr>
              <a:t>to the coast. 1.25km at European coasts (2.5km at other coasts</a:t>
            </a:r>
            <a:r>
              <a:rPr lang="en-US" dirty="0" smtClean="0">
                <a:solidFill>
                  <a:schemeClr val="tx1"/>
                </a:solidFill>
                <a:latin typeface="Khmer UI" panose="020B0502040204020203" pitchFamily="34" charset="0"/>
                <a:cs typeface="Khmer UI" panose="020B0502040204020203" pitchFamily="34" charset="0"/>
              </a:rPr>
              <a:t>).</a:t>
            </a:r>
            <a:r>
              <a:rPr lang="en-US" altLang="en-US" dirty="0">
                <a:solidFill>
                  <a:schemeClr val="tx1"/>
                </a:solidFill>
                <a:latin typeface="Khmer UI" panose="020B0502040204020203" pitchFamily="34" charset="0"/>
                <a:cs typeface="Khmer UI" panose="020B0502040204020203" pitchFamily="34" charset="0"/>
              </a:rPr>
              <a:t> </a:t>
            </a:r>
            <a:endParaRPr lang="en-GB" dirty="0">
              <a:solidFill>
                <a:schemeClr val="tx1"/>
              </a:solidFill>
              <a:latin typeface="Khmer UI" panose="020B0502040204020203" pitchFamily="34" charset="0"/>
              <a:cs typeface="Khmer UI" panose="020B0502040204020203" pitchFamily="34" charset="0"/>
            </a:endParaRPr>
          </a:p>
        </p:txBody>
      </p:sp>
    </p:spTree>
    <p:extLst>
      <p:ext uri="{BB962C8B-B14F-4D97-AF65-F5344CB8AC3E}">
        <p14:creationId xmlns:p14="http://schemas.microsoft.com/office/powerpoint/2010/main" val="4118212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05"/>
          <p:cNvSpPr>
            <a:spLocks noGrp="1"/>
          </p:cNvSpPr>
          <p:nvPr>
            <p:ph type="title"/>
          </p:nvPr>
        </p:nvSpPr>
        <p:spPr/>
        <p:txBody>
          <a:bodyPr/>
          <a:lstStyle/>
          <a:p>
            <a:r>
              <a:rPr lang="en-US" altLang="en-US" sz="2400" dirty="0" smtClean="0">
                <a:solidFill>
                  <a:schemeClr val="tx1"/>
                </a:solidFill>
              </a:rPr>
              <a:t>Merging Methods</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76056" y="1772816"/>
            <a:ext cx="2560542" cy="157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60848"/>
            <a:ext cx="11811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5"/>
          <p:cNvSpPr txBox="1">
            <a:spLocks/>
          </p:cNvSpPr>
          <p:nvPr/>
        </p:nvSpPr>
        <p:spPr>
          <a:xfrm>
            <a:off x="1115616" y="764704"/>
            <a:ext cx="7272808" cy="5472608"/>
          </a:xfrm>
          <a:prstGeom prst="rect">
            <a:avLst/>
          </a:prstGeom>
        </p:spPr>
        <p:txBody>
          <a:bodyPr/>
          <a:lstStyle>
            <a:lvl1pPr marL="342900" indent="-342900" algn="l" defTabSz="457200" rtl="0" eaLnBrk="0" fontAlgn="base" hangingPunct="0">
              <a:lnSpc>
                <a:spcPct val="93000"/>
              </a:lnSpc>
              <a:spcBef>
                <a:spcPts val="142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1pPr>
            <a:lvl2pPr marL="742950" indent="-285750" algn="l" defTabSz="457200" rtl="0" eaLnBrk="0" fontAlgn="base" hangingPunct="0">
              <a:lnSpc>
                <a:spcPct val="93000"/>
              </a:lnSpc>
              <a:spcBef>
                <a:spcPts val="113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2pPr>
            <a:lvl3pPr marL="1143000" indent="-228600" algn="l" defTabSz="457200" rtl="0" eaLnBrk="0" fontAlgn="base" hangingPunct="0">
              <a:lnSpc>
                <a:spcPct val="93000"/>
              </a:lnSpc>
              <a:spcBef>
                <a:spcPts val="850"/>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3pPr>
            <a:lvl4pPr marL="1600200" indent="-228600" algn="l" defTabSz="457200" rtl="0" eaLnBrk="0" fontAlgn="base" hangingPunct="0">
              <a:lnSpc>
                <a:spcPct val="93000"/>
              </a:lnSpc>
              <a:spcBef>
                <a:spcPts val="57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4pPr>
            <a:lvl5pPr marL="2057400" indent="-228600" algn="l" defTabSz="457200" rtl="0" eaLnBrk="0" fontAlgn="base" hangingPunct="0">
              <a:lnSpc>
                <a:spcPct val="93000"/>
              </a:lnSpc>
              <a:spcBef>
                <a:spcPts val="28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5pPr>
            <a:lvl6pPr marL="25146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a:buFont typeface="Arial" panose="020B0604020202020204" pitchFamily="34" charset="0"/>
              <a:buChar char="•"/>
            </a:pPr>
            <a:r>
              <a:rPr lang="en-US" kern="0" dirty="0" smtClean="0"/>
              <a:t>Average</a:t>
            </a:r>
          </a:p>
          <a:p>
            <a:pPr>
              <a:buFont typeface="Arial" panose="020B0604020202020204" pitchFamily="34" charset="0"/>
              <a:buChar char="•"/>
            </a:pPr>
            <a:endParaRPr lang="en-US" kern="0" dirty="0"/>
          </a:p>
          <a:p>
            <a:pPr>
              <a:buFont typeface="Arial" panose="020B0604020202020204" pitchFamily="34" charset="0"/>
              <a:buChar char="•"/>
            </a:pPr>
            <a:r>
              <a:rPr lang="en-US" kern="0" dirty="0"/>
              <a:t> Weighted averaging </a:t>
            </a:r>
            <a:endParaRPr lang="en-US" kern="0" dirty="0" smtClean="0"/>
          </a:p>
          <a:p>
            <a:pPr>
              <a:buFont typeface="Arial" panose="020B0604020202020204" pitchFamily="34" charset="0"/>
              <a:buChar char="•"/>
            </a:pPr>
            <a:endParaRPr lang="en-US" kern="0" dirty="0" smtClean="0"/>
          </a:p>
          <a:p>
            <a:pPr>
              <a:buFont typeface="Arial" panose="020B0604020202020204" pitchFamily="34" charset="0"/>
              <a:buChar char="•"/>
            </a:pPr>
            <a:endParaRPr lang="en-US" kern="0" dirty="0"/>
          </a:p>
          <a:p>
            <a:pPr>
              <a:buFont typeface="Arial" panose="020B0604020202020204" pitchFamily="34" charset="0"/>
              <a:buChar char="•"/>
            </a:pPr>
            <a:r>
              <a:rPr lang="en-US" kern="0" dirty="0"/>
              <a:t>Multiple linear </a:t>
            </a:r>
            <a:r>
              <a:rPr lang="en-US" kern="0" dirty="0" smtClean="0"/>
              <a:t>regression</a:t>
            </a:r>
          </a:p>
          <a:p>
            <a:pPr>
              <a:buFont typeface="Arial" panose="020B0604020202020204" pitchFamily="34" charset="0"/>
              <a:buChar char="•"/>
            </a:pPr>
            <a:endParaRPr lang="en-US" kern="0" dirty="0" smtClean="0"/>
          </a:p>
          <a:p>
            <a:pPr>
              <a:buFont typeface="Arial" panose="020B0604020202020204" pitchFamily="34" charset="0"/>
              <a:buChar char="•"/>
            </a:pPr>
            <a:endParaRPr lang="en-US" kern="0" dirty="0" smtClean="0"/>
          </a:p>
          <a:p>
            <a:pPr>
              <a:buFont typeface="Arial" panose="020B0604020202020204" pitchFamily="34" charset="0"/>
              <a:buChar char="•"/>
            </a:pPr>
            <a:r>
              <a:rPr lang="en-US" kern="0" dirty="0"/>
              <a:t>Kriging</a:t>
            </a:r>
            <a:endParaRPr lang="en-US" kern="0" dirty="0" smtClean="0"/>
          </a:p>
          <a:p>
            <a:pPr>
              <a:buFont typeface="Arial" panose="020B0604020202020204" pitchFamily="34" charset="0"/>
              <a:buChar char="•"/>
            </a:pPr>
            <a:endParaRPr lang="en-GB" kern="0" dirty="0"/>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013" y="3501008"/>
            <a:ext cx="2796311"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4770090"/>
            <a:ext cx="38195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908" y="5562178"/>
            <a:ext cx="40290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145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Cases</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8136904" cy="4248472"/>
          </a:xfrm>
          <a:prstGeom prst="rect">
            <a:avLst/>
          </a:prstGeom>
          <a:noFill/>
        </p:spPr>
      </p:pic>
    </p:spTree>
    <p:extLst>
      <p:ext uri="{BB962C8B-B14F-4D97-AF65-F5344CB8AC3E}">
        <p14:creationId xmlns:p14="http://schemas.microsoft.com/office/powerpoint/2010/main" val="397813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05"/>
          <p:cNvSpPr>
            <a:spLocks noGrp="1"/>
          </p:cNvSpPr>
          <p:nvPr>
            <p:ph type="title"/>
          </p:nvPr>
        </p:nvSpPr>
        <p:spPr>
          <a:xfrm>
            <a:off x="1099651" y="116632"/>
            <a:ext cx="7283450" cy="325437"/>
          </a:xfrm>
        </p:spPr>
        <p:txBody>
          <a:bodyPr/>
          <a:lstStyle/>
          <a:p>
            <a:r>
              <a:rPr lang="en-US" altLang="en-US" sz="2400" dirty="0" smtClean="0">
                <a:solidFill>
                  <a:schemeClr val="tx1"/>
                </a:solidFill>
              </a:rPr>
              <a:t>Data available</a:t>
            </a:r>
          </a:p>
        </p:txBody>
      </p:sp>
      <p:sp>
        <p:nvSpPr>
          <p:cNvPr id="9" name="Textplatzhalter 2"/>
          <p:cNvSpPr txBox="1">
            <a:spLocks/>
          </p:cNvSpPr>
          <p:nvPr/>
        </p:nvSpPr>
        <p:spPr>
          <a:xfrm>
            <a:off x="1259632" y="764704"/>
            <a:ext cx="2483768" cy="1872208"/>
          </a:xfrm>
          <a:prstGeom prst="rect">
            <a:avLst/>
          </a:prstGeom>
        </p:spPr>
        <p:txBody>
          <a:bodyPr>
            <a:noAutofit/>
          </a:bodyPr>
          <a:lstStyle>
            <a:lvl1pPr marL="342900" indent="-342900" algn="l" defTabSz="457200" rtl="0" eaLnBrk="0" fontAlgn="base" hangingPunct="0">
              <a:lnSpc>
                <a:spcPct val="93000"/>
              </a:lnSpc>
              <a:spcBef>
                <a:spcPts val="142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1pPr>
            <a:lvl2pPr marL="742950" indent="-285750" algn="l" defTabSz="457200" rtl="0" eaLnBrk="0" fontAlgn="base" hangingPunct="0">
              <a:lnSpc>
                <a:spcPct val="93000"/>
              </a:lnSpc>
              <a:spcBef>
                <a:spcPts val="113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2pPr>
            <a:lvl3pPr marL="1143000" indent="-228600" algn="l" defTabSz="457200" rtl="0" eaLnBrk="0" fontAlgn="base" hangingPunct="0">
              <a:lnSpc>
                <a:spcPct val="93000"/>
              </a:lnSpc>
              <a:spcBef>
                <a:spcPts val="850"/>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3pPr>
            <a:lvl4pPr marL="1600200" indent="-228600" algn="l" defTabSz="457200" rtl="0" eaLnBrk="0" fontAlgn="base" hangingPunct="0">
              <a:lnSpc>
                <a:spcPct val="93000"/>
              </a:lnSpc>
              <a:spcBef>
                <a:spcPts val="575"/>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4pPr>
            <a:lvl5pPr marL="2057400" indent="-228600" algn="l" defTabSz="457200" rtl="0" eaLnBrk="0" fontAlgn="base" hangingPunct="0">
              <a:lnSpc>
                <a:spcPct val="93000"/>
              </a:lnSpc>
              <a:spcBef>
                <a:spcPts val="288"/>
              </a:spcBef>
              <a:spcAft>
                <a:spcPct val="0"/>
              </a:spcAft>
              <a:buClr>
                <a:srgbClr val="000000"/>
              </a:buClr>
              <a:buSzPct val="100000"/>
              <a:buFont typeface="Times New Roman" pitchFamily="18" charset="0"/>
              <a:defRPr sz="2000">
                <a:solidFill>
                  <a:srgbClr val="000000"/>
                </a:solidFill>
                <a:latin typeface="Khmer UI" panose="020B0502040204020203" pitchFamily="34" charset="0"/>
                <a:ea typeface="+mn-ea"/>
                <a:cs typeface="Khmer UI" panose="020B0502040204020203" pitchFamily="34" charset="0"/>
              </a:defRPr>
            </a:lvl5pPr>
            <a:lvl6pPr marL="25146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lnSpc>
                <a:spcPct val="93000"/>
              </a:lnSpc>
              <a:spcBef>
                <a:spcPts val="288"/>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a:buFont typeface="Arial" panose="020B0604020202020204" pitchFamily="34" charset="0"/>
              <a:buChar char="•"/>
            </a:pPr>
            <a:r>
              <a:rPr lang="de-DE" sz="1800" kern="0" dirty="0" err="1" smtClean="0">
                <a:solidFill>
                  <a:schemeClr val="tx1"/>
                </a:solidFill>
              </a:rPr>
              <a:t>Balearic</a:t>
            </a:r>
            <a:r>
              <a:rPr lang="de-DE" sz="1800" kern="0" dirty="0" smtClean="0">
                <a:solidFill>
                  <a:schemeClr val="tx1"/>
                </a:solidFill>
              </a:rPr>
              <a:t> Islands</a:t>
            </a:r>
          </a:p>
          <a:p>
            <a:pPr>
              <a:buFont typeface="Arial" panose="020B0604020202020204" pitchFamily="34" charset="0"/>
              <a:buChar char="•"/>
            </a:pPr>
            <a:r>
              <a:rPr lang="de-DE" sz="1800" kern="0" dirty="0" smtClean="0">
                <a:solidFill>
                  <a:schemeClr val="tx1"/>
                </a:solidFill>
              </a:rPr>
              <a:t>Channel Islands</a:t>
            </a:r>
          </a:p>
          <a:p>
            <a:pPr>
              <a:buFont typeface="Arial" panose="020B0604020202020204" pitchFamily="34" charset="0"/>
              <a:buChar char="•"/>
            </a:pPr>
            <a:r>
              <a:rPr lang="de-DE" sz="1800" kern="0" dirty="0" smtClean="0">
                <a:solidFill>
                  <a:schemeClr val="tx1"/>
                </a:solidFill>
              </a:rPr>
              <a:t>Mauritius Islands</a:t>
            </a:r>
          </a:p>
          <a:p>
            <a:pPr>
              <a:buFont typeface="Arial" panose="020B0604020202020204" pitchFamily="34" charset="0"/>
              <a:buChar char="•"/>
            </a:pPr>
            <a:r>
              <a:rPr lang="de-DE" sz="1800" kern="0" dirty="0" err="1" smtClean="0">
                <a:solidFill>
                  <a:schemeClr val="tx1"/>
                </a:solidFill>
              </a:rPr>
              <a:t>Wadden</a:t>
            </a:r>
            <a:r>
              <a:rPr lang="de-DE" sz="1800" kern="0" dirty="0" smtClean="0">
                <a:solidFill>
                  <a:schemeClr val="tx1"/>
                </a:solidFill>
              </a:rPr>
              <a:t> </a:t>
            </a:r>
            <a:r>
              <a:rPr lang="de-DE" sz="1800" kern="0" dirty="0" err="1" smtClean="0">
                <a:solidFill>
                  <a:schemeClr val="tx1"/>
                </a:solidFill>
              </a:rPr>
              <a:t>Sea</a:t>
            </a:r>
            <a:endParaRPr lang="de-DE" sz="1800" kern="0" dirty="0" smtClean="0">
              <a:solidFill>
                <a:schemeClr val="tx1"/>
              </a:solidFill>
            </a:endParaRPr>
          </a:p>
          <a:p>
            <a:pPr>
              <a:buFont typeface="Arial" panose="020B0604020202020204" pitchFamily="34" charset="0"/>
              <a:buChar char="•"/>
            </a:pPr>
            <a:endParaRPr lang="de-DE" sz="1800" kern="0" dirty="0" smtClean="0">
              <a:solidFill>
                <a:schemeClr val="tx1"/>
              </a:solidFill>
            </a:endParaRPr>
          </a:p>
          <a:p>
            <a:pPr>
              <a:buFont typeface="Arial" panose="020B0604020202020204" pitchFamily="34" charset="0"/>
              <a:buChar char="•"/>
            </a:pPr>
            <a:endParaRPr lang="de-DE" sz="1800" kern="0" dirty="0">
              <a:solidFill>
                <a:schemeClr val="tx1"/>
              </a:solidFill>
            </a:endParaRPr>
          </a:p>
        </p:txBody>
      </p:sp>
      <p:pic>
        <p:nvPicPr>
          <p:cNvPr id="10"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931" t="829" r="-420" b="3474"/>
          <a:stretch/>
        </p:blipFill>
        <p:spPr bwMode="auto">
          <a:xfrm>
            <a:off x="5134024" y="1081513"/>
            <a:ext cx="3254400" cy="20787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35769" y="3789040"/>
            <a:ext cx="3252655"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21" r="5059"/>
          <a:stretch/>
        </p:blipFill>
        <p:spPr bwMode="auto">
          <a:xfrm>
            <a:off x="1059482" y="3789040"/>
            <a:ext cx="3187974"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9831" y="6397139"/>
            <a:ext cx="8924657" cy="461665"/>
          </a:xfrm>
          <a:prstGeom prst="rect">
            <a:avLst/>
          </a:prstGeom>
        </p:spPr>
        <p:txBody>
          <a:bodyPr wrap="square">
            <a:spAutoFit/>
          </a:bodyPr>
          <a:lstStyle/>
          <a:p>
            <a:pPr lvl="0"/>
            <a:r>
              <a:rPr lang="en-GB" sz="1200" b="1" dirty="0">
                <a:solidFill>
                  <a:srgbClr val="000000"/>
                </a:solidFill>
                <a:latin typeface="Khmer UI" panose="020B0502040204020203" pitchFamily="34" charset="0"/>
                <a:cs typeface="Khmer UI" panose="020B0502040204020203" pitchFamily="34" charset="0"/>
              </a:rPr>
              <a:t>Sources</a:t>
            </a:r>
            <a:r>
              <a:rPr lang="en-GB" sz="1200" dirty="0">
                <a:solidFill>
                  <a:srgbClr val="000000"/>
                </a:solidFill>
                <a:latin typeface="Khmer UI" panose="020B0502040204020203" pitchFamily="34" charset="0"/>
                <a:cs typeface="Khmer UI" panose="020B0502040204020203" pitchFamily="34" charset="0"/>
              </a:rPr>
              <a:t>:  </a:t>
            </a:r>
            <a:r>
              <a:rPr lang="en-GB" sz="1200" dirty="0" err="1" smtClean="0">
                <a:solidFill>
                  <a:srgbClr val="000000"/>
                </a:solidFill>
                <a:latin typeface="Khmer UI" panose="020B0502040204020203" pitchFamily="34" charset="0"/>
                <a:cs typeface="Khmer UI" panose="020B0502040204020203" pitchFamily="34" charset="0"/>
              </a:rPr>
              <a:t>EMODnet</a:t>
            </a:r>
            <a:r>
              <a:rPr lang="en-GB" sz="1200" dirty="0" smtClean="0">
                <a:solidFill>
                  <a:srgbClr val="000000"/>
                </a:solidFill>
                <a:latin typeface="Khmer UI" panose="020B0502040204020203" pitchFamily="34" charset="0"/>
                <a:cs typeface="Khmer UI" panose="020B0502040204020203" pitchFamily="34" charset="0"/>
              </a:rPr>
              <a:t>.</a:t>
            </a:r>
            <a:endParaRPr lang="en-GB" sz="1200" dirty="0">
              <a:solidFill>
                <a:srgbClr val="000000"/>
              </a:solidFill>
              <a:latin typeface="Khmer UI" panose="020B0502040204020203" pitchFamily="34" charset="0"/>
              <a:cs typeface="Khmer UI" panose="020B0502040204020203" pitchFamily="34" charset="0"/>
            </a:endParaRPr>
          </a:p>
          <a:p>
            <a:pPr lvl="0"/>
            <a:endParaRPr lang="en-GB" sz="1200" dirty="0">
              <a:solidFill>
                <a:srgbClr val="000000"/>
              </a:solidFill>
              <a:latin typeface="Khmer UI" panose="020B0502040204020203" pitchFamily="34" charset="0"/>
              <a:cs typeface="Khmer UI" panose="020B0502040204020203" pitchFamily="34" charset="0"/>
            </a:endParaRPr>
          </a:p>
        </p:txBody>
      </p:sp>
    </p:spTree>
    <p:extLst>
      <p:ext uri="{BB962C8B-B14F-4D97-AF65-F5344CB8AC3E}">
        <p14:creationId xmlns:p14="http://schemas.microsoft.com/office/powerpoint/2010/main" val="3551926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of BASE products.</a:t>
            </a:r>
            <a:endParaRPr lang="en-GB" dirty="0"/>
          </a:p>
        </p:txBody>
      </p:sp>
      <p:sp>
        <p:nvSpPr>
          <p:cNvPr id="4" name="Content Placeholder 3"/>
          <p:cNvSpPr>
            <a:spLocks noGrp="1"/>
          </p:cNvSpPr>
          <p:nvPr>
            <p:ph idx="1"/>
          </p:nvPr>
        </p:nvSpPr>
        <p:spPr>
          <a:xfrm>
            <a:off x="1196594" y="908720"/>
            <a:ext cx="7600149" cy="5228340"/>
          </a:xfrm>
        </p:spPr>
        <p:txBody>
          <a:bodyPr/>
          <a:lstStyle/>
          <a:p>
            <a:r>
              <a:rPr lang="en-US" dirty="0" smtClean="0"/>
              <a:t>Data used for validation:</a:t>
            </a:r>
          </a:p>
          <a:p>
            <a:pPr>
              <a:buFont typeface="Arial" panose="020B0604020202020204" pitchFamily="34" charset="0"/>
              <a:buChar char="•"/>
            </a:pPr>
            <a:r>
              <a:rPr lang="en-US" dirty="0" smtClean="0"/>
              <a:t>MOI (Mauritius Oceanographic Institute)</a:t>
            </a:r>
          </a:p>
          <a:p>
            <a:pPr>
              <a:buFont typeface="Arial" panose="020B0604020202020204" pitchFamily="34" charset="0"/>
              <a:buChar char="•"/>
            </a:pPr>
            <a:r>
              <a:rPr lang="en-US" dirty="0" err="1" smtClean="0"/>
              <a:t>EMODnet</a:t>
            </a:r>
            <a:r>
              <a:rPr lang="en-US" dirty="0" smtClean="0"/>
              <a:t> (No GEBCO data included)</a:t>
            </a:r>
            <a:endParaRPr lang="en-GB" dirty="0" smtClean="0"/>
          </a:p>
          <a:p>
            <a:pPr>
              <a:buFont typeface="Arial" panose="020B0604020202020204" pitchFamily="34" charset="0"/>
              <a:buChar char="•"/>
            </a:pPr>
            <a:r>
              <a:rPr lang="en-US" dirty="0" err="1" smtClean="0"/>
              <a:t>Multibeam</a:t>
            </a:r>
            <a:r>
              <a:rPr lang="en-US" dirty="0" smtClean="0"/>
              <a:t> German Surveys</a:t>
            </a:r>
          </a:p>
          <a:p>
            <a:pPr>
              <a:buFont typeface="Arial" panose="020B0604020202020204" pitchFamily="34" charset="0"/>
              <a:buChar char="•"/>
            </a:pPr>
            <a:r>
              <a:rPr lang="en-US" dirty="0" smtClean="0"/>
              <a:t>NGDC/NOA </a:t>
            </a:r>
          </a:p>
        </p:txBody>
      </p:sp>
      <p:pic>
        <p:nvPicPr>
          <p:cNvPr id="5" name="Picture 4"/>
          <p:cNvPicPr/>
          <p:nvPr/>
        </p:nvPicPr>
        <p:blipFill rotWithShape="1">
          <a:blip r:embed="rId3"/>
          <a:srcRect l="2748" t="7183" r="5606" b="10997"/>
          <a:stretch/>
        </p:blipFill>
        <p:spPr bwMode="auto">
          <a:xfrm>
            <a:off x="6929289" y="1124720"/>
            <a:ext cx="1867454" cy="122556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4288" t="1759" r="7582" b="5278"/>
          <a:stretch/>
        </p:blipFill>
        <p:spPr bwMode="auto">
          <a:xfrm>
            <a:off x="6906089" y="2652814"/>
            <a:ext cx="1867030" cy="1385534"/>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981" y="4186294"/>
            <a:ext cx="3360762" cy="230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14" y="3638740"/>
            <a:ext cx="3914384" cy="283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714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6">
      <a:dk1>
        <a:srgbClr val="000000"/>
      </a:dk1>
      <a:lt1>
        <a:srgbClr val="FFFFFF"/>
      </a:lt1>
      <a:dk2>
        <a:srgbClr val="000000"/>
      </a:dk2>
      <a:lt2>
        <a:srgbClr val="808080"/>
      </a:lt2>
      <a:accent1>
        <a:srgbClr val="CCECFF"/>
      </a:accent1>
      <a:accent2>
        <a:srgbClr val="0070C0"/>
      </a:accent2>
      <a:accent3>
        <a:srgbClr val="FFFFFF"/>
      </a:accent3>
      <a:accent4>
        <a:srgbClr val="000072"/>
      </a:accent4>
      <a:accent5>
        <a:srgbClr val="CCECFF"/>
      </a:accent5>
      <a:accent6>
        <a:srgbClr val="2D2DB9"/>
      </a:accent6>
      <a:hlink>
        <a:srgbClr val="CCCCFF"/>
      </a:hlink>
      <a:folHlink>
        <a:srgbClr val="B2B2B2"/>
      </a:folHlink>
    </a:clrScheme>
    <a:fontScheme name="Office Them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18705</TotalTime>
  <Words>709</Words>
  <Application>Microsoft Office PowerPoint</Application>
  <PresentationFormat>On-screen Show (4:3)</PresentationFormat>
  <Paragraphs>140</Paragraphs>
  <Slides>24</Slides>
  <Notes>12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2_Office Theme</vt:lpstr>
      <vt:lpstr>Merging Bathymetry Data </vt:lpstr>
      <vt:lpstr>Bathymetry</vt:lpstr>
      <vt:lpstr>PowerPoint Presentation</vt:lpstr>
      <vt:lpstr>Products and services</vt:lpstr>
      <vt:lpstr>Products and services</vt:lpstr>
      <vt:lpstr>Merging Methods</vt:lpstr>
      <vt:lpstr>Study Cases</vt:lpstr>
      <vt:lpstr>Data available</vt:lpstr>
      <vt:lpstr>Validation of BASE products.</vt:lpstr>
      <vt:lpstr>Data Availability</vt:lpstr>
      <vt:lpstr>Flow chart</vt:lpstr>
      <vt:lpstr>Coastline</vt:lpstr>
      <vt:lpstr>Example: Mauritius</vt:lpstr>
      <vt:lpstr>Merged bathymetry</vt:lpstr>
      <vt:lpstr>Merged bathymetry: Transect</vt:lpstr>
      <vt:lpstr>Merged bathymetry</vt:lpstr>
      <vt:lpstr>Merged bathymetry</vt:lpstr>
      <vt:lpstr>Merged bathymetry</vt:lpstr>
      <vt:lpstr>Merged bathymetry</vt:lpstr>
      <vt:lpstr>Merged bathymetry</vt:lpstr>
      <vt:lpstr>Merged bathymetry</vt:lpstr>
      <vt:lpstr>BASE-Platform Portal for Bathymetry</vt:lpstr>
      <vt:lpstr>BASE-Platform Portal for Bathymetry</vt:lpstr>
      <vt:lpstr>Conclusion and further 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Simone De Kleermaeker</dc:creator>
  <cp:lastModifiedBy>Matthieu Vrakking - Periplus Group</cp:lastModifiedBy>
  <cp:revision>424</cp:revision>
  <cp:lastPrinted>2015-09-05T15:59:02Z</cp:lastPrinted>
  <dcterms:created xsi:type="dcterms:W3CDTF">2010-02-09T11:00:11Z</dcterms:created>
  <dcterms:modified xsi:type="dcterms:W3CDTF">2017-11-20T21:26:41Z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