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302" r:id="rId4"/>
    <p:sldId id="300" r:id="rId5"/>
    <p:sldId id="278" r:id="rId6"/>
    <p:sldId id="305" r:id="rId7"/>
    <p:sldId id="301" r:id="rId8"/>
    <p:sldId id="306" r:id="rId9"/>
    <p:sldId id="307" r:id="rId10"/>
    <p:sldId id="321" r:id="rId11"/>
    <p:sldId id="319" r:id="rId12"/>
    <p:sldId id="308" r:id="rId13"/>
    <p:sldId id="304" r:id="rId14"/>
    <p:sldId id="309" r:id="rId15"/>
    <p:sldId id="335" r:id="rId16"/>
    <p:sldId id="324" r:id="rId17"/>
    <p:sldId id="325" r:id="rId18"/>
    <p:sldId id="337" r:id="rId19"/>
    <p:sldId id="323" r:id="rId20"/>
    <p:sldId id="326" r:id="rId21"/>
    <p:sldId id="327" r:id="rId22"/>
    <p:sldId id="333" r:id="rId23"/>
    <p:sldId id="334" r:id="rId24"/>
    <p:sldId id="339" r:id="rId25"/>
    <p:sldId id="342" r:id="rId26"/>
    <p:sldId id="340" r:id="rId27"/>
    <p:sldId id="343" r:id="rId28"/>
    <p:sldId id="346" r:id="rId29"/>
    <p:sldId id="34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6BA5-1F30-4456-BE0A-A59FB929394A}" type="datetimeFigureOut">
              <a:rPr lang="en-CA" smtClean="0"/>
              <a:t>2017-11-14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27CE3-B51F-4986-87E1-509E940E46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186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7DAE-EF54-4A55-9823-01ECA53F1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C402F-B6C8-4E76-93BC-A3A5F2044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98C4D-5BA0-44C5-9CC7-501582CEC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B41E-BA5F-4102-A730-58DDFD1E6B90}" type="datetime1">
              <a:rPr lang="en-CA" smtClean="0"/>
              <a:t>2017-11-14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0837-611F-476D-A922-4689C0647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114DD-D2DF-4F18-B419-6C99B2B8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68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A2F3-0DA3-4206-AEA6-E325FCF3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1BA6A7-B87F-4D46-903D-EB8404A3A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066A9-ED40-46D3-9A86-1EE18ADF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717E-533A-4D6A-9AB8-6907E1718B5C}" type="datetime1">
              <a:rPr lang="en-CA" smtClean="0"/>
              <a:t>2017-11-14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294D8-361D-4BFA-BD48-8A8619854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F9E72-F7D1-4608-95FD-147A6DEF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105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F80FC2-6EB5-467A-99F6-0B4ACCBC8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7D947-C4CD-4AF7-BCCB-D5E03957F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A245D-91E9-49C6-9664-5EB121BD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48C1-8AE3-4258-A7DB-E7AC8F387DC6}" type="datetime1">
              <a:rPr lang="en-CA" smtClean="0"/>
              <a:t>2017-11-14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9C132-F9ED-4A05-B1BB-4DE70C84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C790C-7FB7-44F6-9733-056742A11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951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EB2A-0C40-445D-A921-9165FD6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C6BC-9C9D-47B8-AFD0-7D3DD547B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8D06B-85E8-4A79-AC96-A97618687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6C51-7BF4-47A9-9E24-A71DEDA8D70C}" type="datetime1">
              <a:rPr lang="en-CA" smtClean="0"/>
              <a:t>2017-11-14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A5A27-1CEC-44CD-9CA1-6320503B8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4EC9E-F283-4492-A325-6211AE65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914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1416-CD40-4AD2-A769-4C212F66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6DD57-BF53-4282-A8B9-8820D4207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6E8F6-647C-4123-B8AE-1DAEADC8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C96D-4C20-4601-B1B6-1B397C11D6A0}" type="datetime1">
              <a:rPr lang="en-CA" smtClean="0"/>
              <a:t>2017-11-14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E3C5D-C21E-4565-BDE6-F155C320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1BE00-A607-4516-931E-B6C7CF48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335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088E-AF5B-4A7B-8E3F-AE853AD2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BE8C4-C721-4F57-B333-6565AD65C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A3976-24DE-4EE6-A5C6-AAB0D9395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D56AF-7972-4D3C-8EC1-0FFBFF8A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016F-A100-482B-9C6B-996E02E72F25}" type="datetime1">
              <a:rPr lang="en-CA" smtClean="0"/>
              <a:t>2017-11-14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B7230-54A7-4E98-BED7-8ED3D59A5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4D481-0C0E-4BC0-AE7B-284D60E5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722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A249-0D84-49E3-BB51-FE8C26D4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07348-DBEA-4039-A339-16455E23F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6894E-A921-4771-8EA3-482BE9D73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8B18C7-B57D-4725-B151-9943E44E9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A08CC-505B-4D97-903D-0BEF072CF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C1CAC-B964-4463-845D-FE14F8C5D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C788-76BA-4475-81D4-34D733041D4A}" type="datetime1">
              <a:rPr lang="en-CA" smtClean="0"/>
              <a:t>2017-11-14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0CFD38-92F7-4D55-AE6B-14B4E1C07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0186BA-42E5-4411-9B77-91B284A3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603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B8FD-B0B5-43BC-B21C-4FC9AAB4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E4C0E3-E9A4-470D-81B6-BE2E30C55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B9F6-CFCA-4C9B-970D-CA3CD680ADF3}" type="datetime1">
              <a:rPr lang="en-CA" smtClean="0"/>
              <a:t>2017-11-14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4F552-05B3-4119-A408-1DF7D143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04977-D3E7-4E43-9391-693DC08B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20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49C5A9-2F58-42BE-8916-8D3D8C07F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62C4-EDBF-4980-A41B-C4E0D2E28001}" type="datetime1">
              <a:rPr lang="en-CA" smtClean="0"/>
              <a:t>2017-11-14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37818-69F7-425C-B064-2299F33B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796E7-0D8C-4961-BC43-9557ED23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22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4660-FC50-44DC-A409-28FF59C25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94A32-3294-4248-B79D-007269842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3581D-1B16-4659-A638-751C54F68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EB1BA-E2A9-4DEF-A505-C55E0BFEB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A962-9C8E-4644-9016-6F29E70DD7D6}" type="datetime1">
              <a:rPr lang="en-CA" smtClean="0"/>
              <a:t>2017-11-14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33A83-FD90-4F5A-9722-BAD81DC9C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45C6C-0C37-4303-968A-BF99BA9A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217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62A6-6A8D-4E02-84C8-7B59616F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336706-98D8-4D6D-9A38-E2FB39A43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9ADE8-1EF7-4757-B1F1-DFCA33CF6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EFB1E-293E-4F05-8619-D01F314B8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0092-2C23-4800-AF1C-08F7B578BB9B}" type="datetime1">
              <a:rPr lang="en-CA" smtClean="0"/>
              <a:t>2017-11-14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76325-78F6-4E1E-B564-8FC69759D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4BB5C-CEA7-40FE-9DBB-157113EC1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45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CF254-5916-44D2-A778-765C2A433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22BF0-5AD0-419D-9917-82AF0B642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9524D-845E-4C10-9F80-7395D891D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CA7F6-52BF-4660-A395-18847220E1EB}" type="datetime1">
              <a:rPr lang="en-CA" smtClean="0"/>
              <a:t>2017-11-14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CA84F-3C89-48EE-AC5F-1724F73DE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72E6B-FB77-432A-87AE-9CC3BBBDE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44588-1853-405C-9DD6-E5370E1E7F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720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cc2b1cb1eae65e6010528b06dfa6ca7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.uk/r/HSPT_S-44_Q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07809-82AF-4795-A520-405D4F1E3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392" y="2792900"/>
            <a:ext cx="9144000" cy="1930327"/>
          </a:xfrm>
        </p:spPr>
        <p:txBody>
          <a:bodyPr>
            <a:normAutofit/>
          </a:bodyPr>
          <a:lstStyle/>
          <a:p>
            <a:r>
              <a:rPr lang="en-CA" sz="3600" dirty="0"/>
              <a:t>Evaluating High-Density Swath Bathymetry Sonars Against IHO-S44 Specifications:  </a:t>
            </a:r>
            <a:r>
              <a:rPr lang="en-CA" sz="3200" dirty="0"/>
              <a:t>Ping DSP </a:t>
            </a:r>
            <a:r>
              <a:rPr lang="en-US" sz="3200" dirty="0"/>
              <a:t>3D </a:t>
            </a:r>
            <a:r>
              <a:rPr lang="en-US" sz="3200" dirty="0" err="1"/>
              <a:t>Sidescan</a:t>
            </a:r>
            <a:r>
              <a:rPr lang="en-US" sz="3200" dirty="0"/>
              <a:t>, a case study</a:t>
            </a:r>
            <a:endParaRPr lang="en-CA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FE816-B11E-4169-9393-DB0AB2BA2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75994"/>
            <a:ext cx="9144000" cy="1271588"/>
          </a:xfrm>
        </p:spPr>
        <p:txBody>
          <a:bodyPr>
            <a:normAutofit/>
          </a:bodyPr>
          <a:lstStyle/>
          <a:p>
            <a:r>
              <a:rPr lang="en-CA" dirty="0"/>
              <a:t>David Dodd, IIC Technologies and </a:t>
            </a:r>
            <a:r>
              <a:rPr lang="en-US" dirty="0"/>
              <a:t>University of Gothenburg</a:t>
            </a:r>
          </a:p>
          <a:p>
            <a:r>
              <a:rPr lang="en-CA" dirty="0"/>
              <a:t>Paul </a:t>
            </a:r>
            <a:r>
              <a:rPr lang="en-CA" dirty="0" err="1"/>
              <a:t>Kraeutner</a:t>
            </a:r>
            <a:r>
              <a:rPr lang="en-CA" dirty="0"/>
              <a:t>, Ping DSP Inc.</a:t>
            </a:r>
          </a:p>
        </p:txBody>
      </p:sp>
      <p:sp>
        <p:nvSpPr>
          <p:cNvPr id="7" name="AutoShape 8" descr="Image result for sahlgrenska university hospital logo">
            <a:extLst>
              <a:ext uri="{FF2B5EF4-FFF2-40B4-BE49-F238E27FC236}">
                <a16:creationId xmlns:a16="http://schemas.microsoft.com/office/drawing/2014/main" id="{37BFC899-2827-4655-9354-DCB4702AF3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0148" y="1196926"/>
            <a:ext cx="5387926" cy="238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82" name="Picture 10" descr="Image result for Chalmers Nautical Science pictures">
            <a:extLst>
              <a:ext uri="{FF2B5EF4-FFF2-40B4-BE49-F238E27FC236}">
                <a16:creationId xmlns:a16="http://schemas.microsoft.com/office/drawing/2014/main" id="{888CFD14-3D26-40CD-9EFA-D5713CBE1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65" y="159095"/>
            <a:ext cx="1782691" cy="180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41045"/>
            <a:ext cx="2628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59" y="227017"/>
            <a:ext cx="3200399" cy="73152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E5B02-1107-4E46-B5BA-14960604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405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48EB-E2C0-4504-B4AE-41BBBE12E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2CBA8-CB6D-4A62-A607-D361F5F6F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 descr="Image result for phase differencing swath bathymetry pics">
            <a:extLst>
              <a:ext uri="{FF2B5EF4-FFF2-40B4-BE49-F238E27FC236}">
                <a16:creationId xmlns:a16="http://schemas.microsoft.com/office/drawing/2014/main" id="{7AE39628-C97D-4BE3-8701-4470ACDF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232" y="93774"/>
            <a:ext cx="8072367" cy="608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319DA2-1809-41EC-A169-737B3EC5C437}"/>
              </a:ext>
            </a:extLst>
          </p:cNvPr>
          <p:cNvSpPr txBox="1"/>
          <p:nvPr/>
        </p:nvSpPr>
        <p:spPr>
          <a:xfrm>
            <a:off x="1092529" y="6311900"/>
            <a:ext cx="60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Taken from: http://www.bathyswath.com/iho-standards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90180-6B20-4D55-A743-9D6F6DCE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z="1800" smtClean="0"/>
              <a:t>10</a:t>
            </a:fld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4060812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414A6-1A8E-4439-B30C-3EB592AE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1" y="18255"/>
            <a:ext cx="10515600" cy="1325563"/>
          </a:xfrm>
        </p:spPr>
        <p:txBody>
          <a:bodyPr/>
          <a:lstStyle/>
          <a:p>
            <a:r>
              <a:rPr lang="en-CA" dirty="0"/>
              <a:t>MB compared to Swath Bathymetry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E13EF-854A-4445-88F1-0035FCF9A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43" y="2309612"/>
            <a:ext cx="3139121" cy="181244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Angle of return determined through data analysis rather than beam forming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B7D9A-8EC5-4B13-AA54-E95132F80B4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664" y="1048117"/>
            <a:ext cx="8490451" cy="559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DF731-5781-4E5F-A277-EB4B6971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68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325A2-A3AB-4ACC-AC87-DD26B42D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307068"/>
            <a:ext cx="12061371" cy="1325563"/>
          </a:xfrm>
        </p:spPr>
        <p:txBody>
          <a:bodyPr/>
          <a:lstStyle/>
          <a:p>
            <a:r>
              <a:rPr lang="en-CA" dirty="0"/>
              <a:t>Hydrographic Office approach to Swath Bathymetry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4A991-6802-4FDB-B130-39F20960D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212"/>
            <a:ext cx="10515600" cy="2441575"/>
          </a:xfrm>
        </p:spPr>
        <p:txBody>
          <a:bodyPr>
            <a:noAutofit/>
          </a:bodyPr>
          <a:lstStyle/>
          <a:p>
            <a:pPr lvl="1"/>
            <a:r>
              <a:rPr lang="en-US" sz="3200" dirty="0"/>
              <a:t>No</a:t>
            </a:r>
          </a:p>
          <a:p>
            <a:pPr lvl="1"/>
            <a:r>
              <a:rPr lang="en-US" sz="3200" dirty="0"/>
              <a:t>Yes, but binned, not “raw”</a:t>
            </a:r>
          </a:p>
          <a:p>
            <a:pPr lvl="1"/>
            <a:r>
              <a:rPr lang="en-US" sz="3200" dirty="0"/>
              <a:t>Yes, maybe  - needs to be approved (show you can meet standards)</a:t>
            </a:r>
            <a:endParaRPr lang="en-CA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D45FE-4767-48AC-900F-A188D4E50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5127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of High Resolution Swath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2251982"/>
            <a:ext cx="10515600" cy="1478189"/>
          </a:xfrm>
        </p:spPr>
        <p:txBody>
          <a:bodyPr/>
          <a:lstStyle/>
          <a:p>
            <a:r>
              <a:rPr lang="en-US" dirty="0"/>
              <a:t>Can the system that created the reference surface achieve the same resolution as the system being evaluated?</a:t>
            </a:r>
          </a:p>
          <a:p>
            <a:r>
              <a:rPr lang="en-US" dirty="0"/>
              <a:t>Is it valid to evaluate using surfaces created from the same system?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B791A-F119-4DBA-B673-33C2BBA5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976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807450-00DF-4EA2-8D85-36F320B5C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" y="730250"/>
            <a:ext cx="12103989" cy="6127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ACF7B3-C171-4DF5-8A59-870D9813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7432"/>
            <a:ext cx="4038601" cy="592818"/>
          </a:xfrm>
        </p:spPr>
        <p:txBody>
          <a:bodyPr>
            <a:normAutofit fontScale="90000"/>
          </a:bodyPr>
          <a:lstStyle/>
          <a:p>
            <a:r>
              <a:rPr lang="en-CA" dirty="0"/>
              <a:t>Ping DSP 3D SSS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F9CAAB-8E90-4D4D-A8EF-FCE9F8C3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414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ADB15-7EE6-49D7-BD01-C79D7994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816"/>
            <a:ext cx="10515600" cy="1325563"/>
          </a:xfrm>
        </p:spPr>
        <p:txBody>
          <a:bodyPr/>
          <a:lstStyle/>
          <a:p>
            <a:r>
              <a:rPr lang="en-CA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5CEE7-1D49-4BBA-90E3-A66EF161A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35289"/>
          </a:xfrm>
        </p:spPr>
        <p:txBody>
          <a:bodyPr/>
          <a:lstStyle/>
          <a:p>
            <a:r>
              <a:rPr lang="en-CA" dirty="0"/>
              <a:t>Vancouver Island</a:t>
            </a:r>
          </a:p>
          <a:p>
            <a:r>
              <a:rPr lang="en-CA" dirty="0"/>
              <a:t>Nova Scotia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B9ED7-8669-47A6-8F99-32CE53F8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841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8FDF-027B-438B-99CD-D22E2FBE3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387" y="170253"/>
            <a:ext cx="5660374" cy="857677"/>
          </a:xfrm>
        </p:spPr>
        <p:txBody>
          <a:bodyPr/>
          <a:lstStyle/>
          <a:p>
            <a:r>
              <a:rPr lang="en-CA" dirty="0"/>
              <a:t>20 m of water </a:t>
            </a:r>
          </a:p>
        </p:txBody>
      </p:sp>
      <p:pic>
        <p:nvPicPr>
          <p:cNvPr id="4" name="Picture 3" descr="cid:cc2b1cb1eae65e6010528b06dfa6ca7f">
            <a:extLst>
              <a:ext uri="{FF2B5EF4-FFF2-40B4-BE49-F238E27FC236}">
                <a16:creationId xmlns:a16="http://schemas.microsoft.com/office/drawing/2014/main" id="{05F7623A-651E-4196-9376-D0A55F6CC994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7110" y="895692"/>
            <a:ext cx="5635198" cy="6289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572A88-906F-4674-879B-57988874B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574" y="2680575"/>
            <a:ext cx="5693426" cy="41774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3BDF2-6B1F-4CFE-BB9B-678B79D2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4112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93BE02-2B67-4A93-8DDC-06748FE3E2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18377" cy="4783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6A940D-5A7C-4421-8623-EFAFA712C4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177914"/>
            <a:ext cx="10318377" cy="36800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1FC926-9BAB-4B98-B6E5-438746D0586E}"/>
              </a:ext>
            </a:extLst>
          </p:cNvPr>
          <p:cNvSpPr txBox="1"/>
          <p:nvPr/>
        </p:nvSpPr>
        <p:spPr>
          <a:xfrm>
            <a:off x="9968460" y="872449"/>
            <a:ext cx="2023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1A to 6X WD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6BFB0E-D0CF-4761-9A53-86692F77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1398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7560-6C5B-4D13-92F4-3572B7968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24" y="439751"/>
            <a:ext cx="4708161" cy="1325563"/>
          </a:xfrm>
        </p:spPr>
        <p:txBody>
          <a:bodyPr>
            <a:normAutofit/>
          </a:bodyPr>
          <a:lstStyle/>
          <a:p>
            <a:r>
              <a:rPr lang="en-CA" dirty="0"/>
              <a:t>NS, NW Cove 10 cm Reference Surfaces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525B5-C2D3-43EF-AFB3-DCF067065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08" y="2349931"/>
            <a:ext cx="5022954" cy="2178526"/>
          </a:xfrm>
        </p:spPr>
        <p:txBody>
          <a:bodyPr>
            <a:normAutofit/>
          </a:bodyPr>
          <a:lstStyle/>
          <a:p>
            <a:r>
              <a:rPr lang="en-CA" dirty="0"/>
              <a:t>PING: 25.4 density</a:t>
            </a:r>
          </a:p>
          <a:p>
            <a:r>
              <a:rPr lang="en-CA" dirty="0"/>
              <a:t>R2Sonic: 9.5 density</a:t>
            </a:r>
          </a:p>
          <a:p>
            <a:r>
              <a:rPr lang="en-CA" dirty="0"/>
              <a:t>10 cm surface difference, 0.00 m bias, 0.08m SD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9FC13-3AEE-4EE5-9CEA-4463EB9A4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8539"/>
            <a:ext cx="5881141" cy="638092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2D85F-5A07-475E-BBEA-9F2EDABF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907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BC69-0CCC-4821-BF03-6B71E435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D5536-523D-4B6F-8EF8-C885B2363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18" y="6062971"/>
            <a:ext cx="7056582" cy="5613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/>
              <a:t>~1000 “beams” for ~100m swath, 6 to 12 m water depth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24B38-11E9-46EA-B7F0-9EF4E863D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0" y="365125"/>
            <a:ext cx="11834725" cy="542685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E1135-681A-4DC5-8E59-C510F3C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01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31072-4C0B-4627-88DE-E4977221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147"/>
            <a:ext cx="10515600" cy="1325563"/>
          </a:xfrm>
        </p:spPr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06674-A64E-409F-833A-68C79BB00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8441"/>
            <a:ext cx="8804564" cy="350111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SCAHS S-5B Program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S-44 Standards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Meeting the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 resolution Swath Bathymetry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HOs approach to SSS hybrids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Example; PING 3D SSS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EB770-F99C-47EB-8DA3-877EBDDFB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02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DC8F36AA-DE76-440A-87A3-1E99A883C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Ping X-check line, 10 cm bins, Special Order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8F173AE-141D-4D2B-BC74-56DB5E0D0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08" y="1429022"/>
            <a:ext cx="11794122" cy="4283559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52C6D0-AFDA-4F48-8B43-49AEDE27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0208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F36E9-FCB4-4932-9D69-FB098FB90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Ping X-check line, 10 cm bins, Order 1A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D883A3-52DE-4129-93E0-A149DC116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8" y="1502995"/>
            <a:ext cx="11877584" cy="431387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B65A57-AD19-4DA4-B236-20A9AC53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4741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5D3C-C98E-4B15-9728-9B6F585A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Ping L48 JD 053, compared to R2Sonic 0.10, 0.25, 0.50, 1, 2, and 5m surfaces, Special Order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04EE62-EB3F-45ED-9741-B1992088A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44" y="1661986"/>
            <a:ext cx="9411224" cy="519601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D0A922-2EC8-448C-9691-31146137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9533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5D3C-C98E-4B15-9728-9B6F585A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Ping L48 JD 053, compared to R2Sonic 0.10, 0.25, 0.50, 1, 2, and 5m surfaces, Order 1A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EE15D2-327A-4D4B-905C-A0CAB73ED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20" y="1690688"/>
            <a:ext cx="9316221" cy="514356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584FD-1789-4C42-898A-77F5A20C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1118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5D3C-C98E-4B15-9728-9B6F585A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Ping L48 JD 053, compared to R2Sonic 0.10, 0.25, 0.50, 1, 2, and 5m surfaces, SD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F5CA282-2E96-4028-A6C0-92621ADF6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85" y="1825624"/>
            <a:ext cx="8690925" cy="485094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9E814B-73E9-439C-852D-FD7AA12D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445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82B2-3C99-4BF0-B6C9-ACBA839A9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67629" cy="1325563"/>
          </a:xfrm>
        </p:spPr>
        <p:txBody>
          <a:bodyPr/>
          <a:lstStyle/>
          <a:p>
            <a:r>
              <a:rPr lang="en-CA" dirty="0"/>
              <a:t>Coastline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A4326-18A1-48D6-B977-BF0C87BB7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14371" cy="4351338"/>
          </a:xfrm>
        </p:spPr>
        <p:txBody>
          <a:bodyPr/>
          <a:lstStyle/>
          <a:p>
            <a:r>
              <a:rPr lang="en-CA" dirty="0"/>
              <a:t>Line 52 South to north. Port side to coastline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65BD5-30AD-429D-8EA4-48BD0BF2F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574" y="874258"/>
            <a:ext cx="6115351" cy="561861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B0454-6C60-4719-BE9A-871980845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7098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C66F-7ADB-4EA9-8093-654EA7AA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Coastline, Line 52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A0622-9F93-4D83-A381-177CFA231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F957B4-737F-4D14-A696-52B4AF13D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779" y="1825625"/>
            <a:ext cx="8420100" cy="46101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7CFD66-DA56-4196-A2E5-B4E4A625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2459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F9470-086D-4BA4-B4CD-6CB8EFCFB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Coastline 51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64E56-48CC-4279-94CE-97074927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743" y="635454"/>
            <a:ext cx="3501571" cy="55471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Deep on port side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626FA-DAEE-4394-AAA5-DFCA5ABD7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1460501"/>
            <a:ext cx="9001125" cy="53054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4D3A8-59B5-41CC-8C17-AB5D120F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19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F9470-086D-4BA4-B4CD-6CB8EFCFB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Coastline 51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64E56-48CC-4279-94CE-97074927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743" y="635454"/>
            <a:ext cx="3501571" cy="55471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Deep on port side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DCA573-B1F7-4129-81DC-1AD8AB3C9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37" y="1313316"/>
            <a:ext cx="9001125" cy="53054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DB612-5968-4FC4-A1E5-32EA470C6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092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0B824-4D22-4B4A-B114-2E437F0A4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0D66-7972-4850-BAEB-B878FFA53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239"/>
            <a:ext cx="10515600" cy="4710111"/>
          </a:xfrm>
        </p:spPr>
        <p:txBody>
          <a:bodyPr>
            <a:normAutofit/>
          </a:bodyPr>
          <a:lstStyle/>
          <a:p>
            <a:r>
              <a:rPr lang="en-CA" dirty="0"/>
              <a:t>High-resolution systems can meet IHO specs</a:t>
            </a:r>
          </a:p>
          <a:p>
            <a:r>
              <a:rPr lang="en-CA" dirty="0"/>
              <a:t>Reference surface from beamforming MB adequate for evaluating high-resolution Swath Bathymetry</a:t>
            </a:r>
          </a:p>
          <a:p>
            <a:r>
              <a:rPr lang="en-CA" dirty="0"/>
              <a:t>Reference surfaces developed from the same system being evaluated provide valid results, but do not take into account any vertical offsets</a:t>
            </a:r>
          </a:p>
          <a:p>
            <a:r>
              <a:rPr lang="en-CA" dirty="0"/>
              <a:t>High resolution SSS swath bathymetry:</a:t>
            </a:r>
          </a:p>
          <a:p>
            <a:pPr lvl="1"/>
            <a:r>
              <a:rPr lang="en-CA" dirty="0"/>
              <a:t>Issues at nadir, especially for Special Order</a:t>
            </a:r>
          </a:p>
          <a:p>
            <a:pPr lvl="1"/>
            <a:r>
              <a:rPr lang="en-CA" dirty="0"/>
              <a:t>Suitable for high-resolution imagery requirements</a:t>
            </a:r>
          </a:p>
          <a:p>
            <a:pPr lvl="1"/>
            <a:r>
              <a:rPr lang="en-CA" dirty="0"/>
              <a:t>Especially useful in shallow harbours and along rugged coastlines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CDB24-7F02-411F-AC6D-25361F016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223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07809-82AF-4795-A520-405D4F1E3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792900"/>
            <a:ext cx="9680992" cy="1930327"/>
          </a:xfrm>
        </p:spPr>
        <p:txBody>
          <a:bodyPr>
            <a:normAutofit/>
          </a:bodyPr>
          <a:lstStyle/>
          <a:p>
            <a:r>
              <a:rPr lang="en-US" sz="3600" b="1" dirty="0"/>
              <a:t>Swedish Consortium for Applied Hydrographic Science</a:t>
            </a:r>
            <a:endParaRPr lang="en-CA" sz="3200" b="1" dirty="0"/>
          </a:p>
        </p:txBody>
      </p:sp>
      <p:pic>
        <p:nvPicPr>
          <p:cNvPr id="1028" name="Picture 4" descr="Stockholm University home">
            <a:extLst>
              <a:ext uri="{FF2B5EF4-FFF2-40B4-BE49-F238E27FC236}">
                <a16:creationId xmlns:a16="http://schemas.microsoft.com/office/drawing/2014/main" id="{DFF98AE0-11AE-4046-AA54-810E9008F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411" y="153626"/>
            <a:ext cx="1637673" cy="146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05059A-3F54-4BF5-AC7B-435F55EF1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788" y="1790597"/>
            <a:ext cx="2953752" cy="1041251"/>
          </a:xfrm>
          <a:prstGeom prst="rect">
            <a:avLst/>
          </a:prstGeom>
        </p:spPr>
      </p:pic>
      <p:pic>
        <p:nvPicPr>
          <p:cNvPr id="1032" name="Picture 8" descr="MMT">
            <a:extLst>
              <a:ext uri="{FF2B5EF4-FFF2-40B4-BE49-F238E27FC236}">
                <a16:creationId xmlns:a16="http://schemas.microsoft.com/office/drawing/2014/main" id="{B106F0A6-4416-4106-8449-C09D0138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460" y="1994201"/>
            <a:ext cx="2881658" cy="62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Image result for sahlgrenska university hospital logo">
            <a:extLst>
              <a:ext uri="{FF2B5EF4-FFF2-40B4-BE49-F238E27FC236}">
                <a16:creationId xmlns:a16="http://schemas.microsoft.com/office/drawing/2014/main" id="{37BFC899-2827-4655-9354-DCB4702AF3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0148" y="1196926"/>
            <a:ext cx="5387926" cy="238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C18E8F-5AC2-4053-A73A-3DF0AD255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37" y="5733537"/>
            <a:ext cx="2971800" cy="895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033A08-774E-4D23-936B-A58E7BF9C9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37" y="272917"/>
            <a:ext cx="3444300" cy="825431"/>
          </a:xfrm>
          <a:prstGeom prst="rect">
            <a:avLst/>
          </a:prstGeom>
        </p:spPr>
      </p:pic>
      <p:pic>
        <p:nvPicPr>
          <p:cNvPr id="3082" name="Picture 10" descr="Image result for Chalmers Nautical Science pictures">
            <a:extLst>
              <a:ext uri="{FF2B5EF4-FFF2-40B4-BE49-F238E27FC236}">
                <a16:creationId xmlns:a16="http://schemas.microsoft.com/office/drawing/2014/main" id="{888CFD14-3D26-40CD-9EFA-D5713CBE1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047" y="92243"/>
            <a:ext cx="1782691" cy="180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F3BB4B-CAE8-4AEF-BEC9-80A87ADE2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232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4D917-B4B4-4102-AAB6-BAB00D8A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15" y="0"/>
            <a:ext cx="11310258" cy="1325563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accent1"/>
                </a:solidFill>
              </a:rPr>
              <a:t>Swedish Consortium for Applied Hydrographic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3E1B6-971C-4293-8EA5-6537706EB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187532"/>
            <a:ext cx="9459351" cy="4937497"/>
          </a:xfrm>
        </p:spPr>
        <p:txBody>
          <a:bodyPr/>
          <a:lstStyle/>
          <a:p>
            <a:r>
              <a:rPr lang="en-CA" dirty="0"/>
              <a:t>Phase I (2 years): </a:t>
            </a:r>
          </a:p>
          <a:p>
            <a:pPr lvl="1"/>
            <a:r>
              <a:rPr lang="en-CA" sz="2800" b="1" dirty="0"/>
              <a:t>IHO/FIG S-5B program</a:t>
            </a:r>
          </a:p>
          <a:p>
            <a:pPr lvl="1"/>
            <a:r>
              <a:rPr lang="en-CA" sz="2800" dirty="0"/>
              <a:t>Cater to:</a:t>
            </a:r>
          </a:p>
          <a:p>
            <a:pPr lvl="2"/>
            <a:r>
              <a:rPr lang="en-CA" sz="2800" dirty="0"/>
              <a:t>industry (MMT and SMA personnel)</a:t>
            </a:r>
          </a:p>
          <a:p>
            <a:pPr lvl="2"/>
            <a:r>
              <a:rPr lang="en-CA" sz="2800" dirty="0"/>
              <a:t>other Nordic region hydrographic organizations</a:t>
            </a:r>
          </a:p>
          <a:p>
            <a:pPr lvl="2"/>
            <a:r>
              <a:rPr lang="en-CA" sz="2800" dirty="0"/>
              <a:t>GU, Chalmers and SU graduate students</a:t>
            </a:r>
          </a:p>
          <a:p>
            <a:pPr lvl="2"/>
            <a:r>
              <a:rPr lang="en-CA" sz="2800" dirty="0"/>
              <a:t>Others</a:t>
            </a:r>
          </a:p>
          <a:p>
            <a:r>
              <a:rPr lang="en-CA" dirty="0"/>
              <a:t>Phase II: </a:t>
            </a:r>
          </a:p>
          <a:p>
            <a:pPr lvl="1"/>
            <a:r>
              <a:rPr lang="en-CA" sz="2800" dirty="0"/>
              <a:t>IHO/FIG S-5A</a:t>
            </a:r>
          </a:p>
          <a:p>
            <a:pPr lvl="1"/>
            <a:r>
              <a:rPr lang="en-CA" sz="2800" dirty="0"/>
              <a:t>GU Marine Science Hydrographic research component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6A765-5F2D-4900-A8D2-FE5D1F03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955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6D42-A6BC-470C-8721-47381BDC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Consortium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65E59-983D-4E4D-941E-BEAB5CA66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7750"/>
            <a:ext cx="10515600" cy="5531180"/>
          </a:xfrm>
        </p:spPr>
        <p:txBody>
          <a:bodyPr>
            <a:normAutofit/>
          </a:bodyPr>
          <a:lstStyle/>
          <a:p>
            <a:r>
              <a:rPr lang="en-CA" dirty="0"/>
              <a:t>Master’s Course</a:t>
            </a:r>
          </a:p>
          <a:p>
            <a:r>
              <a:rPr lang="en-CA" dirty="0"/>
              <a:t>20-weeks</a:t>
            </a:r>
          </a:p>
          <a:p>
            <a:r>
              <a:rPr lang="en-CA" dirty="0"/>
              <a:t>Four 5-week sections</a:t>
            </a:r>
          </a:p>
          <a:p>
            <a:r>
              <a:rPr lang="en-CA" dirty="0"/>
              <a:t>Section 1 (5 weeks) : Intro to Hydro, Computation Tools, Nautical Science and Meteorology, Remote Sensing, Water levels</a:t>
            </a:r>
          </a:p>
          <a:p>
            <a:r>
              <a:rPr lang="en-CA" dirty="0"/>
              <a:t>Sections 2 and 3 (10 weeks): Theory and applied hydrography intertwined</a:t>
            </a:r>
          </a:p>
          <a:p>
            <a:r>
              <a:rPr lang="en-CA" dirty="0"/>
              <a:t>Section 4 (5 weeks):</a:t>
            </a:r>
          </a:p>
          <a:p>
            <a:pPr lvl="1"/>
            <a:r>
              <a:rPr lang="en-CA" sz="2800" dirty="0"/>
              <a:t>Hydro Projects</a:t>
            </a:r>
          </a:p>
          <a:p>
            <a:pPr lvl="1"/>
            <a:r>
              <a:rPr lang="en-CA" sz="2800" dirty="0"/>
              <a:t>Comprehensive Final Field Project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C9778-FDF4-462A-BBFD-3FAB8EAA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261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4FD7F-B5FE-484E-8FF5-A5BBFDA48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85056"/>
            <a:ext cx="4386943" cy="703717"/>
          </a:xfrm>
        </p:spPr>
        <p:txBody>
          <a:bodyPr/>
          <a:lstStyle/>
          <a:p>
            <a:r>
              <a:rPr lang="en-CA" dirty="0"/>
              <a:t>S-44 V5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AD9A9-46FB-4871-B474-4D7829582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" y="2362257"/>
            <a:ext cx="4648200" cy="3904458"/>
          </a:xfrm>
        </p:spPr>
        <p:txBody>
          <a:bodyPr>
            <a:normAutofit/>
          </a:bodyPr>
          <a:lstStyle/>
          <a:p>
            <a:r>
              <a:rPr lang="en-CA" dirty="0"/>
              <a:t>Special Order and Order 1a</a:t>
            </a:r>
          </a:p>
          <a:p>
            <a:r>
              <a:rPr lang="en-CA" dirty="0"/>
              <a:t>THU – easy with HA GNSS</a:t>
            </a:r>
          </a:p>
          <a:p>
            <a:r>
              <a:rPr lang="en-CA" dirty="0"/>
              <a:t>TVU – main challenge</a:t>
            </a:r>
          </a:p>
          <a:p>
            <a:r>
              <a:rPr lang="en-CA" dirty="0"/>
              <a:t>Target Detection/Resolution – relatively easy, at appropriate speed/ping rate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6AC0E-44DB-4AFF-8FDE-1229891E0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943" y="888773"/>
            <a:ext cx="7039429" cy="43723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E686D7-D80A-4441-8A6F-4D3FD9D5ACCC}"/>
              </a:ext>
            </a:extLst>
          </p:cNvPr>
          <p:cNvSpPr/>
          <p:nvPr/>
        </p:nvSpPr>
        <p:spPr>
          <a:xfrm>
            <a:off x="7329715" y="3074971"/>
            <a:ext cx="4630057" cy="207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75F5A-FF25-487F-85CD-64C0FF23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153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41AEBB-7AAE-4A3F-82E1-F31FE8FD6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304"/>
            <a:ext cx="12170700" cy="5922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9" y="79074"/>
            <a:ext cx="5652911" cy="783771"/>
          </a:xfrm>
        </p:spPr>
        <p:txBody>
          <a:bodyPr/>
          <a:lstStyle/>
          <a:p>
            <a:r>
              <a:rPr lang="en-CA" dirty="0"/>
              <a:t>S-44 V6 Questionnaire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404" y="761245"/>
            <a:ext cx="6567311" cy="864356"/>
          </a:xfrm>
          <a:solidFill>
            <a:schemeClr val="bg1"/>
          </a:solidFill>
          <a:ln w="44450"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Open until November 17, 2017 (this Friday)</a:t>
            </a:r>
          </a:p>
          <a:p>
            <a:pPr marL="0" indent="0">
              <a:buNone/>
            </a:pPr>
            <a:r>
              <a:rPr lang="en-CA" dirty="0">
                <a:hlinkClick r:id="rId3"/>
              </a:rPr>
              <a:t>https://www.surveymonkey.co.uk/r/HSPT_S-44_Q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85D33E-CAD8-4B4E-AAF6-A251632BAD39}"/>
              </a:ext>
            </a:extLst>
          </p:cNvPr>
          <p:cNvSpPr/>
          <p:nvPr/>
        </p:nvSpPr>
        <p:spPr>
          <a:xfrm>
            <a:off x="10319657" y="5631545"/>
            <a:ext cx="1582058" cy="1139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51150-C109-4BC9-83FC-E27547EA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250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1B28D-B197-4139-B83E-40E2BA8D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71" y="-21772"/>
            <a:ext cx="10515600" cy="1325563"/>
          </a:xfrm>
        </p:spPr>
        <p:txBody>
          <a:bodyPr/>
          <a:lstStyle/>
          <a:p>
            <a:r>
              <a:rPr lang="en-CA" dirty="0"/>
              <a:t>Meeting the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CB583-F468-4AB1-8AC1-7556FB00E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303791"/>
            <a:ext cx="12065000" cy="5312228"/>
          </a:xfrm>
        </p:spPr>
        <p:txBody>
          <a:bodyPr>
            <a:normAutofit/>
          </a:bodyPr>
          <a:lstStyle/>
          <a:p>
            <a:pPr marL="228600" lvl="1"/>
            <a:r>
              <a:rPr lang="en-US" sz="2800" dirty="0"/>
              <a:t>Can system meet the standards (TPU)?</a:t>
            </a:r>
          </a:p>
          <a:p>
            <a:pPr marL="228600" lvl="1"/>
            <a:r>
              <a:rPr lang="en-US" sz="2800" dirty="0"/>
              <a:t>Can system meet target detection (and resolution; i.e. 9 hits/target size - 3 along and 3 across)?</a:t>
            </a:r>
          </a:p>
          <a:p>
            <a:pPr marL="228600" lvl="1"/>
            <a:r>
              <a:rPr lang="en-US" sz="2800" b="1" dirty="0"/>
              <a:t>Prove system can meet the requirements (evaluate over reference surface)</a:t>
            </a:r>
          </a:p>
          <a:p>
            <a:pPr marL="812800" lvl="1"/>
            <a:r>
              <a:rPr lang="en-US" sz="2800" dirty="0"/>
              <a:t>Surface comparison – does the surface have high enough resolution to effectively evaluate higher resolution systems?</a:t>
            </a:r>
          </a:p>
          <a:p>
            <a:pPr marL="812800" lvl="1"/>
            <a:r>
              <a:rPr lang="en-US" sz="2800" dirty="0"/>
              <a:t>Positioning must be HA </a:t>
            </a:r>
          </a:p>
          <a:p>
            <a:pPr marL="812800" lvl="1"/>
            <a:r>
              <a:rPr lang="en-US" sz="2800" dirty="0"/>
              <a:t>Need GNSS heights, not tide</a:t>
            </a:r>
          </a:p>
          <a:p>
            <a:pPr marL="812800" lvl="1"/>
            <a:r>
              <a:rPr lang="en-US" sz="2800" dirty="0"/>
              <a:t>Keep in mind, </a:t>
            </a:r>
            <a:r>
              <a:rPr lang="en-US" sz="2800" b="1" dirty="0"/>
              <a:t>uncertainty includes bottom topography</a:t>
            </a:r>
          </a:p>
          <a:p>
            <a:pPr marL="228600" lvl="1"/>
            <a:r>
              <a:rPr lang="en-US" sz="2800" dirty="0"/>
              <a:t>Prove standards were met:</a:t>
            </a:r>
          </a:p>
          <a:p>
            <a:pPr marL="812800" lvl="2"/>
            <a:r>
              <a:rPr lang="en-US" sz="2800" dirty="0"/>
              <a:t>Final surface uncertainty (TPU or SD)</a:t>
            </a:r>
          </a:p>
          <a:p>
            <a:pPr marL="812800" lvl="2"/>
            <a:r>
              <a:rPr lang="en-US" sz="2800" dirty="0"/>
              <a:t>Crosscheck 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63ED4-406A-4551-AF08-D074A8731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z="1800" smtClean="0"/>
              <a:t>8</a:t>
            </a:fld>
            <a:endParaRPr lang="en-CA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0478BC-4765-46F8-B16A-3410E0FABC87}"/>
              </a:ext>
            </a:extLst>
          </p:cNvPr>
          <p:cNvSpPr/>
          <p:nvPr/>
        </p:nvSpPr>
        <p:spPr>
          <a:xfrm>
            <a:off x="188686" y="2656114"/>
            <a:ext cx="11408228" cy="25835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981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BAAF-9406-44EA-9C8A-45F01EEA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CA" dirty="0"/>
              <a:t>High-resolution Swath Bathymetry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4EA2-6B05-487E-8DCF-FCBE69018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14" y="1282951"/>
            <a:ext cx="3530600" cy="1648935"/>
          </a:xfrm>
        </p:spPr>
        <p:txBody>
          <a:bodyPr>
            <a:normAutofit/>
          </a:bodyPr>
          <a:lstStyle/>
          <a:p>
            <a:pPr marL="228600" lvl="1"/>
            <a:r>
              <a:rPr lang="en-US" dirty="0"/>
              <a:t>SSS Bathymetry</a:t>
            </a:r>
          </a:p>
          <a:p>
            <a:pPr marL="228600" lvl="1"/>
            <a:r>
              <a:rPr lang="en-US" dirty="0"/>
              <a:t>Swath Bathymetry</a:t>
            </a:r>
          </a:p>
          <a:p>
            <a:pPr marL="228600" lvl="1"/>
            <a:r>
              <a:rPr lang="en-US" dirty="0"/>
              <a:t>Phase Differencing</a:t>
            </a:r>
          </a:p>
          <a:p>
            <a:pPr marL="228600" lvl="1"/>
            <a:r>
              <a:rPr lang="en-US" dirty="0"/>
              <a:t>Interferometric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D5EC9-119D-464A-86B7-E64E38231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464" y="1282951"/>
            <a:ext cx="8168907" cy="528007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631061B-024B-4F6B-8DE8-59BD34083779}"/>
              </a:ext>
            </a:extLst>
          </p:cNvPr>
          <p:cNvSpPr txBox="1">
            <a:spLocks/>
          </p:cNvSpPr>
          <p:nvPr/>
        </p:nvSpPr>
        <p:spPr>
          <a:xfrm>
            <a:off x="127497" y="3576912"/>
            <a:ext cx="3761833" cy="24465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/>
            <a:r>
              <a:rPr lang="en-US" dirty="0"/>
              <a:t>Angle and range for each pixel (3D SSS)</a:t>
            </a:r>
          </a:p>
          <a:p>
            <a:pPr marL="228600" lvl="1"/>
            <a:r>
              <a:rPr lang="en-US" dirty="0"/>
              <a:t>Thousands of returns per ping</a:t>
            </a:r>
          </a:p>
          <a:p>
            <a:pPr marL="228600" lvl="1"/>
            <a:r>
              <a:rPr lang="en-US" dirty="0"/>
              <a:t>High uncertainty in “raw” </a:t>
            </a:r>
          </a:p>
          <a:p>
            <a:pPr marL="228600" lvl="1"/>
            <a:r>
              <a:rPr lang="en-US" dirty="0"/>
              <a:t>Binning to create smoothed “sounding”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07F3D-5377-4612-B252-49BD3904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4588-1853-405C-9DD6-E5370E1E7FB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3068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742</Words>
  <Application>Microsoft Office PowerPoint</Application>
  <PresentationFormat>Widescreen</PresentationFormat>
  <Paragraphs>129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Evaluating High-Density Swath Bathymetry Sonars Against IHO-S44 Specifications:  Ping DSP 3D Sidescan, a case study</vt:lpstr>
      <vt:lpstr>Overview</vt:lpstr>
      <vt:lpstr>Swedish Consortium for Applied Hydrographic Science</vt:lpstr>
      <vt:lpstr>Swedish Consortium for Applied Hydrographic Science</vt:lpstr>
      <vt:lpstr>Consortium Approach</vt:lpstr>
      <vt:lpstr>S-44 V5 Standards</vt:lpstr>
      <vt:lpstr>S-44 V6 Questionnaire</vt:lpstr>
      <vt:lpstr>Meeting the standards</vt:lpstr>
      <vt:lpstr>High-resolution Swath Bathymetry</vt:lpstr>
      <vt:lpstr>PowerPoint Presentation</vt:lpstr>
      <vt:lpstr>MB compared to Swath Bathymetry</vt:lpstr>
      <vt:lpstr>Hydrographic Office approach to Swath Bathymetry </vt:lpstr>
      <vt:lpstr>Evaluation of High Resolution Swath Systems</vt:lpstr>
      <vt:lpstr>Ping DSP 3D SSS</vt:lpstr>
      <vt:lpstr>Evaluation</vt:lpstr>
      <vt:lpstr>20 m of water </vt:lpstr>
      <vt:lpstr>PowerPoint Presentation</vt:lpstr>
      <vt:lpstr>NS, NW Cove 10 cm Reference Surfaces</vt:lpstr>
      <vt:lpstr>PowerPoint Presentation</vt:lpstr>
      <vt:lpstr>Ping X-check line, 10 cm bins, Special Order</vt:lpstr>
      <vt:lpstr>Ping X-check line, 10 cm bins, Order 1A</vt:lpstr>
      <vt:lpstr>Ping L48 JD 053, compared to R2Sonic 0.10, 0.25, 0.50, 1, 2, and 5m surfaces, Special Order</vt:lpstr>
      <vt:lpstr>Ping L48 JD 053, compared to R2Sonic 0.10, 0.25, 0.50, 1, 2, and 5m surfaces, Order 1A</vt:lpstr>
      <vt:lpstr>Ping L48 JD 053, compared to R2Sonic 0.10, 0.25, 0.50, 1, 2, and 5m surfaces, SD</vt:lpstr>
      <vt:lpstr>Coastline</vt:lpstr>
      <vt:lpstr>Coastline, Line 52</vt:lpstr>
      <vt:lpstr>Coastline 51</vt:lpstr>
      <vt:lpstr>Coastline 51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Swedish Consortium IHO/FIG S-5B Program</dc:title>
  <dc:creator>David Dodd</dc:creator>
  <cp:lastModifiedBy>David Dodd</cp:lastModifiedBy>
  <cp:revision>208</cp:revision>
  <dcterms:created xsi:type="dcterms:W3CDTF">2017-09-06T06:07:35Z</dcterms:created>
  <dcterms:modified xsi:type="dcterms:W3CDTF">2017-11-14T11:14:37Z</dcterms:modified>
</cp:coreProperties>
</file>