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09" r:id="rId2"/>
    <p:sldId id="295" r:id="rId3"/>
    <p:sldId id="296" r:id="rId4"/>
    <p:sldId id="318" r:id="rId5"/>
    <p:sldId id="303" r:id="rId6"/>
    <p:sldId id="311" r:id="rId7"/>
    <p:sldId id="299" r:id="rId8"/>
    <p:sldId id="304" r:id="rId9"/>
    <p:sldId id="317" r:id="rId10"/>
    <p:sldId id="316" r:id="rId11"/>
    <p:sldId id="302" r:id="rId12"/>
    <p:sldId id="308" r:id="rId13"/>
    <p:sldId id="310" r:id="rId14"/>
  </p:sldIdLst>
  <p:sldSz cx="9145588" cy="6854825"/>
  <p:notesSz cx="6794500" cy="99314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pitchFamily="34" charset="-128"/>
        <a:cs typeface="+mn-cs"/>
      </a:defRPr>
    </a:lvl1pPr>
    <a:lvl2pPr marL="441325" indent="158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pitchFamily="34" charset="-128"/>
        <a:cs typeface="+mn-cs"/>
      </a:defRPr>
    </a:lvl2pPr>
    <a:lvl3pPr marL="884238" indent="301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pitchFamily="34" charset="-128"/>
        <a:cs typeface="+mn-cs"/>
      </a:defRPr>
    </a:lvl3pPr>
    <a:lvl4pPr marL="1327150" indent="4445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pitchFamily="34" charset="-128"/>
        <a:cs typeface="+mn-cs"/>
      </a:defRPr>
    </a:lvl4pPr>
    <a:lvl5pPr marL="1770063" indent="587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8">
          <p15:clr>
            <a:srgbClr val="A4A3A4"/>
          </p15:clr>
        </p15:guide>
        <p15:guide id="2" orient="horz" pos="3928">
          <p15:clr>
            <a:srgbClr val="A4A3A4"/>
          </p15:clr>
        </p15:guide>
        <p15:guide id="3" orient="horz" pos="1660">
          <p15:clr>
            <a:srgbClr val="A4A3A4"/>
          </p15:clr>
        </p15:guide>
        <p15:guide id="4" orient="horz" pos="1479">
          <p15:clr>
            <a:srgbClr val="A4A3A4"/>
          </p15:clr>
        </p15:guide>
        <p15:guide id="5" pos="975">
          <p15:clr>
            <a:srgbClr val="A4A3A4"/>
          </p15:clr>
        </p15:guide>
        <p15:guide id="6" pos="4921">
          <p15:clr>
            <a:srgbClr val="A4A3A4"/>
          </p15:clr>
        </p15:guide>
        <p15:guide id="7" pos="158">
          <p15:clr>
            <a:srgbClr val="A4A3A4"/>
          </p15:clr>
        </p15:guide>
        <p15:guide id="8" pos="396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FFCC00"/>
    <a:srgbClr val="DDDDDD"/>
    <a:srgbClr val="0096EE"/>
    <a:srgbClr val="003F77"/>
    <a:srgbClr val="009BEE"/>
    <a:srgbClr val="00A6EB"/>
    <a:srgbClr val="7071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95" autoAdjust="0"/>
  </p:normalViewPr>
  <p:slideViewPr>
    <p:cSldViewPr showGuides="1">
      <p:cViewPr varScale="1">
        <p:scale>
          <a:sx n="109" d="100"/>
          <a:sy n="109" d="100"/>
        </p:scale>
        <p:origin x="1674" y="114"/>
      </p:cViewPr>
      <p:guideLst>
        <p:guide orient="horz" pos="708"/>
        <p:guide orient="horz" pos="3928"/>
        <p:guide orient="horz" pos="1660"/>
        <p:guide orient="horz" pos="1479"/>
        <p:guide pos="975"/>
        <p:guide pos="4921"/>
        <p:guide pos="158"/>
        <p:guide pos="396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>
        <p:scale>
          <a:sx n="200" d="100"/>
          <a:sy n="200" d="100"/>
        </p:scale>
        <p:origin x="-1218" y="642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CC2D0F-395F-4B57-BCA8-003871348E3C}" type="doc">
      <dgm:prSet loTypeId="urn:microsoft.com/office/officeart/2005/8/layout/hProcess9" loCatId="process" qsTypeId="urn:microsoft.com/office/officeart/2005/8/quickstyle/simple4" qsCatId="simple" csTypeId="urn:microsoft.com/office/officeart/2005/8/colors/accent1_3" csCatId="accent1" phldr="1"/>
      <dgm:spPr/>
      <dgm:t>
        <a:bodyPr/>
        <a:lstStyle/>
        <a:p>
          <a:endParaRPr lang="de-DE"/>
        </a:p>
      </dgm:t>
    </dgm:pt>
    <dgm:pt modelId="{9D83BD42-3392-482E-8C60-F88F643DB7E6}">
      <dgm:prSet/>
      <dgm:spPr/>
      <dgm:t>
        <a:bodyPr/>
        <a:lstStyle/>
        <a:p>
          <a:pPr rtl="0"/>
          <a:r>
            <a:rPr lang="de-DE" smtClean="0"/>
            <a:t>Objective</a:t>
          </a:r>
          <a:endParaRPr lang="de-DE"/>
        </a:p>
      </dgm:t>
    </dgm:pt>
    <dgm:pt modelId="{5917F4F0-C06E-4A4E-9BC8-61034691F352}" type="parTrans" cxnId="{F6C3F6B4-79D8-4196-A029-DB7BB329897C}">
      <dgm:prSet/>
      <dgm:spPr/>
      <dgm:t>
        <a:bodyPr/>
        <a:lstStyle/>
        <a:p>
          <a:endParaRPr lang="de-DE"/>
        </a:p>
      </dgm:t>
    </dgm:pt>
    <dgm:pt modelId="{8C667001-408E-4D23-B364-B0DFE2E4D9D9}" type="sibTrans" cxnId="{F6C3F6B4-79D8-4196-A029-DB7BB329897C}">
      <dgm:prSet/>
      <dgm:spPr/>
      <dgm:t>
        <a:bodyPr/>
        <a:lstStyle/>
        <a:p>
          <a:endParaRPr lang="de-DE"/>
        </a:p>
      </dgm:t>
    </dgm:pt>
    <dgm:pt modelId="{200E3743-CB52-46F5-B28C-B15245F34F9F}">
      <dgm:prSet/>
      <dgm:spPr/>
      <dgm:t>
        <a:bodyPr/>
        <a:lstStyle/>
        <a:p>
          <a:pPr rtl="0"/>
          <a:r>
            <a:rPr lang="de-DE" smtClean="0"/>
            <a:t>IHO S-44</a:t>
          </a:r>
          <a:endParaRPr lang="de-DE"/>
        </a:p>
      </dgm:t>
    </dgm:pt>
    <dgm:pt modelId="{8DE13DEB-2C33-4DF9-ACE8-7579EE10E5A2}" type="parTrans" cxnId="{2393368B-3B18-4D3C-B062-AF082B7B3B7B}">
      <dgm:prSet/>
      <dgm:spPr/>
      <dgm:t>
        <a:bodyPr/>
        <a:lstStyle/>
        <a:p>
          <a:endParaRPr lang="de-DE"/>
        </a:p>
      </dgm:t>
    </dgm:pt>
    <dgm:pt modelId="{E05358A7-7427-4FD8-9825-3BDC464D6D67}" type="sibTrans" cxnId="{2393368B-3B18-4D3C-B062-AF082B7B3B7B}">
      <dgm:prSet/>
      <dgm:spPr/>
      <dgm:t>
        <a:bodyPr/>
        <a:lstStyle/>
        <a:p>
          <a:endParaRPr lang="de-DE"/>
        </a:p>
      </dgm:t>
    </dgm:pt>
    <dgm:pt modelId="{9735D830-F984-426E-9B86-75C6C333BCF6}">
      <dgm:prSet/>
      <dgm:spPr/>
      <dgm:t>
        <a:bodyPr/>
        <a:lstStyle/>
        <a:p>
          <a:pPr rtl="0"/>
          <a:r>
            <a:rPr lang="de-DE" dirty="0" smtClean="0"/>
            <a:t>AUV Design</a:t>
          </a:r>
          <a:endParaRPr lang="de-DE" dirty="0"/>
        </a:p>
      </dgm:t>
    </dgm:pt>
    <dgm:pt modelId="{6CFC9727-8D34-4A7B-85CA-4C2B79F0EA37}" type="parTrans" cxnId="{2131222D-13CF-4814-A696-DFBFA27CAEC0}">
      <dgm:prSet/>
      <dgm:spPr/>
      <dgm:t>
        <a:bodyPr/>
        <a:lstStyle/>
        <a:p>
          <a:endParaRPr lang="de-DE"/>
        </a:p>
      </dgm:t>
    </dgm:pt>
    <dgm:pt modelId="{5C14BE98-1A88-4C2F-8074-5E8677B1AFC2}" type="sibTrans" cxnId="{2131222D-13CF-4814-A696-DFBFA27CAEC0}">
      <dgm:prSet/>
      <dgm:spPr/>
      <dgm:t>
        <a:bodyPr/>
        <a:lstStyle/>
        <a:p>
          <a:endParaRPr lang="de-DE"/>
        </a:p>
      </dgm:t>
    </dgm:pt>
    <dgm:pt modelId="{9FEC614C-DACA-4979-BA0A-8C7189C7992C}">
      <dgm:prSet/>
      <dgm:spPr/>
      <dgm:t>
        <a:bodyPr/>
        <a:lstStyle/>
        <a:p>
          <a:pPr rtl="0"/>
          <a:r>
            <a:rPr lang="de-DE" smtClean="0"/>
            <a:t>Error Budget</a:t>
          </a:r>
          <a:endParaRPr lang="de-DE"/>
        </a:p>
      </dgm:t>
    </dgm:pt>
    <dgm:pt modelId="{38AC42D1-EC41-45B8-8ECD-5F4245A18DB8}" type="parTrans" cxnId="{F768CD97-8D22-4E07-9D4E-3E1A3A96D1B7}">
      <dgm:prSet/>
      <dgm:spPr/>
      <dgm:t>
        <a:bodyPr/>
        <a:lstStyle/>
        <a:p>
          <a:endParaRPr lang="de-DE"/>
        </a:p>
      </dgm:t>
    </dgm:pt>
    <dgm:pt modelId="{788A203E-8928-459A-9F62-06C6D4508D8C}" type="sibTrans" cxnId="{F768CD97-8D22-4E07-9D4E-3E1A3A96D1B7}">
      <dgm:prSet/>
      <dgm:spPr/>
      <dgm:t>
        <a:bodyPr/>
        <a:lstStyle/>
        <a:p>
          <a:endParaRPr lang="de-DE"/>
        </a:p>
      </dgm:t>
    </dgm:pt>
    <dgm:pt modelId="{3F82B545-14D9-466A-ADDD-5B9764E295B4}">
      <dgm:prSet/>
      <dgm:spPr/>
      <dgm:t>
        <a:bodyPr/>
        <a:lstStyle/>
        <a:p>
          <a:pPr rtl="0"/>
          <a:r>
            <a:rPr lang="de-DE" smtClean="0"/>
            <a:t>Total Errors </a:t>
          </a:r>
          <a:endParaRPr lang="de-DE"/>
        </a:p>
      </dgm:t>
    </dgm:pt>
    <dgm:pt modelId="{902658DA-B8A8-4359-86C8-18A08904490D}" type="parTrans" cxnId="{A54824B9-077B-49E0-A1AA-C84D3F051F91}">
      <dgm:prSet/>
      <dgm:spPr/>
      <dgm:t>
        <a:bodyPr/>
        <a:lstStyle/>
        <a:p>
          <a:endParaRPr lang="de-DE"/>
        </a:p>
      </dgm:t>
    </dgm:pt>
    <dgm:pt modelId="{BC57C3DE-4AD2-4FCE-8D33-C68C3C91764C}" type="sibTrans" cxnId="{A54824B9-077B-49E0-A1AA-C84D3F051F91}">
      <dgm:prSet/>
      <dgm:spPr/>
      <dgm:t>
        <a:bodyPr/>
        <a:lstStyle/>
        <a:p>
          <a:endParaRPr lang="de-DE"/>
        </a:p>
      </dgm:t>
    </dgm:pt>
    <dgm:pt modelId="{DB10873B-CB39-469F-883F-3278D1D33A80}">
      <dgm:prSet/>
      <dgm:spPr/>
      <dgm:t>
        <a:bodyPr/>
        <a:lstStyle/>
        <a:p>
          <a:pPr rtl="0"/>
          <a:r>
            <a:rPr lang="de-DE" smtClean="0"/>
            <a:t>Conclusion</a:t>
          </a:r>
          <a:endParaRPr lang="de-DE"/>
        </a:p>
      </dgm:t>
    </dgm:pt>
    <dgm:pt modelId="{532F3363-A154-47EE-9454-051E99C73194}" type="parTrans" cxnId="{F5BBFBE5-BA12-4AB6-9DDD-EAEC048F1F8C}">
      <dgm:prSet/>
      <dgm:spPr/>
      <dgm:t>
        <a:bodyPr/>
        <a:lstStyle/>
        <a:p>
          <a:endParaRPr lang="de-DE"/>
        </a:p>
      </dgm:t>
    </dgm:pt>
    <dgm:pt modelId="{E5E2FB36-1B51-49CF-BC87-87502E0CE683}" type="sibTrans" cxnId="{F5BBFBE5-BA12-4AB6-9DDD-EAEC048F1F8C}">
      <dgm:prSet/>
      <dgm:spPr/>
      <dgm:t>
        <a:bodyPr/>
        <a:lstStyle/>
        <a:p>
          <a:endParaRPr lang="de-DE"/>
        </a:p>
      </dgm:t>
    </dgm:pt>
    <dgm:pt modelId="{5903C132-EA69-4406-9CF9-60CBFA33A4D0}" type="pres">
      <dgm:prSet presAssocID="{CFCC2D0F-395F-4B57-BCA8-003871348E3C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50A1D176-44B0-40C4-B120-EFE40A6AEEEC}" type="pres">
      <dgm:prSet presAssocID="{CFCC2D0F-395F-4B57-BCA8-003871348E3C}" presName="arrow" presStyleLbl="bgShp" presStyleIdx="0" presStyleCnt="1"/>
      <dgm:spPr/>
    </dgm:pt>
    <dgm:pt modelId="{A389177F-09AD-4E55-A1CC-0286E08EBCD1}" type="pres">
      <dgm:prSet presAssocID="{CFCC2D0F-395F-4B57-BCA8-003871348E3C}" presName="linearProcess" presStyleCnt="0"/>
      <dgm:spPr/>
    </dgm:pt>
    <dgm:pt modelId="{12825E17-17A9-4FAA-BAFC-E74698E8143A}" type="pres">
      <dgm:prSet presAssocID="{9D83BD42-3392-482E-8C60-F88F643DB7E6}" presName="textNode" presStyleLbl="node1" presStyleIdx="0" presStyleCnt="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de-DE"/>
        </a:p>
      </dgm:t>
    </dgm:pt>
    <dgm:pt modelId="{65C251E5-929A-42DD-9211-4F4E52E93F62}" type="pres">
      <dgm:prSet presAssocID="{8C667001-408E-4D23-B364-B0DFE2E4D9D9}" presName="sibTrans" presStyleCnt="0"/>
      <dgm:spPr/>
    </dgm:pt>
    <dgm:pt modelId="{DE2CB77B-2C91-4F37-ADD6-6919E1349854}" type="pres">
      <dgm:prSet presAssocID="{200E3743-CB52-46F5-B28C-B15245F34F9F}" presName="textNode" presStyleLbl="node1" presStyleIdx="1" presStyleCnt="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de-DE"/>
        </a:p>
      </dgm:t>
    </dgm:pt>
    <dgm:pt modelId="{D4C61F3F-F481-4319-A7CA-2E8C3770FC4A}" type="pres">
      <dgm:prSet presAssocID="{E05358A7-7427-4FD8-9825-3BDC464D6D67}" presName="sibTrans" presStyleCnt="0"/>
      <dgm:spPr/>
    </dgm:pt>
    <dgm:pt modelId="{51D0FB62-7114-4D62-A359-D856EEF4F21A}" type="pres">
      <dgm:prSet presAssocID="{9735D830-F984-426E-9B86-75C6C333BCF6}" presName="textNode" presStyleLbl="node1" presStyleIdx="2" presStyleCnt="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de-DE"/>
        </a:p>
      </dgm:t>
    </dgm:pt>
    <dgm:pt modelId="{292B5066-E958-4507-A002-BD4218995E91}" type="pres">
      <dgm:prSet presAssocID="{5C14BE98-1A88-4C2F-8074-5E8677B1AFC2}" presName="sibTrans" presStyleCnt="0"/>
      <dgm:spPr/>
    </dgm:pt>
    <dgm:pt modelId="{971BC9EF-9474-45DF-93DB-160A7A56943C}" type="pres">
      <dgm:prSet presAssocID="{9FEC614C-DACA-4979-BA0A-8C7189C7992C}" presName="textNode" presStyleLbl="node1" presStyleIdx="3" presStyleCnt="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de-DE"/>
        </a:p>
      </dgm:t>
    </dgm:pt>
    <dgm:pt modelId="{851A9E77-8A8F-43B7-83B4-3386DE18530B}" type="pres">
      <dgm:prSet presAssocID="{788A203E-8928-459A-9F62-06C6D4508D8C}" presName="sibTrans" presStyleCnt="0"/>
      <dgm:spPr/>
    </dgm:pt>
    <dgm:pt modelId="{16AAAE2C-E233-4AF9-B332-D04AD059541A}" type="pres">
      <dgm:prSet presAssocID="{3F82B545-14D9-466A-ADDD-5B9764E295B4}" presName="textNode" presStyleLbl="node1" presStyleIdx="4" presStyleCnt="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de-DE"/>
        </a:p>
      </dgm:t>
    </dgm:pt>
    <dgm:pt modelId="{E1CE5A65-A508-461B-816D-73A0052A3501}" type="pres">
      <dgm:prSet presAssocID="{BC57C3DE-4AD2-4FCE-8D33-C68C3C91764C}" presName="sibTrans" presStyleCnt="0"/>
      <dgm:spPr/>
    </dgm:pt>
    <dgm:pt modelId="{7C1A46FA-0C76-4890-882A-89F6DE37A562}" type="pres">
      <dgm:prSet presAssocID="{DB10873B-CB39-469F-883F-3278D1D33A80}" presName="textNode" presStyleLbl="node1" presStyleIdx="5" presStyleCnt="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de-DE"/>
        </a:p>
      </dgm:t>
    </dgm:pt>
  </dgm:ptLst>
  <dgm:cxnLst>
    <dgm:cxn modelId="{5DC34E78-2D52-48B3-9246-FF84F50D6105}" type="presOf" srcId="{9D83BD42-3392-482E-8C60-F88F643DB7E6}" destId="{12825E17-17A9-4FAA-BAFC-E74698E8143A}" srcOrd="0" destOrd="0" presId="urn:microsoft.com/office/officeart/2005/8/layout/hProcess9"/>
    <dgm:cxn modelId="{27281CA7-88CB-4048-A8C9-58D0B6605FA0}" type="presOf" srcId="{CFCC2D0F-395F-4B57-BCA8-003871348E3C}" destId="{5903C132-EA69-4406-9CF9-60CBFA33A4D0}" srcOrd="0" destOrd="0" presId="urn:microsoft.com/office/officeart/2005/8/layout/hProcess9"/>
    <dgm:cxn modelId="{AE546894-369B-4357-8451-73333A0E9D13}" type="presOf" srcId="{3F82B545-14D9-466A-ADDD-5B9764E295B4}" destId="{16AAAE2C-E233-4AF9-B332-D04AD059541A}" srcOrd="0" destOrd="0" presId="urn:microsoft.com/office/officeart/2005/8/layout/hProcess9"/>
    <dgm:cxn modelId="{C958150C-5983-43F0-9818-23A73A89E21E}" type="presOf" srcId="{DB10873B-CB39-469F-883F-3278D1D33A80}" destId="{7C1A46FA-0C76-4890-882A-89F6DE37A562}" srcOrd="0" destOrd="0" presId="urn:microsoft.com/office/officeart/2005/8/layout/hProcess9"/>
    <dgm:cxn modelId="{F6C3F6B4-79D8-4196-A029-DB7BB329897C}" srcId="{CFCC2D0F-395F-4B57-BCA8-003871348E3C}" destId="{9D83BD42-3392-482E-8C60-F88F643DB7E6}" srcOrd="0" destOrd="0" parTransId="{5917F4F0-C06E-4A4E-9BC8-61034691F352}" sibTransId="{8C667001-408E-4D23-B364-B0DFE2E4D9D9}"/>
    <dgm:cxn modelId="{F5BBFBE5-BA12-4AB6-9DDD-EAEC048F1F8C}" srcId="{CFCC2D0F-395F-4B57-BCA8-003871348E3C}" destId="{DB10873B-CB39-469F-883F-3278D1D33A80}" srcOrd="5" destOrd="0" parTransId="{532F3363-A154-47EE-9454-051E99C73194}" sibTransId="{E5E2FB36-1B51-49CF-BC87-87502E0CE683}"/>
    <dgm:cxn modelId="{A54824B9-077B-49E0-A1AA-C84D3F051F91}" srcId="{CFCC2D0F-395F-4B57-BCA8-003871348E3C}" destId="{3F82B545-14D9-466A-ADDD-5B9764E295B4}" srcOrd="4" destOrd="0" parTransId="{902658DA-B8A8-4359-86C8-18A08904490D}" sibTransId="{BC57C3DE-4AD2-4FCE-8D33-C68C3C91764C}"/>
    <dgm:cxn modelId="{636451EE-D325-4571-BA1C-C463C0BE46D6}" type="presOf" srcId="{9FEC614C-DACA-4979-BA0A-8C7189C7992C}" destId="{971BC9EF-9474-45DF-93DB-160A7A56943C}" srcOrd="0" destOrd="0" presId="urn:microsoft.com/office/officeart/2005/8/layout/hProcess9"/>
    <dgm:cxn modelId="{F768CD97-8D22-4E07-9D4E-3E1A3A96D1B7}" srcId="{CFCC2D0F-395F-4B57-BCA8-003871348E3C}" destId="{9FEC614C-DACA-4979-BA0A-8C7189C7992C}" srcOrd="3" destOrd="0" parTransId="{38AC42D1-EC41-45B8-8ECD-5F4245A18DB8}" sibTransId="{788A203E-8928-459A-9F62-06C6D4508D8C}"/>
    <dgm:cxn modelId="{F16DCCAA-FAF8-41B7-B419-50F51D846E5A}" type="presOf" srcId="{200E3743-CB52-46F5-B28C-B15245F34F9F}" destId="{DE2CB77B-2C91-4F37-ADD6-6919E1349854}" srcOrd="0" destOrd="0" presId="urn:microsoft.com/office/officeart/2005/8/layout/hProcess9"/>
    <dgm:cxn modelId="{2393368B-3B18-4D3C-B062-AF082B7B3B7B}" srcId="{CFCC2D0F-395F-4B57-BCA8-003871348E3C}" destId="{200E3743-CB52-46F5-B28C-B15245F34F9F}" srcOrd="1" destOrd="0" parTransId="{8DE13DEB-2C33-4DF9-ACE8-7579EE10E5A2}" sibTransId="{E05358A7-7427-4FD8-9825-3BDC464D6D67}"/>
    <dgm:cxn modelId="{2131222D-13CF-4814-A696-DFBFA27CAEC0}" srcId="{CFCC2D0F-395F-4B57-BCA8-003871348E3C}" destId="{9735D830-F984-426E-9B86-75C6C333BCF6}" srcOrd="2" destOrd="0" parTransId="{6CFC9727-8D34-4A7B-85CA-4C2B79F0EA37}" sibTransId="{5C14BE98-1A88-4C2F-8074-5E8677B1AFC2}"/>
    <dgm:cxn modelId="{0AF0D2B7-5460-4609-8C87-0E636F0D30DF}" type="presOf" srcId="{9735D830-F984-426E-9B86-75C6C333BCF6}" destId="{51D0FB62-7114-4D62-A359-D856EEF4F21A}" srcOrd="0" destOrd="0" presId="urn:microsoft.com/office/officeart/2005/8/layout/hProcess9"/>
    <dgm:cxn modelId="{C7B59F6F-DCCA-45A8-833C-80502CEEE68E}" type="presParOf" srcId="{5903C132-EA69-4406-9CF9-60CBFA33A4D0}" destId="{50A1D176-44B0-40C4-B120-EFE40A6AEEEC}" srcOrd="0" destOrd="0" presId="urn:microsoft.com/office/officeart/2005/8/layout/hProcess9"/>
    <dgm:cxn modelId="{1DD47934-1C73-4055-96FE-2EB69F629943}" type="presParOf" srcId="{5903C132-EA69-4406-9CF9-60CBFA33A4D0}" destId="{A389177F-09AD-4E55-A1CC-0286E08EBCD1}" srcOrd="1" destOrd="0" presId="urn:microsoft.com/office/officeart/2005/8/layout/hProcess9"/>
    <dgm:cxn modelId="{4B3C2413-E92B-48CD-8053-6C4253381329}" type="presParOf" srcId="{A389177F-09AD-4E55-A1CC-0286E08EBCD1}" destId="{12825E17-17A9-4FAA-BAFC-E74698E8143A}" srcOrd="0" destOrd="0" presId="urn:microsoft.com/office/officeart/2005/8/layout/hProcess9"/>
    <dgm:cxn modelId="{55E8947F-7624-4A49-84EF-B4BD0CDD3BEB}" type="presParOf" srcId="{A389177F-09AD-4E55-A1CC-0286E08EBCD1}" destId="{65C251E5-929A-42DD-9211-4F4E52E93F62}" srcOrd="1" destOrd="0" presId="urn:microsoft.com/office/officeart/2005/8/layout/hProcess9"/>
    <dgm:cxn modelId="{AF7DB0D8-65FB-432B-B692-277F72F101AC}" type="presParOf" srcId="{A389177F-09AD-4E55-A1CC-0286E08EBCD1}" destId="{DE2CB77B-2C91-4F37-ADD6-6919E1349854}" srcOrd="2" destOrd="0" presId="urn:microsoft.com/office/officeart/2005/8/layout/hProcess9"/>
    <dgm:cxn modelId="{1544D5E1-83EC-4792-9A6D-7C44B7742EE6}" type="presParOf" srcId="{A389177F-09AD-4E55-A1CC-0286E08EBCD1}" destId="{D4C61F3F-F481-4319-A7CA-2E8C3770FC4A}" srcOrd="3" destOrd="0" presId="urn:microsoft.com/office/officeart/2005/8/layout/hProcess9"/>
    <dgm:cxn modelId="{835F16B5-0FC1-4181-8C6F-7FA1063CC301}" type="presParOf" srcId="{A389177F-09AD-4E55-A1CC-0286E08EBCD1}" destId="{51D0FB62-7114-4D62-A359-D856EEF4F21A}" srcOrd="4" destOrd="0" presId="urn:microsoft.com/office/officeart/2005/8/layout/hProcess9"/>
    <dgm:cxn modelId="{DF5470FC-7D77-4807-B8BE-96971D60D335}" type="presParOf" srcId="{A389177F-09AD-4E55-A1CC-0286E08EBCD1}" destId="{292B5066-E958-4507-A002-BD4218995E91}" srcOrd="5" destOrd="0" presId="urn:microsoft.com/office/officeart/2005/8/layout/hProcess9"/>
    <dgm:cxn modelId="{13D989EC-6312-408C-A106-71508959C092}" type="presParOf" srcId="{A389177F-09AD-4E55-A1CC-0286E08EBCD1}" destId="{971BC9EF-9474-45DF-93DB-160A7A56943C}" srcOrd="6" destOrd="0" presId="urn:microsoft.com/office/officeart/2005/8/layout/hProcess9"/>
    <dgm:cxn modelId="{8295CC79-5E24-4B9F-ACE7-502133237679}" type="presParOf" srcId="{A389177F-09AD-4E55-A1CC-0286E08EBCD1}" destId="{851A9E77-8A8F-43B7-83B4-3386DE18530B}" srcOrd="7" destOrd="0" presId="urn:microsoft.com/office/officeart/2005/8/layout/hProcess9"/>
    <dgm:cxn modelId="{E67FA2AE-8E36-49E3-B736-531699D6C900}" type="presParOf" srcId="{A389177F-09AD-4E55-A1CC-0286E08EBCD1}" destId="{16AAAE2C-E233-4AF9-B332-D04AD059541A}" srcOrd="8" destOrd="0" presId="urn:microsoft.com/office/officeart/2005/8/layout/hProcess9"/>
    <dgm:cxn modelId="{215BB882-DF51-496E-AADE-287410DB77EC}" type="presParOf" srcId="{A389177F-09AD-4E55-A1CC-0286E08EBCD1}" destId="{E1CE5A65-A508-461B-816D-73A0052A3501}" srcOrd="9" destOrd="0" presId="urn:microsoft.com/office/officeart/2005/8/layout/hProcess9"/>
    <dgm:cxn modelId="{71D451E2-F214-4900-9C83-AE89C00ECCA6}" type="presParOf" srcId="{A389177F-09AD-4E55-A1CC-0286E08EBCD1}" destId="{7C1A46FA-0C76-4890-882A-89F6DE37A562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A1D176-44B0-40C4-B120-EFE40A6AEEEC}">
      <dsp:nvSpPr>
        <dsp:cNvPr id="0" name=""/>
        <dsp:cNvSpPr/>
      </dsp:nvSpPr>
      <dsp:spPr>
        <a:xfrm>
          <a:off x="648176" y="0"/>
          <a:ext cx="7345997" cy="352906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2825E17-17A9-4FAA-BAFC-E74698E8143A}">
      <dsp:nvSpPr>
        <dsp:cNvPr id="0" name=""/>
        <dsp:cNvSpPr/>
      </dsp:nvSpPr>
      <dsp:spPr>
        <a:xfrm>
          <a:off x="5950" y="1058718"/>
          <a:ext cx="1337130" cy="1411624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smtClean="0"/>
            <a:t>Objective</a:t>
          </a:r>
          <a:endParaRPr lang="de-DE" sz="2000" kern="1200"/>
        </a:p>
      </dsp:txBody>
      <dsp:txXfrm>
        <a:off x="5950" y="1058718"/>
        <a:ext cx="1337130" cy="1411624"/>
      </dsp:txXfrm>
    </dsp:sp>
    <dsp:sp modelId="{DE2CB77B-2C91-4F37-ADD6-6919E1349854}">
      <dsp:nvSpPr>
        <dsp:cNvPr id="0" name=""/>
        <dsp:cNvSpPr/>
      </dsp:nvSpPr>
      <dsp:spPr>
        <a:xfrm>
          <a:off x="1464614" y="1058718"/>
          <a:ext cx="1337130" cy="1411624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165283"/>
                <a:satOff val="-17130"/>
                <a:lumOff val="8482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165283"/>
                <a:satOff val="-17130"/>
                <a:lumOff val="8482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165283"/>
                <a:satOff val="-17130"/>
                <a:lumOff val="848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smtClean="0"/>
            <a:t>IHO S-44</a:t>
          </a:r>
          <a:endParaRPr lang="de-DE" sz="2000" kern="1200"/>
        </a:p>
      </dsp:txBody>
      <dsp:txXfrm>
        <a:off x="1464614" y="1058718"/>
        <a:ext cx="1337130" cy="1411624"/>
      </dsp:txXfrm>
    </dsp:sp>
    <dsp:sp modelId="{51D0FB62-7114-4D62-A359-D856EEF4F21A}">
      <dsp:nvSpPr>
        <dsp:cNvPr id="0" name=""/>
        <dsp:cNvSpPr/>
      </dsp:nvSpPr>
      <dsp:spPr>
        <a:xfrm>
          <a:off x="2923277" y="1058718"/>
          <a:ext cx="1337130" cy="1411624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330565"/>
                <a:satOff val="-34261"/>
                <a:lumOff val="16964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330565"/>
                <a:satOff val="-34261"/>
                <a:lumOff val="16964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330565"/>
                <a:satOff val="-34261"/>
                <a:lumOff val="1696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AUV Design</a:t>
          </a:r>
          <a:endParaRPr lang="de-DE" sz="2000" kern="1200" dirty="0"/>
        </a:p>
      </dsp:txBody>
      <dsp:txXfrm>
        <a:off x="2923277" y="1058718"/>
        <a:ext cx="1337130" cy="1411624"/>
      </dsp:txXfrm>
    </dsp:sp>
    <dsp:sp modelId="{971BC9EF-9474-45DF-93DB-160A7A56943C}">
      <dsp:nvSpPr>
        <dsp:cNvPr id="0" name=""/>
        <dsp:cNvSpPr/>
      </dsp:nvSpPr>
      <dsp:spPr>
        <a:xfrm>
          <a:off x="4381941" y="1058718"/>
          <a:ext cx="1337130" cy="1411624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495848"/>
                <a:satOff val="-51391"/>
                <a:lumOff val="25445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495848"/>
                <a:satOff val="-51391"/>
                <a:lumOff val="25445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495848"/>
                <a:satOff val="-51391"/>
                <a:lumOff val="254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smtClean="0"/>
            <a:t>Error Budget</a:t>
          </a:r>
          <a:endParaRPr lang="de-DE" sz="2000" kern="1200"/>
        </a:p>
      </dsp:txBody>
      <dsp:txXfrm>
        <a:off x="4381941" y="1058718"/>
        <a:ext cx="1337130" cy="1411624"/>
      </dsp:txXfrm>
    </dsp:sp>
    <dsp:sp modelId="{16AAAE2C-E233-4AF9-B332-D04AD059541A}">
      <dsp:nvSpPr>
        <dsp:cNvPr id="0" name=""/>
        <dsp:cNvSpPr/>
      </dsp:nvSpPr>
      <dsp:spPr>
        <a:xfrm>
          <a:off x="5840605" y="1058718"/>
          <a:ext cx="1337130" cy="1411624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661130"/>
                <a:satOff val="-68522"/>
                <a:lumOff val="33927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661130"/>
                <a:satOff val="-68522"/>
                <a:lumOff val="33927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661130"/>
                <a:satOff val="-68522"/>
                <a:lumOff val="3392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smtClean="0"/>
            <a:t>Total Errors </a:t>
          </a:r>
          <a:endParaRPr lang="de-DE" sz="2000" kern="1200"/>
        </a:p>
      </dsp:txBody>
      <dsp:txXfrm>
        <a:off x="5840605" y="1058718"/>
        <a:ext cx="1337130" cy="1411624"/>
      </dsp:txXfrm>
    </dsp:sp>
    <dsp:sp modelId="{7C1A46FA-0C76-4890-882A-89F6DE37A562}">
      <dsp:nvSpPr>
        <dsp:cNvPr id="0" name=""/>
        <dsp:cNvSpPr/>
      </dsp:nvSpPr>
      <dsp:spPr>
        <a:xfrm>
          <a:off x="7299268" y="1058718"/>
          <a:ext cx="1337130" cy="1411624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826413"/>
                <a:satOff val="-85652"/>
                <a:lumOff val="42409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826413"/>
                <a:satOff val="-85652"/>
                <a:lumOff val="42409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826413"/>
                <a:satOff val="-85652"/>
                <a:lumOff val="4240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smtClean="0"/>
            <a:t>Conclusion</a:t>
          </a:r>
          <a:endParaRPr lang="de-DE" sz="2000" kern="1200"/>
        </a:p>
      </dsp:txBody>
      <dsp:txXfrm>
        <a:off x="7299268" y="1058718"/>
        <a:ext cx="1337130" cy="14116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2025" tIns="46013" rIns="92025" bIns="4601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wrap="square" lIns="92025" tIns="46013" rIns="92025" bIns="4601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41A03C1-5A9E-4924-98A6-FEB09DA2EC6A}" type="datetimeFigureOut">
              <a:rPr lang="de-DE" altLang="en-US"/>
              <a:pPr>
                <a:defRPr/>
              </a:pPr>
              <a:t>13.11.2017</a:t>
            </a:fld>
            <a:endParaRPr lang="de-DE" alt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2025" tIns="46013" rIns="92025" bIns="4601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wrap="square" lIns="92025" tIns="46013" rIns="92025" bIns="4601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375D072-63D0-45F4-A501-FDA532313BF0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98729107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2025" tIns="46013" rIns="92025" bIns="4601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wrap="square" lIns="92025" tIns="46013" rIns="92025" bIns="4601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F22EAC3-7177-4125-A9E7-75663CF6C0E6}" type="datetimeFigureOut">
              <a:rPr lang="de-DE" altLang="en-US"/>
              <a:pPr>
                <a:defRPr/>
              </a:pPr>
              <a:t>13.11.2017</a:t>
            </a:fld>
            <a:endParaRPr lang="de-DE" alt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6125"/>
            <a:ext cx="4965700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25" tIns="46013" rIns="92025" bIns="46013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5600" cy="4468812"/>
          </a:xfrm>
          <a:prstGeom prst="rect">
            <a:avLst/>
          </a:prstGeom>
        </p:spPr>
        <p:txBody>
          <a:bodyPr vert="horz" wrap="square" lIns="92025" tIns="46013" rIns="92025" bIns="460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noProof="0" smtClean="0"/>
              <a:t>Textmasterformat bearbeiten</a:t>
            </a:r>
          </a:p>
          <a:p>
            <a:pPr lvl="1"/>
            <a:r>
              <a:rPr lang="de-DE" altLang="en-US" noProof="0" smtClean="0"/>
              <a:t>Zweite Ebene</a:t>
            </a:r>
          </a:p>
          <a:p>
            <a:pPr lvl="2"/>
            <a:r>
              <a:rPr lang="de-DE" altLang="en-US" noProof="0" smtClean="0"/>
              <a:t>Dritte Ebene</a:t>
            </a:r>
          </a:p>
          <a:p>
            <a:pPr lvl="3"/>
            <a:r>
              <a:rPr lang="de-DE" altLang="en-US" noProof="0" smtClean="0"/>
              <a:t>Vierte Ebene</a:t>
            </a:r>
          </a:p>
          <a:p>
            <a:pPr lvl="4"/>
            <a:r>
              <a:rPr lang="de-DE" altLang="en-US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2025" tIns="46013" rIns="92025" bIns="4601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wrap="square" lIns="92025" tIns="46013" rIns="92025" bIns="4601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2BE8A69-06A1-461F-B19D-074E3AEA4ABA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30622586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413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88423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271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77006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13362" algn="l" defTabSz="8853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656034" algn="l" defTabSz="8853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098706" algn="l" defTabSz="8853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541379" algn="l" defTabSz="8853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Version 6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3CF4238-80A8-4842-9DFF-725FB44B5C32}" type="datetime1">
              <a:rPr lang="de-DE" altLang="en-US" smtClean="0"/>
              <a:t>13.11.2017</a:t>
            </a:fld>
            <a:endParaRPr lang="de-DE" alt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BE8A69-06A1-461F-B19D-074E3AEA4ABA}" type="slidenum">
              <a:rPr lang="de-DE" altLang="en-US" smtClean="0"/>
              <a:pPr>
                <a:defRPr/>
              </a:pPr>
              <a:t>1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469704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4400" y="744538"/>
            <a:ext cx="496570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de-DE" sz="1200" dirty="0" smtClean="0">
              <a:solidFill>
                <a:schemeClr val="tx1"/>
              </a:solidFill>
            </a:endParaRPr>
          </a:p>
        </p:txBody>
      </p:sp>
      <p:sp>
        <p:nvSpPr>
          <p:cNvPr id="33796" name="Foliennummernplatzhalt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820B12-F315-4CD5-8592-692CAB0810EE}" type="slidenum">
              <a:rPr lang="de-DE" alt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38B98FB-231C-4FBA-83FE-223F1D958F4B}" type="datetime1">
              <a:rPr lang="de-DE" altLang="en-US" smtClean="0"/>
              <a:t>13.11.2017</a:t>
            </a:fld>
            <a:endParaRPr lang="de-DE" alt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BE8A69-06A1-461F-B19D-074E3AEA4ABA}" type="slidenum">
              <a:rPr lang="de-DE" altLang="en-US" smtClean="0"/>
              <a:pPr>
                <a:defRPr/>
              </a:pPr>
              <a:t>13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189808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15900"/>
            <a:ext cx="871537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2619375"/>
            <a:ext cx="9142412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>
            <a:spLocks noChangeArrowheads="1"/>
          </p:cNvSpPr>
          <p:nvPr userDrawn="1"/>
        </p:nvSpPr>
        <p:spPr bwMode="auto">
          <a:xfrm>
            <a:off x="612354" y="5948363"/>
            <a:ext cx="1979612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4267" rIns="88534" bIns="4426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de-DE" sz="1700" dirty="0" smtClean="0">
                <a:solidFill>
                  <a:srgbClr val="6D6E70"/>
                </a:solidFill>
              </a:rPr>
              <a:t>… a </a:t>
            </a:r>
            <a:r>
              <a:rPr lang="de-DE" altLang="de-DE" sz="1700" dirty="0" err="1" smtClean="0">
                <a:solidFill>
                  <a:srgbClr val="6D6E70"/>
                </a:solidFill>
              </a:rPr>
              <a:t>sound</a:t>
            </a:r>
            <a:r>
              <a:rPr lang="de-DE" altLang="de-DE" sz="1700" dirty="0" smtClean="0">
                <a:solidFill>
                  <a:srgbClr val="6D6E70"/>
                </a:solidFill>
              </a:rPr>
              <a:t> </a:t>
            </a:r>
            <a:r>
              <a:rPr lang="de-DE" altLang="de-DE" sz="1700" dirty="0" err="1" smtClean="0">
                <a:solidFill>
                  <a:srgbClr val="6D6E70"/>
                </a:solidFill>
              </a:rPr>
              <a:t>decision</a:t>
            </a:r>
            <a:endParaRPr lang="de-DE" altLang="de-DE" sz="1700" dirty="0" smtClean="0">
              <a:solidFill>
                <a:srgbClr val="6D6E7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2354" y="4140000"/>
            <a:ext cx="8278400" cy="767652"/>
          </a:xfrm>
          <a:prstGeom prst="rect">
            <a:avLst/>
          </a:prstGeom>
        </p:spPr>
        <p:txBody>
          <a:bodyPr lIns="0" tIns="0"/>
          <a:lstStyle>
            <a:lvl1pPr algn="l">
              <a:defRPr sz="23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12355" y="4500000"/>
            <a:ext cx="8278399" cy="735692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bg2"/>
                </a:solidFill>
                <a:latin typeface="Calibri" pitchFamily="34" charset="0"/>
                <a:cs typeface="Calibri" pitchFamily="34" charset="0"/>
              </a:defRPr>
            </a:lvl1pPr>
            <a:lvl2pPr marL="442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5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28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70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13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56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98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4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pic>
        <p:nvPicPr>
          <p:cNvPr id="9" name="Picture 2" descr="Y:\Werbemittel\Corporate Design\ATLAS ELEKTRONIK\Logo\Originale 2014\Fz 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600" y="5709486"/>
            <a:ext cx="2595600" cy="51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628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0825" y="1339178"/>
            <a:ext cx="8639275" cy="4968554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 sz="1600">
                <a:latin typeface="Calibri" pitchFamily="34" charset="0"/>
                <a:cs typeface="Calibri" pitchFamily="34" charset="0"/>
              </a:defRPr>
            </a:lvl2pPr>
            <a:lvl3pPr>
              <a:defRPr sz="1400">
                <a:latin typeface="Calibri" pitchFamily="34" charset="0"/>
                <a:cs typeface="Calibri" pitchFamily="34" charset="0"/>
              </a:defRPr>
            </a:lvl3pPr>
            <a:lvl4pPr>
              <a:defRPr sz="1400">
                <a:latin typeface="Calibri" pitchFamily="34" charset="0"/>
                <a:cs typeface="Calibri" pitchFamily="34" charset="0"/>
              </a:defRPr>
            </a:lvl4pPr>
            <a:lvl5pPr>
              <a:defRPr sz="1400"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2" name="Titelplatzhalter 1"/>
          <p:cNvSpPr>
            <a:spLocks noGrp="1"/>
          </p:cNvSpPr>
          <p:nvPr>
            <p:ph type="title"/>
          </p:nvPr>
        </p:nvSpPr>
        <p:spPr bwMode="auto">
          <a:xfrm>
            <a:off x="252315" y="309563"/>
            <a:ext cx="8640960" cy="453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4267" rIns="88534" bIns="442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Titelmasterformat durch Klicken bearbeiten</a:t>
            </a:r>
            <a:endParaRPr lang="de-DE" altLang="en-US" dirty="0" smtClean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0"/>
          </p:nvPr>
        </p:nvSpPr>
        <p:spPr>
          <a:xfrm>
            <a:off x="250825" y="763116"/>
            <a:ext cx="8642350" cy="360834"/>
          </a:xfrm>
        </p:spPr>
        <p:txBody>
          <a:bodyPr/>
          <a:lstStyle>
            <a:lvl1pPr>
              <a:defRPr sz="24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17885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0826" y="1339850"/>
            <a:ext cx="4216450" cy="4967288"/>
          </a:xfrm>
        </p:spPr>
        <p:txBody>
          <a:bodyPr/>
          <a:lstStyle>
            <a:lvl1pPr>
              <a:defRPr sz="1800">
                <a:latin typeface="Calibri" pitchFamily="34" charset="0"/>
                <a:cs typeface="Calibri" pitchFamily="34" charset="0"/>
              </a:defRPr>
            </a:lvl1pPr>
            <a:lvl2pPr>
              <a:defRPr sz="1600">
                <a:latin typeface="Calibri" pitchFamily="34" charset="0"/>
                <a:cs typeface="Calibri" pitchFamily="34" charset="0"/>
              </a:defRPr>
            </a:lvl2pPr>
            <a:lvl3pPr>
              <a:defRPr sz="1400">
                <a:latin typeface="Calibri" pitchFamily="34" charset="0"/>
                <a:cs typeface="Calibri" pitchFamily="34" charset="0"/>
              </a:defRPr>
            </a:lvl3pPr>
            <a:lvl4pPr>
              <a:defRPr sz="1400">
                <a:latin typeface="Calibri" pitchFamily="34" charset="0"/>
                <a:cs typeface="Calibri" pitchFamily="34" charset="0"/>
              </a:defRPr>
            </a:lvl4pPr>
            <a:lvl5pPr>
              <a:defRPr sz="1400">
                <a:latin typeface="Calibri" pitchFamily="34" charset="0"/>
                <a:cs typeface="Calibri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91386" y="1339850"/>
            <a:ext cx="4201790" cy="4967288"/>
          </a:xfrm>
        </p:spPr>
        <p:txBody>
          <a:bodyPr/>
          <a:lstStyle>
            <a:lvl1pPr>
              <a:defRPr sz="1800">
                <a:latin typeface="Calibri" pitchFamily="34" charset="0"/>
                <a:cs typeface="Calibri" pitchFamily="34" charset="0"/>
              </a:defRPr>
            </a:lvl1pPr>
            <a:lvl2pPr>
              <a:defRPr sz="1600">
                <a:latin typeface="Calibri" pitchFamily="34" charset="0"/>
                <a:cs typeface="Calibri" pitchFamily="34" charset="0"/>
              </a:defRPr>
            </a:lvl2pPr>
            <a:lvl3pPr>
              <a:defRPr sz="1400">
                <a:latin typeface="Calibri" pitchFamily="34" charset="0"/>
                <a:cs typeface="Calibri" pitchFamily="34" charset="0"/>
              </a:defRPr>
            </a:lvl3pPr>
            <a:lvl4pPr>
              <a:defRPr sz="1400">
                <a:latin typeface="Calibri" pitchFamily="34" charset="0"/>
                <a:cs typeface="Calibri" pitchFamily="34" charset="0"/>
              </a:defRPr>
            </a:lvl4pPr>
            <a:lvl5pPr>
              <a:defRPr sz="1400">
                <a:latin typeface="Calibri" pitchFamily="34" charset="0"/>
                <a:cs typeface="Calibri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 bwMode="auto">
          <a:xfrm>
            <a:off x="252315" y="309563"/>
            <a:ext cx="8640960" cy="453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4267" rIns="88534" bIns="442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Titelmasterformat durch Klicken bearbeiten</a:t>
            </a:r>
            <a:endParaRPr lang="de-DE" altLang="en-US" dirty="0" smtClean="0"/>
          </a:p>
        </p:txBody>
      </p:sp>
      <p:sp>
        <p:nvSpPr>
          <p:cNvPr id="8" name="Textplatzhalter 13"/>
          <p:cNvSpPr>
            <a:spLocks noGrp="1"/>
          </p:cNvSpPr>
          <p:nvPr>
            <p:ph type="body" sz="quarter" idx="10"/>
          </p:nvPr>
        </p:nvSpPr>
        <p:spPr>
          <a:xfrm>
            <a:off x="250825" y="763116"/>
            <a:ext cx="8642350" cy="360834"/>
          </a:xfrm>
        </p:spPr>
        <p:txBody>
          <a:bodyPr/>
          <a:lstStyle>
            <a:lvl1pPr>
              <a:defRPr sz="24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70569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1"/>
          <p:cNvSpPr>
            <a:spLocks noGrp="1"/>
          </p:cNvSpPr>
          <p:nvPr>
            <p:ph type="title"/>
          </p:nvPr>
        </p:nvSpPr>
        <p:spPr bwMode="auto">
          <a:xfrm>
            <a:off x="252315" y="309563"/>
            <a:ext cx="8640960" cy="453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4267" rIns="88534" bIns="442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Titelmasterformat durch Klicken bearbeiten</a:t>
            </a:r>
            <a:endParaRPr lang="de-DE" altLang="en-US" dirty="0" smtClean="0"/>
          </a:p>
        </p:txBody>
      </p:sp>
      <p:sp>
        <p:nvSpPr>
          <p:cNvPr id="6" name="Textplatzhalter 13"/>
          <p:cNvSpPr>
            <a:spLocks noGrp="1"/>
          </p:cNvSpPr>
          <p:nvPr>
            <p:ph type="body" sz="quarter" idx="10"/>
          </p:nvPr>
        </p:nvSpPr>
        <p:spPr>
          <a:xfrm>
            <a:off x="250825" y="763116"/>
            <a:ext cx="8642350" cy="360834"/>
          </a:xfrm>
        </p:spPr>
        <p:txBody>
          <a:bodyPr/>
          <a:lstStyle>
            <a:lvl1pPr>
              <a:defRPr sz="24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55649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1381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2619375"/>
            <a:ext cx="9142412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1"/>
          <p:cNvSpPr txBox="1">
            <a:spLocks/>
          </p:cNvSpPr>
          <p:nvPr userDrawn="1"/>
        </p:nvSpPr>
        <p:spPr bwMode="auto">
          <a:xfrm>
            <a:off x="539750" y="836613"/>
            <a:ext cx="4252913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534" tIns="44267" rIns="88534" bIns="44267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de-DE" sz="1700" b="1" dirty="0" smtClean="0">
                <a:solidFill>
                  <a:schemeClr val="tx2"/>
                </a:solidFill>
                <a:ea typeface="+mn-ea"/>
              </a:rPr>
              <a:t>ATLAS ELEKTRONIK GmbH</a:t>
            </a:r>
          </a:p>
          <a:p>
            <a:pPr eaLnBrk="1" hangingPunct="1">
              <a:defRPr/>
            </a:pPr>
            <a:r>
              <a:rPr lang="de-DE" sz="1700" dirty="0" err="1" smtClean="0">
                <a:solidFill>
                  <a:schemeClr val="tx2"/>
                </a:solidFill>
                <a:ea typeface="+mn-ea"/>
              </a:rPr>
              <a:t>Sebaldsbruecker</a:t>
            </a:r>
            <a:r>
              <a:rPr lang="de-DE" sz="1700" dirty="0" smtClean="0">
                <a:solidFill>
                  <a:schemeClr val="tx2"/>
                </a:solidFill>
                <a:ea typeface="+mn-ea"/>
              </a:rPr>
              <a:t> </a:t>
            </a:r>
            <a:r>
              <a:rPr lang="de-DE" sz="1700" dirty="0" err="1" smtClean="0">
                <a:solidFill>
                  <a:schemeClr val="tx2"/>
                </a:solidFill>
                <a:ea typeface="+mn-ea"/>
              </a:rPr>
              <a:t>Heerstrasse</a:t>
            </a:r>
            <a:r>
              <a:rPr lang="de-DE" sz="1700" dirty="0" smtClean="0">
                <a:solidFill>
                  <a:schemeClr val="tx2"/>
                </a:solidFill>
                <a:ea typeface="+mn-ea"/>
              </a:rPr>
              <a:t> 235</a:t>
            </a:r>
          </a:p>
          <a:p>
            <a:pPr eaLnBrk="1" hangingPunct="1">
              <a:defRPr/>
            </a:pPr>
            <a:r>
              <a:rPr lang="de-DE" sz="1700" dirty="0" smtClean="0">
                <a:solidFill>
                  <a:schemeClr val="tx2"/>
                </a:solidFill>
                <a:ea typeface="+mn-ea"/>
              </a:rPr>
              <a:t>28309 Bremen | Germany</a:t>
            </a:r>
          </a:p>
          <a:p>
            <a:pPr eaLnBrk="1" hangingPunct="1">
              <a:defRPr/>
            </a:pPr>
            <a:r>
              <a:rPr lang="de-DE" sz="1700" dirty="0" smtClean="0">
                <a:solidFill>
                  <a:schemeClr val="tx2"/>
                </a:solidFill>
                <a:ea typeface="+mn-ea"/>
              </a:rPr>
              <a:t>Phone: +49 421 457-02</a:t>
            </a:r>
          </a:p>
          <a:p>
            <a:pPr eaLnBrk="1" hangingPunct="1">
              <a:defRPr/>
            </a:pPr>
            <a:r>
              <a:rPr lang="de-DE" sz="1700" dirty="0" smtClean="0">
                <a:solidFill>
                  <a:schemeClr val="tx2"/>
                </a:solidFill>
                <a:ea typeface="+mn-ea"/>
              </a:rPr>
              <a:t>Telefax: +49 421 457-3699</a:t>
            </a:r>
          </a:p>
          <a:p>
            <a:pPr eaLnBrk="1" hangingPunct="1">
              <a:defRPr/>
            </a:pPr>
            <a:endParaRPr lang="de-DE" sz="1700" dirty="0" smtClean="0">
              <a:solidFill>
                <a:schemeClr val="tx2"/>
              </a:solidFill>
              <a:ea typeface="+mn-ea"/>
            </a:endParaRPr>
          </a:p>
          <a:p>
            <a:pPr eaLnBrk="1" hangingPunct="1">
              <a:defRPr/>
            </a:pPr>
            <a:r>
              <a:rPr lang="de-DE" sz="1700" dirty="0" smtClean="0">
                <a:solidFill>
                  <a:schemeClr val="tx2"/>
                </a:solidFill>
                <a:ea typeface="+mn-ea"/>
              </a:rPr>
              <a:t>www.atlas-elektronik.com</a:t>
            </a:r>
          </a:p>
        </p:txBody>
      </p:sp>
      <p:sp>
        <p:nvSpPr>
          <p:cNvPr id="4" name="Untertitel 2"/>
          <p:cNvSpPr txBox="1">
            <a:spLocks/>
          </p:cNvSpPr>
          <p:nvPr userDrawn="1"/>
        </p:nvSpPr>
        <p:spPr bwMode="auto">
          <a:xfrm>
            <a:off x="527050" y="268288"/>
            <a:ext cx="352742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534" tIns="44267" rIns="88534" bIns="44267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B0F0"/>
              </a:buClr>
              <a:buFont typeface="Arial" charset="0"/>
              <a:buNone/>
              <a:defRPr/>
            </a:pPr>
            <a:r>
              <a:rPr lang="de-DE" sz="2300" dirty="0" err="1" smtClean="0">
                <a:solidFill>
                  <a:schemeClr val="bg2"/>
                </a:solidFill>
                <a:ea typeface="+mn-ea"/>
              </a:rPr>
              <a:t>Contact</a:t>
            </a:r>
            <a:endParaRPr lang="de-DE" sz="2300" dirty="0" smtClean="0">
              <a:solidFill>
                <a:schemeClr val="bg2"/>
              </a:solidFill>
              <a:ea typeface="+mn-ea"/>
            </a:endParaRPr>
          </a:p>
        </p:txBody>
      </p:sp>
      <p:pic>
        <p:nvPicPr>
          <p:cNvPr id="7" name="Grafik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113" y="447675"/>
            <a:ext cx="3584575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Y:\Werbemittel\Corporate Design\ATLAS ELEKTRONIK\Logo\Originale 2014\Fz 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600" y="5709486"/>
            <a:ext cx="2595600" cy="51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>
            <a:spLocks noChangeArrowheads="1"/>
          </p:cNvSpPr>
          <p:nvPr userDrawn="1"/>
        </p:nvSpPr>
        <p:spPr bwMode="auto">
          <a:xfrm>
            <a:off x="612354" y="5948363"/>
            <a:ext cx="1979612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4267" rIns="88534" bIns="4426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de-DE" sz="1700" dirty="0" smtClean="0">
                <a:solidFill>
                  <a:srgbClr val="6D6E70"/>
                </a:solidFill>
              </a:rPr>
              <a:t>… a </a:t>
            </a:r>
            <a:r>
              <a:rPr lang="de-DE" altLang="de-DE" sz="1700" dirty="0" err="1" smtClean="0">
                <a:solidFill>
                  <a:srgbClr val="6D6E70"/>
                </a:solidFill>
              </a:rPr>
              <a:t>sound</a:t>
            </a:r>
            <a:r>
              <a:rPr lang="de-DE" altLang="de-DE" sz="1700" dirty="0" smtClean="0">
                <a:solidFill>
                  <a:srgbClr val="6D6E70"/>
                </a:solidFill>
              </a:rPr>
              <a:t> </a:t>
            </a:r>
            <a:r>
              <a:rPr lang="de-DE" altLang="de-DE" sz="1700" dirty="0" err="1" smtClean="0">
                <a:solidFill>
                  <a:srgbClr val="6D6E70"/>
                </a:solidFill>
              </a:rPr>
              <a:t>decision</a:t>
            </a:r>
            <a:endParaRPr lang="de-DE" altLang="de-DE" sz="1700" dirty="0" smtClean="0">
              <a:solidFill>
                <a:srgbClr val="6D6E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703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252313" y="1339850"/>
            <a:ext cx="8640961" cy="496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dirty="0" smtClean="0"/>
              <a:t>Textmasterformat bearbeiten</a:t>
            </a:r>
          </a:p>
          <a:p>
            <a:pPr lvl="1"/>
            <a:r>
              <a:rPr lang="de-DE" altLang="en-US" dirty="0" smtClean="0"/>
              <a:t>Zweite Ebene</a:t>
            </a:r>
          </a:p>
          <a:p>
            <a:pPr lvl="2"/>
            <a:r>
              <a:rPr lang="de-DE" altLang="en-US" dirty="0" smtClean="0"/>
              <a:t>Dritte Ebene</a:t>
            </a:r>
          </a:p>
          <a:p>
            <a:pPr lvl="3"/>
            <a:r>
              <a:rPr lang="de-DE" altLang="en-US" dirty="0" smtClean="0"/>
              <a:t>Vierte Ebene</a:t>
            </a:r>
          </a:p>
          <a:p>
            <a:pPr lvl="4"/>
            <a:r>
              <a:rPr lang="de-DE" altLang="en-US" dirty="0" smtClean="0"/>
              <a:t>Fünfte Ebene</a:t>
            </a:r>
          </a:p>
        </p:txBody>
      </p:sp>
      <p:sp>
        <p:nvSpPr>
          <p:cNvPr id="7" name="Rechteck 6"/>
          <p:cNvSpPr/>
          <p:nvPr/>
        </p:nvSpPr>
        <p:spPr>
          <a:xfrm>
            <a:off x="0" y="6411913"/>
            <a:ext cx="9145588" cy="444500"/>
          </a:xfrm>
          <a:prstGeom prst="rect">
            <a:avLst/>
          </a:prstGeom>
          <a:solidFill>
            <a:srgbClr val="E9E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534" tIns="44267" rIns="88534" bIns="44267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38113" y="6588125"/>
            <a:ext cx="2805112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511" tIns="44258" rIns="88511" bIns="44258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de-DE" altLang="en-US" sz="800" dirty="0" smtClean="0">
                <a:solidFill>
                  <a:srgbClr val="7F7F7F"/>
                </a:solidFill>
              </a:rPr>
              <a:t>The ATLAS ELEKTRONIK Group/  </a:t>
            </a:r>
            <a:fld id="{26C99E00-77E3-46D2-92FE-0A822A956DC8}" type="slidenum">
              <a:rPr lang="en-US" altLang="en-US" sz="800" smtClean="0">
                <a:solidFill>
                  <a:srgbClr val="7F7F7F"/>
                </a:solidFill>
              </a:rPr>
              <a:pPr eaLnBrk="1" hangingPunct="1">
                <a:defRPr/>
              </a:pPr>
              <a:t>‹#›</a:t>
            </a:fld>
            <a:r>
              <a:rPr lang="de-DE" altLang="en-US" sz="800" dirty="0" smtClean="0">
                <a:solidFill>
                  <a:srgbClr val="7F7F7F"/>
                </a:solidFill>
              </a:rPr>
              <a:t> </a:t>
            </a:r>
          </a:p>
        </p:txBody>
      </p:sp>
      <p:cxnSp>
        <p:nvCxnSpPr>
          <p:cNvPr id="8" name="Gerade Verbindung 7"/>
          <p:cNvCxnSpPr/>
          <p:nvPr/>
        </p:nvCxnSpPr>
        <p:spPr>
          <a:xfrm flipV="1">
            <a:off x="250825" y="-677044"/>
            <a:ext cx="0" cy="4320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 flipV="1">
            <a:off x="8893175" y="-677044"/>
            <a:ext cx="0" cy="4320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 rot="16200000" flipV="1">
            <a:off x="-395758" y="907132"/>
            <a:ext cx="0" cy="4320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 rot="16200000" flipV="1">
            <a:off x="-395758" y="1123826"/>
            <a:ext cx="0" cy="4320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 rot="16200000" flipV="1">
            <a:off x="-395758" y="6091708"/>
            <a:ext cx="0" cy="4320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 rot="16200000" flipV="1">
            <a:off x="9613354" y="907132"/>
            <a:ext cx="0" cy="4320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 rot="16200000" flipV="1">
            <a:off x="9613354" y="1123826"/>
            <a:ext cx="0" cy="4320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 rot="16200000" flipV="1">
            <a:off x="9613354" y="6091708"/>
            <a:ext cx="0" cy="4320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 flipV="1">
            <a:off x="250825" y="7027812"/>
            <a:ext cx="0" cy="4320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 flipV="1">
            <a:off x="8893175" y="7027812"/>
            <a:ext cx="0" cy="4320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Y:\Werbemittel\Corporate Design\ATLAS ELEKTRONIK\Logo\Originale 2014\Fz 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130" y="6498000"/>
            <a:ext cx="1292400" cy="25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3999" r:id="rId2"/>
    <p:sldLayoutId id="2147484000" r:id="rId3"/>
    <p:sldLayoutId id="2147484001" r:id="rId4"/>
    <p:sldLayoutId id="2147484002" r:id="rId5"/>
    <p:sldLayoutId id="2147484004" r:id="rId6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tx2"/>
          </a:solidFill>
          <a:latin typeface="+mj-lt"/>
          <a:ea typeface="ＭＳ Ｐゴシック" charset="0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  <a:ea typeface="ＭＳ Ｐゴシック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  <a:ea typeface="ＭＳ Ｐゴシック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  <a:ea typeface="ＭＳ Ｐゴシック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  <a:ea typeface="ＭＳ Ｐゴシック" charset="0"/>
          <a:cs typeface="Arial" charset="0"/>
        </a:defRPr>
      </a:lvl5pPr>
      <a:lvl6pPr marL="442672" algn="l" rtl="0" eaLnBrk="1" fontAlgn="base" hangingPunct="1">
        <a:spcBef>
          <a:spcPct val="0"/>
        </a:spcBef>
        <a:spcAft>
          <a:spcPct val="0"/>
        </a:spcAft>
        <a:defRPr sz="3100">
          <a:solidFill>
            <a:srgbClr val="17375E"/>
          </a:solidFill>
          <a:latin typeface="Calibri" pitchFamily="34" charset="0"/>
        </a:defRPr>
      </a:lvl6pPr>
      <a:lvl7pPr marL="885345" algn="l" rtl="0" eaLnBrk="1" fontAlgn="base" hangingPunct="1">
        <a:spcBef>
          <a:spcPct val="0"/>
        </a:spcBef>
        <a:spcAft>
          <a:spcPct val="0"/>
        </a:spcAft>
        <a:defRPr sz="3100">
          <a:solidFill>
            <a:srgbClr val="17375E"/>
          </a:solidFill>
          <a:latin typeface="Calibri" pitchFamily="34" charset="0"/>
        </a:defRPr>
      </a:lvl7pPr>
      <a:lvl8pPr marL="1328017" algn="l" rtl="0" eaLnBrk="1" fontAlgn="base" hangingPunct="1">
        <a:spcBef>
          <a:spcPct val="0"/>
        </a:spcBef>
        <a:spcAft>
          <a:spcPct val="0"/>
        </a:spcAft>
        <a:defRPr sz="3100">
          <a:solidFill>
            <a:srgbClr val="17375E"/>
          </a:solidFill>
          <a:latin typeface="Calibri" pitchFamily="34" charset="0"/>
        </a:defRPr>
      </a:lvl8pPr>
      <a:lvl9pPr marL="1770689" algn="l" rtl="0" eaLnBrk="1" fontAlgn="base" hangingPunct="1">
        <a:spcBef>
          <a:spcPct val="0"/>
        </a:spcBef>
        <a:spcAft>
          <a:spcPct val="0"/>
        </a:spcAft>
        <a:defRPr sz="3100">
          <a:solidFill>
            <a:srgbClr val="17375E"/>
          </a:solidFill>
          <a:latin typeface="Calibri" pitchFamily="34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Clr>
          <a:srgbClr val="00B0F0"/>
        </a:buClr>
        <a:buFont typeface="Arial" charset="0"/>
        <a:defRPr kern="1200">
          <a:solidFill>
            <a:schemeClr val="tx1"/>
          </a:solidFill>
          <a:latin typeface="+mj-lt"/>
          <a:ea typeface="ＭＳ Ｐゴシック" charset="0"/>
          <a:cs typeface="Arial" pitchFamily="34" charset="0"/>
        </a:defRPr>
      </a:lvl1pPr>
      <a:lvl2pPr marL="719138" indent="-276225" algn="l" rtl="0" eaLnBrk="1" fontAlgn="base" hangingPunct="1">
        <a:spcBef>
          <a:spcPct val="20000"/>
        </a:spcBef>
        <a:spcAft>
          <a:spcPct val="0"/>
        </a:spcAft>
        <a:buClr>
          <a:srgbClr val="00B0F0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j-lt"/>
          <a:ea typeface="Arial" charset="0"/>
          <a:cs typeface="Arial" pitchFamily="34" charset="0"/>
        </a:defRPr>
      </a:lvl2pPr>
      <a:lvl3pPr marL="1106488" indent="-220663" algn="l" rtl="0" eaLnBrk="1" fontAlgn="base" hangingPunct="1">
        <a:spcBef>
          <a:spcPct val="20000"/>
        </a:spcBef>
        <a:spcAft>
          <a:spcPct val="0"/>
        </a:spcAft>
        <a:buClr>
          <a:srgbClr val="00B0F0"/>
        </a:buClr>
        <a:buFont typeface="Symbol" pitchFamily="18" charset="2"/>
        <a:buChar char="-"/>
        <a:defRPr sz="1400" kern="1200">
          <a:solidFill>
            <a:schemeClr val="tx1"/>
          </a:solidFill>
          <a:latin typeface="+mj-lt"/>
          <a:ea typeface="Arial" charset="0"/>
          <a:cs typeface="Arial" pitchFamily="34" charset="0"/>
        </a:defRPr>
      </a:lvl3pPr>
      <a:lvl4pPr marL="1547813" indent="-220663" algn="l" rtl="0" eaLnBrk="1" fontAlgn="base" hangingPunct="1">
        <a:spcBef>
          <a:spcPct val="20000"/>
        </a:spcBef>
        <a:spcAft>
          <a:spcPct val="0"/>
        </a:spcAft>
        <a:buClr>
          <a:srgbClr val="00B0F0"/>
        </a:buClr>
        <a:buFont typeface="Arial" charset="0"/>
        <a:buChar char="•"/>
        <a:defRPr sz="1400" kern="1200">
          <a:solidFill>
            <a:schemeClr val="tx1"/>
          </a:solidFill>
          <a:latin typeface="+mj-lt"/>
          <a:ea typeface="Arial" charset="0"/>
          <a:cs typeface="Arial" pitchFamily="34" charset="0"/>
        </a:defRPr>
      </a:lvl4pPr>
      <a:lvl5pPr marL="1990725" indent="-220663" algn="l" rtl="0" eaLnBrk="1" fontAlgn="base" hangingPunct="1">
        <a:spcBef>
          <a:spcPct val="20000"/>
        </a:spcBef>
        <a:spcAft>
          <a:spcPct val="0"/>
        </a:spcAft>
        <a:buClr>
          <a:srgbClr val="00B0F0"/>
        </a:buClr>
        <a:buFont typeface="Arial" charset="0"/>
        <a:buChar char="»"/>
        <a:defRPr sz="1400" kern="1200">
          <a:solidFill>
            <a:schemeClr val="tx1"/>
          </a:solidFill>
          <a:latin typeface="+mj-lt"/>
          <a:ea typeface="Arial" charset="0"/>
          <a:cs typeface="Arial" pitchFamily="34" charset="0"/>
        </a:defRPr>
      </a:lvl5pPr>
      <a:lvl6pPr marL="2434698" indent="-221336" algn="l" defTabSz="88534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7370" indent="-221336" algn="l" defTabSz="88534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20043" indent="-221336" algn="l" defTabSz="88534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62715" indent="-221336" algn="l" defTabSz="88534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88534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42672" algn="l" defTabSz="88534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85345" algn="l" defTabSz="88534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28017" algn="l" defTabSz="88534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70689" algn="l" defTabSz="88534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13362" algn="l" defTabSz="88534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56034" algn="l" defTabSz="88534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98706" algn="l" defTabSz="88534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41379" algn="l" defTabSz="88534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Hydro17 – </a:t>
            </a:r>
            <a:r>
              <a:rPr lang="de-DE" dirty="0" err="1"/>
              <a:t>Accuracy</a:t>
            </a:r>
            <a:r>
              <a:rPr lang="de-DE" dirty="0"/>
              <a:t> in </a:t>
            </a:r>
            <a:r>
              <a:rPr lang="de-DE" dirty="0" err="1" smtClean="0"/>
              <a:t>Depth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Rotterdam, November 15th, 2017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altLang="de-DE" dirty="0" smtClean="0">
              <a:cs typeface="Arial" charset="0"/>
            </a:endParaRPr>
          </a:p>
          <a:p>
            <a:r>
              <a:rPr lang="de-DE" altLang="de-DE" dirty="0" smtClean="0">
                <a:cs typeface="Arial" charset="0"/>
              </a:rPr>
              <a:t>Peter </a:t>
            </a:r>
            <a:r>
              <a:rPr lang="de-DE" altLang="de-DE" dirty="0" err="1" smtClean="0">
                <a:cs typeface="Arial" charset="0"/>
              </a:rPr>
              <a:t>Dugge</a:t>
            </a:r>
            <a:r>
              <a:rPr lang="de-DE" altLang="de-DE" dirty="0" smtClean="0">
                <a:cs typeface="Arial" charset="0"/>
              </a:rPr>
              <a:t>, </a:t>
            </a:r>
            <a:br>
              <a:rPr lang="de-DE" altLang="de-DE" dirty="0" smtClean="0">
                <a:cs typeface="Arial" charset="0"/>
              </a:rPr>
            </a:br>
            <a:r>
              <a:rPr lang="de-DE" altLang="de-DE" dirty="0" smtClean="0">
                <a:cs typeface="Arial" charset="0"/>
              </a:rPr>
              <a:t>Design </a:t>
            </a:r>
            <a:r>
              <a:rPr lang="de-DE" altLang="de-DE" dirty="0">
                <a:cs typeface="Arial" charset="0"/>
              </a:rPr>
              <a:t>Lean Navigation, Mission </a:t>
            </a:r>
            <a:r>
              <a:rPr lang="de-DE" altLang="de-DE" dirty="0" err="1">
                <a:cs typeface="Arial" charset="0"/>
              </a:rPr>
              <a:t>and</a:t>
            </a:r>
            <a:r>
              <a:rPr lang="de-DE" altLang="de-DE" dirty="0">
                <a:cs typeface="Arial" charset="0"/>
              </a:rPr>
              <a:t> </a:t>
            </a:r>
            <a:r>
              <a:rPr lang="de-DE" altLang="de-DE" dirty="0" err="1">
                <a:cs typeface="Arial" charset="0"/>
              </a:rPr>
              <a:t>Charting</a:t>
            </a:r>
            <a:r>
              <a:rPr lang="de-DE" altLang="de-DE" dirty="0">
                <a:cs typeface="Arial" charset="0"/>
              </a:rPr>
              <a:t> </a:t>
            </a:r>
            <a:r>
              <a:rPr lang="de-DE" altLang="de-DE" dirty="0" smtClean="0">
                <a:cs typeface="Arial" charset="0"/>
              </a:rPr>
              <a:t>Systems</a:t>
            </a:r>
            <a:endParaRPr lang="de-DE" altLang="de-DE" dirty="0">
              <a:cs typeface="Arial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6161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el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3107139"/>
                  </p:ext>
                </p:extLst>
              </p:nvPr>
            </p:nvGraphicFramePr>
            <p:xfrm>
              <a:off x="250824" y="1339850"/>
              <a:ext cx="7561263" cy="452193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8161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51110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434864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de-DE" dirty="0" err="1" smtClean="0"/>
                            <a:t>Depth</a:t>
                          </a:r>
                          <a:r>
                            <a:rPr lang="de-DE" dirty="0" smtClean="0"/>
                            <a:t> </a:t>
                          </a:r>
                          <a:endParaRPr lang="de-DE" dirty="0"/>
                        </a:p>
                      </a:txBody>
                      <a:tcPr marT="36000" marB="36000" anchor="ctr">
                        <a:solidFill>
                          <a:srgbClr val="006666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TVU </a:t>
                          </a:r>
                          <a:r>
                            <a:rPr lang="de-DE" dirty="0" err="1" smtClean="0"/>
                            <a:t>of</a:t>
                          </a:r>
                          <a:r>
                            <a:rPr lang="de-DE" dirty="0" smtClean="0"/>
                            <a:t> IHO S-44 Order</a:t>
                          </a:r>
                          <a:endParaRPr lang="de-DE" dirty="0"/>
                        </a:p>
                      </a:txBody>
                      <a:tcPr anchor="ctr">
                        <a:lnB w="38100" cmpd="sng">
                          <a:noFill/>
                        </a:lnB>
                        <a:solidFill>
                          <a:srgbClr val="006666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600" dirty="0" smtClean="0">
                              <a:effectLst/>
                            </a:rPr>
                            <a:t>Total propagated</a:t>
                          </a:r>
                          <a:r>
                            <a:rPr lang="en-US" sz="1600" baseline="0" dirty="0" smtClean="0">
                              <a:effectLst/>
                            </a:rPr>
                            <a:t> </a:t>
                          </a:r>
                          <a:r>
                            <a:rPr lang="en-US" sz="1600" dirty="0" smtClean="0">
                              <a:effectLst/>
                            </a:rPr>
                            <a:t>vertical error </a:t>
                          </a:r>
                          <a:br>
                            <a:rPr lang="en-US" sz="1600" dirty="0" smtClean="0">
                              <a:effectLst/>
                            </a:rPr>
                          </a:br>
                          <a:r>
                            <a:rPr lang="de-DE" sz="1600" dirty="0" smtClean="0">
                              <a:solidFill>
                                <a:schemeClr val="bg1"/>
                              </a:solidFill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de-DE" sz="16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</m:oMath>
                          </a14:m>
                          <a:r>
                            <a:rPr lang="de-DE" sz="1600" baseline="-25000" dirty="0" smtClean="0">
                              <a:solidFill>
                                <a:schemeClr val="bg1"/>
                              </a:solidFill>
                            </a:rPr>
                            <a:t>95</a:t>
                          </a:r>
                          <a:r>
                            <a:rPr lang="de-DE" sz="1600" dirty="0">
                              <a:solidFill>
                                <a:schemeClr val="bg1"/>
                              </a:solidFill>
                            </a:rPr>
                            <a:t>)</a:t>
                          </a:r>
                          <a:endParaRPr lang="de-DE" sz="1600" dirty="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36000" marR="36000" marT="36000" marB="36000" anchor="ctr"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00570">
                    <a:tc vMerge="1"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 smtClean="0">
                              <a:solidFill>
                                <a:schemeClr val="bg1"/>
                              </a:solidFill>
                            </a:rPr>
                            <a:t>SO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66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 smtClean="0">
                              <a:solidFill>
                                <a:schemeClr val="bg1"/>
                              </a:solidFill>
                            </a:rPr>
                            <a:t>1a / 1b</a:t>
                          </a:r>
                        </a:p>
                        <a:p>
                          <a:pPr algn="ctr"/>
                          <a:endParaRPr lang="de-DE" sz="1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0" marR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66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 smtClean="0">
                              <a:solidFill>
                                <a:schemeClr val="bg1"/>
                              </a:solidFill>
                            </a:rPr>
                            <a:t>2</a:t>
                          </a:r>
                        </a:p>
                        <a:p>
                          <a:pPr algn="ctr"/>
                          <a:endParaRPr lang="de-DE" sz="1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0" marR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6666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de-DE" sz="1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666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52319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/>
                            <a:t>5 m</a:t>
                          </a:r>
                          <a:endParaRPr lang="de-DE" dirty="0"/>
                        </a:p>
                      </a:txBody>
                      <a:tcPr>
                        <a:solidFill>
                          <a:srgbClr val="0066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 smtClean="0"/>
                            <a:t>0.25 m</a:t>
                          </a:r>
                          <a:endParaRPr lang="de-DE" b="1" dirty="0"/>
                        </a:p>
                      </a:txBody>
                      <a:tcP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0.50 m</a:t>
                          </a:r>
                          <a:endParaRPr lang="de-DE" dirty="0"/>
                        </a:p>
                      </a:txBody>
                      <a:tcP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8534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/>
                            <a:t>n/a</a:t>
                          </a:r>
                        </a:p>
                      </a:txBody>
                      <a:tcP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0.134 m</a:t>
                          </a:r>
                          <a:endParaRPr lang="de-DE" sz="1700" dirty="0">
                            <a:solidFill>
                              <a:schemeClr val="bg1"/>
                            </a:solidFill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52319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/>
                            <a:t>10 m</a:t>
                          </a:r>
                          <a:endParaRPr lang="de-DE" dirty="0"/>
                        </a:p>
                      </a:txBody>
                      <a:tcPr>
                        <a:solidFill>
                          <a:srgbClr val="0066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 smtClean="0"/>
                            <a:t>0.26 m</a:t>
                          </a:r>
                          <a:endParaRPr lang="de-DE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0.52 m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88534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/>
                            <a:t>n/a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0.163 m</a:t>
                          </a:r>
                          <a:endParaRPr lang="de-DE" sz="1700" dirty="0">
                            <a:solidFill>
                              <a:schemeClr val="bg1"/>
                            </a:solidFill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tx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52319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/>
                            <a:t>20 m</a:t>
                          </a:r>
                          <a:endParaRPr lang="de-DE" dirty="0"/>
                        </a:p>
                      </a:txBody>
                      <a:tcPr>
                        <a:solidFill>
                          <a:srgbClr val="0066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 smtClean="0"/>
                            <a:t>0.29 m</a:t>
                          </a:r>
                          <a:endParaRPr lang="de-DE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0.56 m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88534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/>
                            <a:t>n/a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 dirty="0">
                              <a:solidFill>
                                <a:schemeClr val="bg1"/>
                              </a:solidFill>
                              <a:effectLst/>
                            </a:rPr>
                            <a:t>0.247 m</a:t>
                          </a:r>
                          <a:endParaRPr lang="de-DE" sz="1700" dirty="0">
                            <a:solidFill>
                              <a:schemeClr val="bg1"/>
                            </a:solidFill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tx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52319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/>
                            <a:t>50 m</a:t>
                          </a:r>
                          <a:endParaRPr lang="de-DE" dirty="0"/>
                        </a:p>
                      </a:txBody>
                      <a:tcPr>
                        <a:solidFill>
                          <a:srgbClr val="0066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 smtClean="0"/>
                            <a:t>0.45 m</a:t>
                          </a:r>
                          <a:endParaRPr lang="de-DE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0.82 m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88534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/>
                            <a:t>n/a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 dirty="0">
                              <a:solidFill>
                                <a:schemeClr val="bg1"/>
                              </a:solidFill>
                              <a:effectLst/>
                            </a:rPr>
                            <a:t>0.247 m</a:t>
                          </a:r>
                          <a:endParaRPr lang="de-DE" sz="1700" dirty="0">
                            <a:solidFill>
                              <a:schemeClr val="bg1"/>
                            </a:solidFill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tx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52319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/>
                            <a:t>100 m</a:t>
                          </a:r>
                          <a:endParaRPr lang="de-DE" dirty="0"/>
                        </a:p>
                      </a:txBody>
                      <a:tcPr>
                        <a:solidFill>
                          <a:srgbClr val="0066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 smtClean="0"/>
                            <a:t>0.79 m</a:t>
                          </a:r>
                          <a:endParaRPr lang="de-DE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1.39 m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2.51 m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 dirty="0">
                              <a:solidFill>
                                <a:schemeClr val="bg1"/>
                              </a:solidFill>
                              <a:effectLst/>
                            </a:rPr>
                            <a:t>0.247 m</a:t>
                          </a:r>
                          <a:endParaRPr lang="de-DE" sz="1700" dirty="0">
                            <a:solidFill>
                              <a:schemeClr val="bg1"/>
                            </a:solidFill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tx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52319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/>
                            <a:t>200 m</a:t>
                          </a:r>
                          <a:endParaRPr lang="de-DE" dirty="0"/>
                        </a:p>
                      </a:txBody>
                      <a:tcPr>
                        <a:solidFill>
                          <a:srgbClr val="0066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n/a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88534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/>
                            <a:t>n/a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4.71 m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0.248 m</a:t>
                          </a:r>
                          <a:endParaRPr lang="de-DE" sz="1700" dirty="0">
                            <a:solidFill>
                              <a:schemeClr val="bg1"/>
                            </a:solidFill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tx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52319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/>
                            <a:t>300 m</a:t>
                          </a:r>
                          <a:endParaRPr lang="de-DE" dirty="0"/>
                        </a:p>
                      </a:txBody>
                      <a:tcPr>
                        <a:solidFill>
                          <a:srgbClr val="0066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8534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/>
                            <a:t>n/a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88534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/>
                            <a:t>n/a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6.97 m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 dirty="0">
                              <a:solidFill>
                                <a:schemeClr val="bg1"/>
                              </a:solidFill>
                              <a:effectLst/>
                            </a:rPr>
                            <a:t>0.249 m</a:t>
                          </a:r>
                          <a:endParaRPr lang="de-DE" sz="1700" dirty="0">
                            <a:solidFill>
                              <a:schemeClr val="bg1"/>
                            </a:solidFill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tx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52319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/>
                            <a:t>400 m</a:t>
                          </a:r>
                          <a:endParaRPr lang="de-DE" dirty="0"/>
                        </a:p>
                      </a:txBody>
                      <a:tcPr>
                        <a:solidFill>
                          <a:srgbClr val="0066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8534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/>
                            <a:t>n/a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88534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/>
                            <a:t>n/a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9.25 m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 dirty="0">
                              <a:solidFill>
                                <a:schemeClr val="bg1"/>
                              </a:solidFill>
                              <a:effectLst/>
                            </a:rPr>
                            <a:t>0.251 m</a:t>
                          </a:r>
                          <a:endParaRPr lang="de-DE" sz="1700" dirty="0">
                            <a:solidFill>
                              <a:schemeClr val="bg1"/>
                            </a:solidFill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tx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352319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/>
                            <a:t>500 m</a:t>
                          </a:r>
                          <a:endParaRPr lang="de-DE" dirty="0"/>
                        </a:p>
                      </a:txBody>
                      <a:tcPr>
                        <a:solidFill>
                          <a:srgbClr val="0066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8534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/>
                            <a:t>n/a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88534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/>
                            <a:t>n/a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11.54 m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 dirty="0">
                              <a:solidFill>
                                <a:schemeClr val="bg1"/>
                              </a:solidFill>
                              <a:effectLst/>
                            </a:rPr>
                            <a:t>0.253 m</a:t>
                          </a:r>
                          <a:endParaRPr lang="de-DE" sz="1700" dirty="0">
                            <a:solidFill>
                              <a:schemeClr val="bg1"/>
                            </a:solidFill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tx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  <a:tr h="352319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/>
                            <a:t>600 m</a:t>
                          </a:r>
                          <a:endParaRPr lang="de-DE" dirty="0"/>
                        </a:p>
                      </a:txBody>
                      <a:tcPr>
                        <a:solidFill>
                          <a:srgbClr val="0066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8534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/>
                            <a:t>n/a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88534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/>
                            <a:t>n/a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13.84 m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 dirty="0">
                              <a:solidFill>
                                <a:schemeClr val="bg1"/>
                              </a:solidFill>
                              <a:effectLst/>
                            </a:rPr>
                            <a:t>0.255 m</a:t>
                          </a:r>
                          <a:endParaRPr lang="de-DE" sz="1700" dirty="0">
                            <a:solidFill>
                              <a:schemeClr val="bg1"/>
                            </a:solidFill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tx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el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3107139"/>
                  </p:ext>
                </p:extLst>
              </p:nvPr>
            </p:nvGraphicFramePr>
            <p:xfrm>
              <a:off x="250824" y="1339850"/>
              <a:ext cx="7561263" cy="452193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81610"/>
                    <a:gridCol w="1656184"/>
                    <a:gridCol w="1656184"/>
                    <a:gridCol w="1656184"/>
                    <a:gridCol w="1511101"/>
                  </a:tblGrid>
                  <a:tr h="434864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de-DE" dirty="0" err="1" smtClean="0"/>
                            <a:t>Depth</a:t>
                          </a:r>
                          <a:r>
                            <a:rPr lang="de-DE" dirty="0" smtClean="0"/>
                            <a:t> </a:t>
                          </a:r>
                          <a:endParaRPr lang="de-DE" dirty="0"/>
                        </a:p>
                      </a:txBody>
                      <a:tcPr marT="36000" marB="36000" anchor="ctr">
                        <a:solidFill>
                          <a:srgbClr val="006666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TVU </a:t>
                          </a:r>
                          <a:r>
                            <a:rPr lang="de-DE" dirty="0" err="1" smtClean="0"/>
                            <a:t>of</a:t>
                          </a:r>
                          <a:r>
                            <a:rPr lang="de-DE" dirty="0" smtClean="0"/>
                            <a:t> IHO S-44 Order</a:t>
                          </a:r>
                          <a:endParaRPr lang="de-DE" dirty="0"/>
                        </a:p>
                      </a:txBody>
                      <a:tcPr anchor="ctr">
                        <a:lnB w="38100" cmpd="sng">
                          <a:noFill/>
                        </a:lnB>
                        <a:solidFill>
                          <a:srgbClr val="006666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36000" marR="36000" marT="36000" marB="36000" anchor="ctr"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400403" t="-610" b="-360366"/>
                          </a:stretch>
                        </a:blipFill>
                      </a:tcPr>
                    </a:tc>
                  </a:tr>
                  <a:tr h="563880">
                    <a:tc vMerge="1"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 smtClean="0">
                              <a:solidFill>
                                <a:schemeClr val="bg1"/>
                              </a:solidFill>
                            </a:rPr>
                            <a:t>SO</a:t>
                          </a:r>
                          <a:endParaRPr lang="de-DE" b="1" dirty="0" smtClean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66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 smtClean="0">
                              <a:solidFill>
                                <a:schemeClr val="bg1"/>
                              </a:solidFill>
                            </a:rPr>
                            <a:t>1a / 1b</a:t>
                          </a:r>
                        </a:p>
                        <a:p>
                          <a:pPr algn="ctr"/>
                          <a:endParaRPr lang="de-DE" sz="1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0" marR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66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 smtClean="0">
                              <a:solidFill>
                                <a:schemeClr val="bg1"/>
                              </a:solidFill>
                            </a:rPr>
                            <a:t>2</a:t>
                          </a:r>
                        </a:p>
                        <a:p>
                          <a:pPr algn="ctr"/>
                          <a:endParaRPr lang="de-DE" sz="1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0" marR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6666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de-DE" sz="1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6666"/>
                        </a:solidFill>
                      </a:tcPr>
                    </a:tc>
                  </a:tr>
                  <a:tr h="352319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/>
                            <a:t>5 m</a:t>
                          </a:r>
                          <a:endParaRPr lang="de-DE" dirty="0"/>
                        </a:p>
                      </a:txBody>
                      <a:tcPr>
                        <a:solidFill>
                          <a:srgbClr val="0066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 smtClean="0"/>
                            <a:t>0.25 m</a:t>
                          </a:r>
                          <a:endParaRPr lang="de-DE" b="1" dirty="0"/>
                        </a:p>
                      </a:txBody>
                      <a:tcP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0.50 m</a:t>
                          </a:r>
                          <a:endParaRPr lang="de-DE" dirty="0"/>
                        </a:p>
                      </a:txBody>
                      <a:tcP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8534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/>
                            <a:t>n/a</a:t>
                          </a:r>
                        </a:p>
                      </a:txBody>
                      <a:tcP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0.134 m</a:t>
                          </a:r>
                          <a:endParaRPr lang="de-DE" sz="1700" dirty="0">
                            <a:solidFill>
                              <a:schemeClr val="bg1"/>
                            </a:solidFill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2"/>
                        </a:solidFill>
                      </a:tcPr>
                    </a:tc>
                  </a:tr>
                  <a:tr h="352319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/>
                            <a:t>10 m</a:t>
                          </a:r>
                          <a:endParaRPr lang="de-DE" dirty="0"/>
                        </a:p>
                      </a:txBody>
                      <a:tcPr>
                        <a:solidFill>
                          <a:srgbClr val="0066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 smtClean="0"/>
                            <a:t>0.26 m</a:t>
                          </a:r>
                          <a:endParaRPr lang="de-DE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0.52 m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88534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/>
                            <a:t>n/a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0.163 m</a:t>
                          </a:r>
                          <a:endParaRPr lang="de-DE" sz="1700" dirty="0">
                            <a:solidFill>
                              <a:schemeClr val="bg1"/>
                            </a:solidFill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tx2"/>
                        </a:solidFill>
                      </a:tcPr>
                    </a:tc>
                  </a:tr>
                  <a:tr h="352319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/>
                            <a:t>20 m</a:t>
                          </a:r>
                          <a:endParaRPr lang="de-DE" dirty="0"/>
                        </a:p>
                      </a:txBody>
                      <a:tcPr>
                        <a:solidFill>
                          <a:srgbClr val="0066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 smtClean="0"/>
                            <a:t>0.29 m</a:t>
                          </a:r>
                          <a:endParaRPr lang="de-DE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0.56 m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88534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/>
                            <a:t>n/a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 dirty="0">
                              <a:solidFill>
                                <a:schemeClr val="bg1"/>
                              </a:solidFill>
                              <a:effectLst/>
                            </a:rPr>
                            <a:t>0.247 m</a:t>
                          </a:r>
                          <a:endParaRPr lang="de-DE" sz="1700" dirty="0">
                            <a:solidFill>
                              <a:schemeClr val="bg1"/>
                            </a:solidFill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tx2"/>
                        </a:solidFill>
                      </a:tcPr>
                    </a:tc>
                  </a:tr>
                  <a:tr h="352319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/>
                            <a:t>50 m</a:t>
                          </a:r>
                          <a:endParaRPr lang="de-DE" dirty="0"/>
                        </a:p>
                      </a:txBody>
                      <a:tcPr>
                        <a:solidFill>
                          <a:srgbClr val="0066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 smtClean="0"/>
                            <a:t>0.45 m</a:t>
                          </a:r>
                          <a:endParaRPr lang="de-DE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0.82 m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88534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/>
                            <a:t>n/a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 dirty="0">
                              <a:solidFill>
                                <a:schemeClr val="bg1"/>
                              </a:solidFill>
                              <a:effectLst/>
                            </a:rPr>
                            <a:t>0.247 m</a:t>
                          </a:r>
                          <a:endParaRPr lang="de-DE" sz="1700" dirty="0">
                            <a:solidFill>
                              <a:schemeClr val="bg1"/>
                            </a:solidFill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tx2"/>
                        </a:solidFill>
                      </a:tcPr>
                    </a:tc>
                  </a:tr>
                  <a:tr h="352319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/>
                            <a:t>100 m</a:t>
                          </a:r>
                          <a:endParaRPr lang="de-DE" dirty="0"/>
                        </a:p>
                      </a:txBody>
                      <a:tcPr>
                        <a:solidFill>
                          <a:srgbClr val="0066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 smtClean="0"/>
                            <a:t>0.79 m</a:t>
                          </a:r>
                          <a:endParaRPr lang="de-DE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1.39 m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2.51 m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 dirty="0">
                              <a:solidFill>
                                <a:schemeClr val="bg1"/>
                              </a:solidFill>
                              <a:effectLst/>
                            </a:rPr>
                            <a:t>0.247 m</a:t>
                          </a:r>
                          <a:endParaRPr lang="de-DE" sz="1700" dirty="0">
                            <a:solidFill>
                              <a:schemeClr val="bg1"/>
                            </a:solidFill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tx2"/>
                        </a:solidFill>
                      </a:tcPr>
                    </a:tc>
                  </a:tr>
                  <a:tr h="352319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/>
                            <a:t>200 m</a:t>
                          </a:r>
                          <a:endParaRPr lang="de-DE" dirty="0"/>
                        </a:p>
                      </a:txBody>
                      <a:tcPr>
                        <a:solidFill>
                          <a:srgbClr val="0066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n/a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88534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/>
                            <a:t>n/a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4.71 m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0.248 m</a:t>
                          </a:r>
                          <a:endParaRPr lang="de-DE" sz="1700" dirty="0">
                            <a:solidFill>
                              <a:schemeClr val="bg1"/>
                            </a:solidFill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tx2"/>
                        </a:solidFill>
                      </a:tcPr>
                    </a:tc>
                  </a:tr>
                  <a:tr h="352319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/>
                            <a:t>300 m</a:t>
                          </a:r>
                          <a:endParaRPr lang="de-DE" dirty="0"/>
                        </a:p>
                      </a:txBody>
                      <a:tcPr>
                        <a:solidFill>
                          <a:srgbClr val="0066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8534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/>
                            <a:t>n/a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88534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/>
                            <a:t>n/a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6.97 m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 dirty="0">
                              <a:solidFill>
                                <a:schemeClr val="bg1"/>
                              </a:solidFill>
                              <a:effectLst/>
                            </a:rPr>
                            <a:t>0.249 m</a:t>
                          </a:r>
                          <a:endParaRPr lang="de-DE" sz="1700" dirty="0">
                            <a:solidFill>
                              <a:schemeClr val="bg1"/>
                            </a:solidFill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tx2"/>
                        </a:solidFill>
                      </a:tcPr>
                    </a:tc>
                  </a:tr>
                  <a:tr h="352319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/>
                            <a:t>400 m</a:t>
                          </a:r>
                          <a:endParaRPr lang="de-DE" dirty="0"/>
                        </a:p>
                      </a:txBody>
                      <a:tcPr>
                        <a:solidFill>
                          <a:srgbClr val="0066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8534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/>
                            <a:t>n/a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88534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/>
                            <a:t>n/a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9.25 m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 dirty="0">
                              <a:solidFill>
                                <a:schemeClr val="bg1"/>
                              </a:solidFill>
                              <a:effectLst/>
                            </a:rPr>
                            <a:t>0.251 m</a:t>
                          </a:r>
                          <a:endParaRPr lang="de-DE" sz="1700" dirty="0">
                            <a:solidFill>
                              <a:schemeClr val="bg1"/>
                            </a:solidFill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tx2"/>
                        </a:solidFill>
                      </a:tcPr>
                    </a:tc>
                  </a:tr>
                  <a:tr h="352319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/>
                            <a:t>500 m</a:t>
                          </a:r>
                          <a:endParaRPr lang="de-DE" dirty="0"/>
                        </a:p>
                      </a:txBody>
                      <a:tcPr>
                        <a:solidFill>
                          <a:srgbClr val="0066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8534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/>
                            <a:t>n/a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88534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/>
                            <a:t>n/a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11.54 m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 dirty="0">
                              <a:solidFill>
                                <a:schemeClr val="bg1"/>
                              </a:solidFill>
                              <a:effectLst/>
                            </a:rPr>
                            <a:t>0.253 m</a:t>
                          </a:r>
                          <a:endParaRPr lang="de-DE" sz="1700" dirty="0">
                            <a:solidFill>
                              <a:schemeClr val="bg1"/>
                            </a:solidFill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tx2"/>
                        </a:solidFill>
                      </a:tcPr>
                    </a:tc>
                  </a:tr>
                  <a:tr h="352319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/>
                            <a:t>600 m</a:t>
                          </a:r>
                          <a:endParaRPr lang="de-DE" dirty="0"/>
                        </a:p>
                      </a:txBody>
                      <a:tcPr>
                        <a:solidFill>
                          <a:srgbClr val="0066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8534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/>
                            <a:t>n/a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88534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/>
                            <a:t>n/a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13.84 m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 dirty="0">
                              <a:solidFill>
                                <a:schemeClr val="bg1"/>
                              </a:solidFill>
                              <a:effectLst/>
                            </a:rPr>
                            <a:t>0.255 m</a:t>
                          </a:r>
                          <a:endParaRPr lang="de-DE" sz="1700" dirty="0">
                            <a:solidFill>
                              <a:schemeClr val="bg1"/>
                            </a:solidFill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tx2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Hydro17 – </a:t>
            </a:r>
            <a:r>
              <a:rPr lang="de-DE" dirty="0" err="1"/>
              <a:t>Accuracy</a:t>
            </a:r>
            <a:r>
              <a:rPr lang="de-DE" dirty="0"/>
              <a:t> in </a:t>
            </a:r>
            <a:r>
              <a:rPr lang="de-DE" dirty="0" err="1"/>
              <a:t>Depth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err="1"/>
              <a:t>Comparison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Total </a:t>
            </a:r>
            <a:r>
              <a:rPr lang="de-DE" dirty="0" err="1"/>
              <a:t>Propagated</a:t>
            </a:r>
            <a:r>
              <a:rPr lang="de-DE" dirty="0"/>
              <a:t> </a:t>
            </a:r>
            <a:r>
              <a:rPr lang="de-DE" dirty="0" err="1"/>
              <a:t>Vertical</a:t>
            </a:r>
            <a:r>
              <a:rPr lang="de-DE" dirty="0"/>
              <a:t> Error </a:t>
            </a:r>
            <a:r>
              <a:rPr lang="de-DE" dirty="0" err="1"/>
              <a:t>with</a:t>
            </a:r>
            <a:r>
              <a:rPr lang="de-DE" dirty="0"/>
              <a:t> IHO S-44 TVU</a:t>
            </a:r>
          </a:p>
        </p:txBody>
      </p:sp>
      <p:grpSp>
        <p:nvGrpSpPr>
          <p:cNvPr id="62" name="Gruppieren 61"/>
          <p:cNvGrpSpPr/>
          <p:nvPr/>
        </p:nvGrpSpPr>
        <p:grpSpPr>
          <a:xfrm>
            <a:off x="7930667" y="1197715"/>
            <a:ext cx="1178634" cy="5004648"/>
            <a:chOff x="7488490" y="763116"/>
            <a:chExt cx="1297301" cy="5508520"/>
          </a:xfrm>
        </p:grpSpPr>
        <p:sp>
          <p:nvSpPr>
            <p:cNvPr id="63" name="Pfeil nach rechts 62"/>
            <p:cNvSpPr/>
            <p:nvPr/>
          </p:nvSpPr>
          <p:spPr>
            <a:xfrm rot="5400000">
              <a:off x="5780046" y="2831601"/>
              <a:ext cx="4714189" cy="1297301"/>
            </a:xfrm>
            <a:prstGeom prst="rightArrow">
              <a:avLst>
                <a:gd name="adj1" fmla="val 70651"/>
                <a:gd name="adj2" fmla="val 49730"/>
              </a:avLst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4" name="Freihandform 63"/>
            <p:cNvSpPr/>
            <p:nvPr/>
          </p:nvSpPr>
          <p:spPr>
            <a:xfrm>
              <a:off x="7723140" y="763116"/>
              <a:ext cx="828000" cy="828000"/>
            </a:xfrm>
            <a:custGeom>
              <a:avLst/>
              <a:gdLst>
                <a:gd name="connsiteX0" fmla="*/ 0 w 869710"/>
                <a:gd name="connsiteY0" fmla="*/ 0 h 806757"/>
                <a:gd name="connsiteX1" fmla="*/ 869710 w 869710"/>
                <a:gd name="connsiteY1" fmla="*/ 0 h 806757"/>
                <a:gd name="connsiteX2" fmla="*/ 869710 w 869710"/>
                <a:gd name="connsiteY2" fmla="*/ 806757 h 806757"/>
                <a:gd name="connsiteX3" fmla="*/ 0 w 869710"/>
                <a:gd name="connsiteY3" fmla="*/ 806757 h 806757"/>
                <a:gd name="connsiteX4" fmla="*/ 0 w 869710"/>
                <a:gd name="connsiteY4" fmla="*/ 0 h 80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9710" h="806757">
                  <a:moveTo>
                    <a:pt x="0" y="0"/>
                  </a:moveTo>
                  <a:lnTo>
                    <a:pt x="869710" y="0"/>
                  </a:lnTo>
                  <a:lnTo>
                    <a:pt x="869710" y="806757"/>
                  </a:lnTo>
                  <a:lnTo>
                    <a:pt x="0" y="80675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smtClean="0"/>
                <a:t>Objective</a:t>
              </a:r>
              <a:endParaRPr lang="de-DE" sz="1100" kern="1200"/>
            </a:p>
          </p:txBody>
        </p:sp>
        <p:sp>
          <p:nvSpPr>
            <p:cNvPr id="65" name="Freihandform 64"/>
            <p:cNvSpPr/>
            <p:nvPr/>
          </p:nvSpPr>
          <p:spPr>
            <a:xfrm>
              <a:off x="7723140" y="1699220"/>
              <a:ext cx="828000" cy="828000"/>
            </a:xfrm>
            <a:custGeom>
              <a:avLst/>
              <a:gdLst>
                <a:gd name="connsiteX0" fmla="*/ 0 w 869710"/>
                <a:gd name="connsiteY0" fmla="*/ 0 h 806757"/>
                <a:gd name="connsiteX1" fmla="*/ 869710 w 869710"/>
                <a:gd name="connsiteY1" fmla="*/ 0 h 806757"/>
                <a:gd name="connsiteX2" fmla="*/ 869710 w 869710"/>
                <a:gd name="connsiteY2" fmla="*/ 806757 h 806757"/>
                <a:gd name="connsiteX3" fmla="*/ 0 w 869710"/>
                <a:gd name="connsiteY3" fmla="*/ 806757 h 806757"/>
                <a:gd name="connsiteX4" fmla="*/ 0 w 869710"/>
                <a:gd name="connsiteY4" fmla="*/ 0 h 80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9710" h="806757">
                  <a:moveTo>
                    <a:pt x="0" y="0"/>
                  </a:moveTo>
                  <a:lnTo>
                    <a:pt x="869710" y="0"/>
                  </a:lnTo>
                  <a:lnTo>
                    <a:pt x="869710" y="806757"/>
                  </a:lnTo>
                  <a:lnTo>
                    <a:pt x="0" y="80675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80000"/>
                <a:hueOff val="165283"/>
                <a:satOff val="-17130"/>
                <a:lumOff val="8482"/>
                <a:alphaOff val="0"/>
              </a:schemeClr>
            </a:fillRef>
            <a:effectRef idx="2">
              <a:schemeClr val="accent1">
                <a:shade val="80000"/>
                <a:hueOff val="165283"/>
                <a:satOff val="-17130"/>
                <a:lumOff val="848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smtClean="0"/>
                <a:t>IHO S-44</a:t>
              </a:r>
              <a:endParaRPr lang="de-DE" sz="1100" kern="1200"/>
            </a:p>
          </p:txBody>
        </p:sp>
        <p:sp>
          <p:nvSpPr>
            <p:cNvPr id="66" name="Freihandform 65"/>
            <p:cNvSpPr/>
            <p:nvPr/>
          </p:nvSpPr>
          <p:spPr>
            <a:xfrm>
              <a:off x="7723140" y="2635324"/>
              <a:ext cx="828000" cy="828000"/>
            </a:xfrm>
            <a:custGeom>
              <a:avLst/>
              <a:gdLst>
                <a:gd name="connsiteX0" fmla="*/ 0 w 869710"/>
                <a:gd name="connsiteY0" fmla="*/ 0 h 806757"/>
                <a:gd name="connsiteX1" fmla="*/ 869710 w 869710"/>
                <a:gd name="connsiteY1" fmla="*/ 0 h 806757"/>
                <a:gd name="connsiteX2" fmla="*/ 869710 w 869710"/>
                <a:gd name="connsiteY2" fmla="*/ 806757 h 806757"/>
                <a:gd name="connsiteX3" fmla="*/ 0 w 869710"/>
                <a:gd name="connsiteY3" fmla="*/ 806757 h 806757"/>
                <a:gd name="connsiteX4" fmla="*/ 0 w 869710"/>
                <a:gd name="connsiteY4" fmla="*/ 0 h 80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9710" h="806757">
                  <a:moveTo>
                    <a:pt x="0" y="0"/>
                  </a:moveTo>
                  <a:lnTo>
                    <a:pt x="869710" y="0"/>
                  </a:lnTo>
                  <a:lnTo>
                    <a:pt x="869710" y="806757"/>
                  </a:lnTo>
                  <a:lnTo>
                    <a:pt x="0" y="80675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80000"/>
                <a:hueOff val="330565"/>
                <a:satOff val="-34261"/>
                <a:lumOff val="16964"/>
                <a:alphaOff val="0"/>
              </a:schemeClr>
            </a:fillRef>
            <a:effectRef idx="2">
              <a:schemeClr val="accent1">
                <a:shade val="80000"/>
                <a:hueOff val="330565"/>
                <a:satOff val="-34261"/>
                <a:lumOff val="1696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dirty="0" smtClean="0"/>
                <a:t>AUV Design</a:t>
              </a:r>
              <a:endParaRPr lang="de-DE" sz="1100" kern="1200" dirty="0"/>
            </a:p>
          </p:txBody>
        </p:sp>
        <p:sp>
          <p:nvSpPr>
            <p:cNvPr id="67" name="Freihandform 66"/>
            <p:cNvSpPr/>
            <p:nvPr/>
          </p:nvSpPr>
          <p:spPr>
            <a:xfrm>
              <a:off x="7723140" y="3571428"/>
              <a:ext cx="828000" cy="828000"/>
            </a:xfrm>
            <a:custGeom>
              <a:avLst/>
              <a:gdLst>
                <a:gd name="connsiteX0" fmla="*/ 0 w 869710"/>
                <a:gd name="connsiteY0" fmla="*/ 0 h 806757"/>
                <a:gd name="connsiteX1" fmla="*/ 869710 w 869710"/>
                <a:gd name="connsiteY1" fmla="*/ 0 h 806757"/>
                <a:gd name="connsiteX2" fmla="*/ 869710 w 869710"/>
                <a:gd name="connsiteY2" fmla="*/ 806757 h 806757"/>
                <a:gd name="connsiteX3" fmla="*/ 0 w 869710"/>
                <a:gd name="connsiteY3" fmla="*/ 806757 h 806757"/>
                <a:gd name="connsiteX4" fmla="*/ 0 w 869710"/>
                <a:gd name="connsiteY4" fmla="*/ 0 h 80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9710" h="806757">
                  <a:moveTo>
                    <a:pt x="0" y="0"/>
                  </a:moveTo>
                  <a:lnTo>
                    <a:pt x="869710" y="0"/>
                  </a:lnTo>
                  <a:lnTo>
                    <a:pt x="869710" y="806757"/>
                  </a:lnTo>
                  <a:lnTo>
                    <a:pt x="0" y="80675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80000"/>
                <a:hueOff val="495848"/>
                <a:satOff val="-51391"/>
                <a:lumOff val="25445"/>
                <a:alphaOff val="0"/>
              </a:schemeClr>
            </a:fillRef>
            <a:effectRef idx="2">
              <a:schemeClr val="accent1">
                <a:shade val="80000"/>
                <a:hueOff val="495848"/>
                <a:satOff val="-51391"/>
                <a:lumOff val="2544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smtClean="0"/>
                <a:t>Error Budget</a:t>
              </a:r>
              <a:endParaRPr lang="de-DE" sz="1100" kern="1200"/>
            </a:p>
          </p:txBody>
        </p:sp>
        <p:sp>
          <p:nvSpPr>
            <p:cNvPr id="68" name="Freihandform 67"/>
            <p:cNvSpPr/>
            <p:nvPr/>
          </p:nvSpPr>
          <p:spPr>
            <a:xfrm>
              <a:off x="7723140" y="4507532"/>
              <a:ext cx="828000" cy="828000"/>
            </a:xfrm>
            <a:custGeom>
              <a:avLst/>
              <a:gdLst>
                <a:gd name="connsiteX0" fmla="*/ 0 w 869710"/>
                <a:gd name="connsiteY0" fmla="*/ 0 h 806757"/>
                <a:gd name="connsiteX1" fmla="*/ 869710 w 869710"/>
                <a:gd name="connsiteY1" fmla="*/ 0 h 806757"/>
                <a:gd name="connsiteX2" fmla="*/ 869710 w 869710"/>
                <a:gd name="connsiteY2" fmla="*/ 806757 h 806757"/>
                <a:gd name="connsiteX3" fmla="*/ 0 w 869710"/>
                <a:gd name="connsiteY3" fmla="*/ 806757 h 806757"/>
                <a:gd name="connsiteX4" fmla="*/ 0 w 869710"/>
                <a:gd name="connsiteY4" fmla="*/ 0 h 80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9710" h="806757">
                  <a:moveTo>
                    <a:pt x="0" y="0"/>
                  </a:moveTo>
                  <a:lnTo>
                    <a:pt x="869710" y="0"/>
                  </a:lnTo>
                  <a:lnTo>
                    <a:pt x="869710" y="806757"/>
                  </a:lnTo>
                  <a:lnTo>
                    <a:pt x="0" y="80675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80000"/>
                <a:hueOff val="661130"/>
                <a:satOff val="-68522"/>
                <a:lumOff val="33927"/>
                <a:alphaOff val="0"/>
              </a:schemeClr>
            </a:fillRef>
            <a:effectRef idx="2">
              <a:schemeClr val="accent1">
                <a:shade val="80000"/>
                <a:hueOff val="661130"/>
                <a:satOff val="-68522"/>
                <a:lumOff val="3392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smtClean="0"/>
                <a:t>Total Errors </a:t>
              </a:r>
              <a:endParaRPr lang="de-DE" sz="1100" kern="1200"/>
            </a:p>
          </p:txBody>
        </p:sp>
        <p:sp>
          <p:nvSpPr>
            <p:cNvPr id="69" name="Freihandform 68"/>
            <p:cNvSpPr/>
            <p:nvPr/>
          </p:nvSpPr>
          <p:spPr>
            <a:xfrm>
              <a:off x="7723140" y="5443636"/>
              <a:ext cx="828000" cy="828000"/>
            </a:xfrm>
            <a:custGeom>
              <a:avLst/>
              <a:gdLst>
                <a:gd name="connsiteX0" fmla="*/ 0 w 869710"/>
                <a:gd name="connsiteY0" fmla="*/ 0 h 806757"/>
                <a:gd name="connsiteX1" fmla="*/ 869710 w 869710"/>
                <a:gd name="connsiteY1" fmla="*/ 0 h 806757"/>
                <a:gd name="connsiteX2" fmla="*/ 869710 w 869710"/>
                <a:gd name="connsiteY2" fmla="*/ 806757 h 806757"/>
                <a:gd name="connsiteX3" fmla="*/ 0 w 869710"/>
                <a:gd name="connsiteY3" fmla="*/ 806757 h 806757"/>
                <a:gd name="connsiteX4" fmla="*/ 0 w 869710"/>
                <a:gd name="connsiteY4" fmla="*/ 0 h 80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9710" h="806757">
                  <a:moveTo>
                    <a:pt x="0" y="0"/>
                  </a:moveTo>
                  <a:lnTo>
                    <a:pt x="869710" y="0"/>
                  </a:lnTo>
                  <a:lnTo>
                    <a:pt x="869710" y="806757"/>
                  </a:lnTo>
                  <a:lnTo>
                    <a:pt x="0" y="80675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80000"/>
                <a:hueOff val="826413"/>
                <a:satOff val="-85652"/>
                <a:lumOff val="42409"/>
                <a:alphaOff val="0"/>
              </a:schemeClr>
            </a:fillRef>
            <a:effectRef idx="2">
              <a:schemeClr val="accent1">
                <a:shade val="80000"/>
                <a:hueOff val="826413"/>
                <a:satOff val="-85652"/>
                <a:lumOff val="4240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smtClean="0"/>
                <a:t>Conclusion</a:t>
              </a:r>
              <a:endParaRPr lang="de-DE" sz="1100" kern="1200"/>
            </a:p>
          </p:txBody>
        </p:sp>
      </p:grpSp>
      <p:grpSp>
        <p:nvGrpSpPr>
          <p:cNvPr id="70" name="Gruppieren 69"/>
          <p:cNvGrpSpPr/>
          <p:nvPr/>
        </p:nvGrpSpPr>
        <p:grpSpPr>
          <a:xfrm>
            <a:off x="1476402" y="1771228"/>
            <a:ext cx="432096" cy="432096"/>
            <a:chOff x="4283968" y="1700014"/>
            <a:chExt cx="1008112" cy="1008112"/>
          </a:xfrm>
          <a:effectLst/>
        </p:grpSpPr>
        <p:sp>
          <p:nvSpPr>
            <p:cNvPr id="71" name="Ellipse 70"/>
            <p:cNvSpPr/>
            <p:nvPr/>
          </p:nvSpPr>
          <p:spPr>
            <a:xfrm>
              <a:off x="4283968" y="1700014"/>
              <a:ext cx="1008112" cy="100811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72" name="Gruppieren 71"/>
            <p:cNvGrpSpPr/>
            <p:nvPr/>
          </p:nvGrpSpPr>
          <p:grpSpPr>
            <a:xfrm>
              <a:off x="4283968" y="1700014"/>
              <a:ext cx="1008112" cy="1008112"/>
              <a:chOff x="4284762" y="1699220"/>
              <a:chExt cx="1008112" cy="1008112"/>
            </a:xfrm>
          </p:grpSpPr>
          <p:grpSp>
            <p:nvGrpSpPr>
              <p:cNvPr id="73" name="Gruppieren 72"/>
              <p:cNvGrpSpPr/>
              <p:nvPr/>
            </p:nvGrpSpPr>
            <p:grpSpPr>
              <a:xfrm>
                <a:off x="4284762" y="1699220"/>
                <a:ext cx="1008112" cy="1008112"/>
                <a:chOff x="3708698" y="2779340"/>
                <a:chExt cx="1994520" cy="1994520"/>
              </a:xfrm>
            </p:grpSpPr>
            <p:sp>
              <p:nvSpPr>
                <p:cNvPr id="75" name="Ellipse 200"/>
                <p:cNvSpPr/>
                <p:nvPr/>
              </p:nvSpPr>
              <p:spPr>
                <a:xfrm>
                  <a:off x="3708698" y="3380928"/>
                  <a:ext cx="1994520" cy="13929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4520" h="1392932">
                      <a:moveTo>
                        <a:pt x="1851640" y="0"/>
                      </a:moveTo>
                      <a:cubicBezTo>
                        <a:pt x="1651448" y="129215"/>
                        <a:pt x="1737006" y="236997"/>
                        <a:pt x="1841614" y="228099"/>
                      </a:cubicBezTo>
                      <a:cubicBezTo>
                        <a:pt x="1882892" y="229900"/>
                        <a:pt x="1927319" y="213179"/>
                        <a:pt x="1972420" y="187537"/>
                      </a:cubicBezTo>
                      <a:cubicBezTo>
                        <a:pt x="1987016" y="254619"/>
                        <a:pt x="1994520" y="324269"/>
                        <a:pt x="1994520" y="395672"/>
                      </a:cubicBezTo>
                      <a:cubicBezTo>
                        <a:pt x="1994520" y="946443"/>
                        <a:pt x="1548031" y="1392932"/>
                        <a:pt x="997260" y="1392932"/>
                      </a:cubicBezTo>
                      <a:cubicBezTo>
                        <a:pt x="446489" y="1392932"/>
                        <a:pt x="0" y="946443"/>
                        <a:pt x="0" y="395672"/>
                      </a:cubicBezTo>
                      <a:cubicBezTo>
                        <a:pt x="0" y="340526"/>
                        <a:pt x="4476" y="286426"/>
                        <a:pt x="14275" y="233909"/>
                      </a:cubicBezTo>
                      <a:cubicBezTo>
                        <a:pt x="39684" y="234166"/>
                        <a:pt x="63956" y="234392"/>
                        <a:pt x="86507" y="234741"/>
                      </a:cubicBezTo>
                      <a:cubicBezTo>
                        <a:pt x="201641" y="236829"/>
                        <a:pt x="381699" y="7813"/>
                        <a:pt x="516260" y="4136"/>
                      </a:cubicBezTo>
                      <a:cubicBezTo>
                        <a:pt x="323961" y="127002"/>
                        <a:pt x="445199" y="220913"/>
                        <a:pt x="491822" y="230480"/>
                      </a:cubicBezTo>
                      <a:cubicBezTo>
                        <a:pt x="651783" y="254250"/>
                        <a:pt x="742688" y="8940"/>
                        <a:pt x="962180" y="4136"/>
                      </a:cubicBezTo>
                      <a:cubicBezTo>
                        <a:pt x="774187" y="130426"/>
                        <a:pt x="848131" y="225758"/>
                        <a:pt x="933982" y="230605"/>
                      </a:cubicBezTo>
                      <a:cubicBezTo>
                        <a:pt x="1095782" y="232276"/>
                        <a:pt x="1190907" y="-1796"/>
                        <a:pt x="1393187" y="7018"/>
                      </a:cubicBezTo>
                      <a:cubicBezTo>
                        <a:pt x="1196462" y="131471"/>
                        <a:pt x="1318825" y="234490"/>
                        <a:pt x="1381657" y="230355"/>
                      </a:cubicBezTo>
                      <a:cubicBezTo>
                        <a:pt x="1540699" y="227388"/>
                        <a:pt x="1692597" y="585"/>
                        <a:pt x="1851640" y="0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635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6" name="Ellipse 75"/>
                <p:cNvSpPr/>
                <p:nvPr/>
              </p:nvSpPr>
              <p:spPr>
                <a:xfrm>
                  <a:off x="3708698" y="2779340"/>
                  <a:ext cx="1994520" cy="1994520"/>
                </a:xfrm>
                <a:prstGeom prst="ellipse">
                  <a:avLst/>
                </a:prstGeom>
                <a:noFill/>
                <a:ln w="6350">
                  <a:solidFill>
                    <a:schemeClr val="tx2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sp>
            <p:nvSpPr>
              <p:cNvPr id="74" name="Pfeil nach links 73"/>
              <p:cNvSpPr/>
              <p:nvPr/>
            </p:nvSpPr>
            <p:spPr>
              <a:xfrm rot="16200000">
                <a:off x="4428778" y="2070161"/>
                <a:ext cx="720080" cy="266230"/>
              </a:xfrm>
              <a:prstGeom prst="leftArrow">
                <a:avLst>
                  <a:gd name="adj1" fmla="val 66931"/>
                  <a:gd name="adj2" fmla="val 74185"/>
                </a:avLst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sp>
        <p:nvSpPr>
          <p:cNvPr id="77" name="Rechteck 76"/>
          <p:cNvSpPr/>
          <p:nvPr/>
        </p:nvSpPr>
        <p:spPr>
          <a:xfrm>
            <a:off x="1332434" y="1699220"/>
            <a:ext cx="1656184" cy="4151851"/>
          </a:xfrm>
          <a:prstGeom prst="rect">
            <a:avLst/>
          </a:prstGeom>
          <a:noFill/>
          <a:ln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hteck 20"/>
              <p:cNvSpPr/>
              <p:nvPr/>
            </p:nvSpPr>
            <p:spPr>
              <a:xfrm>
                <a:off x="1764482" y="1987252"/>
                <a:ext cx="5328592" cy="4659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tabLst>
                    <a:tab pos="1438275" algn="l"/>
                    <a:tab pos="3140075" algn="l"/>
                  </a:tabLst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800" dirty="0">
                            <a:solidFill>
                              <a:schemeClr val="bg1"/>
                            </a:solidFill>
                          </a:rPr>
                          <m:t>0.06 + </m:t>
                        </m:r>
                        <m:sSup>
                          <m:sSupPr>
                            <m:ctrlPr>
                              <a:rPr lang="en-US" sz="8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de-DE" sz="800" b="0" i="0" dirty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sz="800" dirty="0">
                                <a:solidFill>
                                  <a:schemeClr val="bg1"/>
                                </a:solidFill>
                              </a:rPr>
                              <m:t>0.0075 </m:t>
                            </m:r>
                            <m:r>
                              <m:rPr>
                                <m:nor/>
                              </m:rPr>
                              <a:rPr lang="en-US" sz="800" dirty="0">
                                <a:solidFill>
                                  <a:schemeClr val="bg1"/>
                                </a:solidFill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800" dirty="0">
                                <a:solidFill>
                                  <a:schemeClr val="bg1"/>
                                </a:solidFill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800" dirty="0">
                                <a:solidFill>
                                  <a:schemeClr val="bg1"/>
                                </a:solidFill>
                              </a:rPr>
                              <m:t>d</m:t>
                            </m:r>
                            <m:r>
                              <m:rPr>
                                <m:nor/>
                              </m:rPr>
                              <a:rPr lang="de-DE" sz="800" b="0" i="0" dirty="0" smtClean="0">
                                <a:solidFill>
                                  <a:schemeClr val="bg1"/>
                                </a:solidFill>
                              </a:rPr>
                              <m:t>)</m:t>
                            </m:r>
                          </m:e>
                          <m:sup>
                            <m:r>
                              <a:rPr lang="de-DE" sz="800" b="0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800" i="1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800" dirty="0" smtClean="0">
                    <a:solidFill>
                      <a:schemeClr val="bg1"/>
                    </a:solidFill>
                  </a:rPr>
                  <a:t> 	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800" dirty="0" smtClean="0">
                            <a:solidFill>
                              <a:schemeClr val="bg1"/>
                            </a:solidFill>
                          </a:rPr>
                          <m:t>0.</m:t>
                        </m:r>
                        <m:r>
                          <m:rPr>
                            <m:nor/>
                          </m:rPr>
                          <a:rPr lang="de-DE" sz="800" b="0" i="0" dirty="0" smtClean="0">
                            <a:solidFill>
                              <a:schemeClr val="bg1"/>
                            </a:solidFill>
                          </a:rPr>
                          <m:t>25</m:t>
                        </m:r>
                        <m:r>
                          <m:rPr>
                            <m:nor/>
                          </m:rPr>
                          <a:rPr lang="en-US" sz="800" dirty="0" smtClean="0">
                            <a:solidFill>
                              <a:schemeClr val="bg1"/>
                            </a:solidFill>
                          </a:rPr>
                          <m:t> + </m:t>
                        </m:r>
                        <m:sSup>
                          <m:sSupPr>
                            <m:ctrlPr>
                              <a:rPr lang="en-US" sz="8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de-DE" sz="800" dirty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sz="800" dirty="0">
                                <a:solidFill>
                                  <a:schemeClr val="bg1"/>
                                </a:solidFill>
                              </a:rPr>
                              <m:t>0.0</m:t>
                            </m:r>
                            <m:r>
                              <m:rPr>
                                <m:nor/>
                              </m:rPr>
                              <a:rPr lang="de-DE" sz="800" b="0" i="0" dirty="0" smtClean="0">
                                <a:solidFill>
                                  <a:schemeClr val="bg1"/>
                                </a:solidFill>
                              </a:rPr>
                              <m:t>13</m:t>
                            </m:r>
                            <m:r>
                              <m:rPr>
                                <m:nor/>
                              </m:rPr>
                              <a:rPr lang="en-US" sz="800" dirty="0">
                                <a:solidFill>
                                  <a:schemeClr val="bg1"/>
                                </a:solidFill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800" dirty="0">
                                <a:solidFill>
                                  <a:schemeClr val="bg1"/>
                                </a:solidFill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800" dirty="0">
                                <a:solidFill>
                                  <a:schemeClr val="bg1"/>
                                </a:solidFill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800" dirty="0">
                                <a:solidFill>
                                  <a:schemeClr val="bg1"/>
                                </a:solidFill>
                              </a:rPr>
                              <m:t>d</m:t>
                            </m:r>
                            <m:r>
                              <m:rPr>
                                <m:nor/>
                              </m:rPr>
                              <a:rPr lang="de-DE" sz="800" dirty="0">
                                <a:solidFill>
                                  <a:schemeClr val="bg1"/>
                                </a:solidFill>
                              </a:rPr>
                              <m:t>)</m:t>
                            </m:r>
                          </m:e>
                          <m:sup>
                            <m:r>
                              <a:rPr lang="de-DE" sz="800" i="1" dirty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800" dirty="0" smtClean="0">
                    <a:solidFill>
                      <a:schemeClr val="bg1"/>
                    </a:solidFill>
                  </a:rPr>
                  <a:t>	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de-DE" sz="800" b="0" i="0" dirty="0" smtClean="0">
                            <a:solidFill>
                              <a:schemeClr val="bg1"/>
                            </a:solidFill>
                          </a:rPr>
                          <m:t>1.00</m:t>
                        </m:r>
                        <m:r>
                          <m:rPr>
                            <m:nor/>
                          </m:rPr>
                          <a:rPr lang="en-US" sz="800" dirty="0">
                            <a:solidFill>
                              <a:schemeClr val="bg1"/>
                            </a:solidFill>
                          </a:rPr>
                          <m:t> + </m:t>
                        </m:r>
                        <m:sSup>
                          <m:sSupPr>
                            <m:ctrlPr>
                              <a:rPr lang="en-US" sz="8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de-DE" sz="800" dirty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sz="800" dirty="0">
                                <a:solidFill>
                                  <a:schemeClr val="bg1"/>
                                </a:solidFill>
                              </a:rPr>
                              <m:t>0.0</m:t>
                            </m:r>
                            <m:r>
                              <m:rPr>
                                <m:nor/>
                              </m:rPr>
                              <a:rPr lang="de-DE" sz="800" b="0" i="0" dirty="0" smtClean="0">
                                <a:solidFill>
                                  <a:schemeClr val="bg1"/>
                                </a:solidFill>
                              </a:rPr>
                              <m:t>23</m:t>
                            </m:r>
                            <m:r>
                              <m:rPr>
                                <m:nor/>
                              </m:rPr>
                              <a:rPr lang="en-US" sz="800" dirty="0">
                                <a:solidFill>
                                  <a:schemeClr val="bg1"/>
                                </a:solidFill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800" dirty="0">
                                <a:solidFill>
                                  <a:schemeClr val="bg1"/>
                                </a:solidFill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800" dirty="0">
                                <a:solidFill>
                                  <a:schemeClr val="bg1"/>
                                </a:solidFill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800" dirty="0">
                                <a:solidFill>
                                  <a:schemeClr val="bg1"/>
                                </a:solidFill>
                              </a:rPr>
                              <m:t>d</m:t>
                            </m:r>
                            <m:r>
                              <m:rPr>
                                <m:nor/>
                              </m:rPr>
                              <a:rPr lang="de-DE" sz="800" dirty="0">
                                <a:solidFill>
                                  <a:schemeClr val="bg1"/>
                                </a:solidFill>
                              </a:rPr>
                              <m:t>)</m:t>
                            </m:r>
                          </m:e>
                          <m:sup>
                            <m:r>
                              <a:rPr lang="de-DE" sz="800" i="1" dirty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800" dirty="0" smtClean="0">
                  <a:solidFill>
                    <a:schemeClr val="bg1"/>
                  </a:solidFill>
                </a:endParaRPr>
              </a:p>
              <a:p>
                <a:pPr>
                  <a:tabLst>
                    <a:tab pos="3767138" algn="l"/>
                  </a:tabLst>
                </a:pPr>
                <a:endParaRPr lang="de-DE" sz="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" name="Rechteck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482" y="1987252"/>
                <a:ext cx="5328592" cy="46596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291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Hydro17 – </a:t>
            </a:r>
            <a:r>
              <a:rPr lang="de-DE" dirty="0" err="1"/>
              <a:t>Accuracy</a:t>
            </a:r>
            <a:r>
              <a:rPr lang="de-DE" dirty="0"/>
              <a:t> in </a:t>
            </a:r>
            <a:r>
              <a:rPr lang="de-DE" dirty="0" err="1"/>
              <a:t>Depth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err="1"/>
              <a:t>Comparison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Total </a:t>
            </a:r>
            <a:r>
              <a:rPr lang="de-DE" dirty="0" err="1"/>
              <a:t>Propagated</a:t>
            </a:r>
            <a:r>
              <a:rPr lang="de-DE" dirty="0"/>
              <a:t> </a:t>
            </a:r>
            <a:r>
              <a:rPr lang="de-DE" dirty="0" err="1"/>
              <a:t>Vertical</a:t>
            </a:r>
            <a:r>
              <a:rPr lang="de-DE" dirty="0"/>
              <a:t> Error </a:t>
            </a:r>
            <a:r>
              <a:rPr lang="de-DE" dirty="0" err="1"/>
              <a:t>with</a:t>
            </a:r>
            <a:r>
              <a:rPr lang="de-DE" dirty="0"/>
              <a:t> IHO S-44 TVU</a:t>
            </a:r>
          </a:p>
        </p:txBody>
      </p:sp>
      <p:grpSp>
        <p:nvGrpSpPr>
          <p:cNvPr id="4" name="Gruppieren 3"/>
          <p:cNvGrpSpPr/>
          <p:nvPr/>
        </p:nvGrpSpPr>
        <p:grpSpPr>
          <a:xfrm>
            <a:off x="7930667" y="1197715"/>
            <a:ext cx="1178634" cy="5004648"/>
            <a:chOff x="7488490" y="763116"/>
            <a:chExt cx="1297301" cy="5508520"/>
          </a:xfrm>
        </p:grpSpPr>
        <p:sp>
          <p:nvSpPr>
            <p:cNvPr id="5" name="Pfeil nach rechts 4"/>
            <p:cNvSpPr/>
            <p:nvPr/>
          </p:nvSpPr>
          <p:spPr>
            <a:xfrm rot="5400000">
              <a:off x="5780046" y="2831601"/>
              <a:ext cx="4714189" cy="1297301"/>
            </a:xfrm>
            <a:prstGeom prst="rightArrow">
              <a:avLst>
                <a:gd name="adj1" fmla="val 70651"/>
                <a:gd name="adj2" fmla="val 49730"/>
              </a:avLst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Freihandform 5"/>
            <p:cNvSpPr/>
            <p:nvPr/>
          </p:nvSpPr>
          <p:spPr>
            <a:xfrm>
              <a:off x="7723140" y="763116"/>
              <a:ext cx="828000" cy="828000"/>
            </a:xfrm>
            <a:custGeom>
              <a:avLst/>
              <a:gdLst>
                <a:gd name="connsiteX0" fmla="*/ 0 w 869710"/>
                <a:gd name="connsiteY0" fmla="*/ 0 h 806757"/>
                <a:gd name="connsiteX1" fmla="*/ 869710 w 869710"/>
                <a:gd name="connsiteY1" fmla="*/ 0 h 806757"/>
                <a:gd name="connsiteX2" fmla="*/ 869710 w 869710"/>
                <a:gd name="connsiteY2" fmla="*/ 806757 h 806757"/>
                <a:gd name="connsiteX3" fmla="*/ 0 w 869710"/>
                <a:gd name="connsiteY3" fmla="*/ 806757 h 806757"/>
                <a:gd name="connsiteX4" fmla="*/ 0 w 869710"/>
                <a:gd name="connsiteY4" fmla="*/ 0 h 80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9710" h="806757">
                  <a:moveTo>
                    <a:pt x="0" y="0"/>
                  </a:moveTo>
                  <a:lnTo>
                    <a:pt x="869710" y="0"/>
                  </a:lnTo>
                  <a:lnTo>
                    <a:pt x="869710" y="806757"/>
                  </a:lnTo>
                  <a:lnTo>
                    <a:pt x="0" y="80675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smtClean="0"/>
                <a:t>Objective</a:t>
              </a:r>
              <a:endParaRPr lang="de-DE" sz="1100" kern="1200"/>
            </a:p>
          </p:txBody>
        </p:sp>
        <p:sp>
          <p:nvSpPr>
            <p:cNvPr id="7" name="Freihandform 6"/>
            <p:cNvSpPr/>
            <p:nvPr/>
          </p:nvSpPr>
          <p:spPr>
            <a:xfrm>
              <a:off x="7723140" y="1699220"/>
              <a:ext cx="828000" cy="828000"/>
            </a:xfrm>
            <a:custGeom>
              <a:avLst/>
              <a:gdLst>
                <a:gd name="connsiteX0" fmla="*/ 0 w 869710"/>
                <a:gd name="connsiteY0" fmla="*/ 0 h 806757"/>
                <a:gd name="connsiteX1" fmla="*/ 869710 w 869710"/>
                <a:gd name="connsiteY1" fmla="*/ 0 h 806757"/>
                <a:gd name="connsiteX2" fmla="*/ 869710 w 869710"/>
                <a:gd name="connsiteY2" fmla="*/ 806757 h 806757"/>
                <a:gd name="connsiteX3" fmla="*/ 0 w 869710"/>
                <a:gd name="connsiteY3" fmla="*/ 806757 h 806757"/>
                <a:gd name="connsiteX4" fmla="*/ 0 w 869710"/>
                <a:gd name="connsiteY4" fmla="*/ 0 h 80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9710" h="806757">
                  <a:moveTo>
                    <a:pt x="0" y="0"/>
                  </a:moveTo>
                  <a:lnTo>
                    <a:pt x="869710" y="0"/>
                  </a:lnTo>
                  <a:lnTo>
                    <a:pt x="869710" y="806757"/>
                  </a:lnTo>
                  <a:lnTo>
                    <a:pt x="0" y="80675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80000"/>
                <a:hueOff val="165283"/>
                <a:satOff val="-17130"/>
                <a:lumOff val="8482"/>
                <a:alphaOff val="0"/>
              </a:schemeClr>
            </a:fillRef>
            <a:effectRef idx="2">
              <a:schemeClr val="accent1">
                <a:shade val="80000"/>
                <a:hueOff val="165283"/>
                <a:satOff val="-17130"/>
                <a:lumOff val="848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smtClean="0"/>
                <a:t>IHO S-44</a:t>
              </a:r>
              <a:endParaRPr lang="de-DE" sz="1100" kern="1200"/>
            </a:p>
          </p:txBody>
        </p:sp>
        <p:sp>
          <p:nvSpPr>
            <p:cNvPr id="8" name="Freihandform 7"/>
            <p:cNvSpPr/>
            <p:nvPr/>
          </p:nvSpPr>
          <p:spPr>
            <a:xfrm>
              <a:off x="7723140" y="2635324"/>
              <a:ext cx="828000" cy="828000"/>
            </a:xfrm>
            <a:custGeom>
              <a:avLst/>
              <a:gdLst>
                <a:gd name="connsiteX0" fmla="*/ 0 w 869710"/>
                <a:gd name="connsiteY0" fmla="*/ 0 h 806757"/>
                <a:gd name="connsiteX1" fmla="*/ 869710 w 869710"/>
                <a:gd name="connsiteY1" fmla="*/ 0 h 806757"/>
                <a:gd name="connsiteX2" fmla="*/ 869710 w 869710"/>
                <a:gd name="connsiteY2" fmla="*/ 806757 h 806757"/>
                <a:gd name="connsiteX3" fmla="*/ 0 w 869710"/>
                <a:gd name="connsiteY3" fmla="*/ 806757 h 806757"/>
                <a:gd name="connsiteX4" fmla="*/ 0 w 869710"/>
                <a:gd name="connsiteY4" fmla="*/ 0 h 80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9710" h="806757">
                  <a:moveTo>
                    <a:pt x="0" y="0"/>
                  </a:moveTo>
                  <a:lnTo>
                    <a:pt x="869710" y="0"/>
                  </a:lnTo>
                  <a:lnTo>
                    <a:pt x="869710" y="806757"/>
                  </a:lnTo>
                  <a:lnTo>
                    <a:pt x="0" y="80675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80000"/>
                <a:hueOff val="330565"/>
                <a:satOff val="-34261"/>
                <a:lumOff val="16964"/>
                <a:alphaOff val="0"/>
              </a:schemeClr>
            </a:fillRef>
            <a:effectRef idx="2">
              <a:schemeClr val="accent1">
                <a:shade val="80000"/>
                <a:hueOff val="330565"/>
                <a:satOff val="-34261"/>
                <a:lumOff val="1696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dirty="0" smtClean="0"/>
                <a:t>AUV Design</a:t>
              </a:r>
              <a:endParaRPr lang="de-DE" sz="1100" kern="1200" dirty="0"/>
            </a:p>
          </p:txBody>
        </p:sp>
        <p:sp>
          <p:nvSpPr>
            <p:cNvPr id="9" name="Freihandform 8"/>
            <p:cNvSpPr/>
            <p:nvPr/>
          </p:nvSpPr>
          <p:spPr>
            <a:xfrm>
              <a:off x="7723140" y="3571428"/>
              <a:ext cx="828000" cy="828000"/>
            </a:xfrm>
            <a:custGeom>
              <a:avLst/>
              <a:gdLst>
                <a:gd name="connsiteX0" fmla="*/ 0 w 869710"/>
                <a:gd name="connsiteY0" fmla="*/ 0 h 806757"/>
                <a:gd name="connsiteX1" fmla="*/ 869710 w 869710"/>
                <a:gd name="connsiteY1" fmla="*/ 0 h 806757"/>
                <a:gd name="connsiteX2" fmla="*/ 869710 w 869710"/>
                <a:gd name="connsiteY2" fmla="*/ 806757 h 806757"/>
                <a:gd name="connsiteX3" fmla="*/ 0 w 869710"/>
                <a:gd name="connsiteY3" fmla="*/ 806757 h 806757"/>
                <a:gd name="connsiteX4" fmla="*/ 0 w 869710"/>
                <a:gd name="connsiteY4" fmla="*/ 0 h 80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9710" h="806757">
                  <a:moveTo>
                    <a:pt x="0" y="0"/>
                  </a:moveTo>
                  <a:lnTo>
                    <a:pt x="869710" y="0"/>
                  </a:lnTo>
                  <a:lnTo>
                    <a:pt x="869710" y="806757"/>
                  </a:lnTo>
                  <a:lnTo>
                    <a:pt x="0" y="80675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80000"/>
                <a:hueOff val="495848"/>
                <a:satOff val="-51391"/>
                <a:lumOff val="25445"/>
                <a:alphaOff val="0"/>
              </a:schemeClr>
            </a:fillRef>
            <a:effectRef idx="2">
              <a:schemeClr val="accent1">
                <a:shade val="80000"/>
                <a:hueOff val="495848"/>
                <a:satOff val="-51391"/>
                <a:lumOff val="2544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smtClean="0"/>
                <a:t>Error Budget</a:t>
              </a:r>
              <a:endParaRPr lang="de-DE" sz="1100" kern="1200"/>
            </a:p>
          </p:txBody>
        </p:sp>
        <p:sp>
          <p:nvSpPr>
            <p:cNvPr id="10" name="Freihandform 9"/>
            <p:cNvSpPr/>
            <p:nvPr/>
          </p:nvSpPr>
          <p:spPr>
            <a:xfrm>
              <a:off x="7723140" y="4507532"/>
              <a:ext cx="828000" cy="828000"/>
            </a:xfrm>
            <a:custGeom>
              <a:avLst/>
              <a:gdLst>
                <a:gd name="connsiteX0" fmla="*/ 0 w 869710"/>
                <a:gd name="connsiteY0" fmla="*/ 0 h 806757"/>
                <a:gd name="connsiteX1" fmla="*/ 869710 w 869710"/>
                <a:gd name="connsiteY1" fmla="*/ 0 h 806757"/>
                <a:gd name="connsiteX2" fmla="*/ 869710 w 869710"/>
                <a:gd name="connsiteY2" fmla="*/ 806757 h 806757"/>
                <a:gd name="connsiteX3" fmla="*/ 0 w 869710"/>
                <a:gd name="connsiteY3" fmla="*/ 806757 h 806757"/>
                <a:gd name="connsiteX4" fmla="*/ 0 w 869710"/>
                <a:gd name="connsiteY4" fmla="*/ 0 h 80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9710" h="806757">
                  <a:moveTo>
                    <a:pt x="0" y="0"/>
                  </a:moveTo>
                  <a:lnTo>
                    <a:pt x="869710" y="0"/>
                  </a:lnTo>
                  <a:lnTo>
                    <a:pt x="869710" y="806757"/>
                  </a:lnTo>
                  <a:lnTo>
                    <a:pt x="0" y="80675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80000"/>
                <a:hueOff val="661130"/>
                <a:satOff val="-68522"/>
                <a:lumOff val="33927"/>
                <a:alphaOff val="0"/>
              </a:schemeClr>
            </a:fillRef>
            <a:effectRef idx="2">
              <a:schemeClr val="accent1">
                <a:shade val="80000"/>
                <a:hueOff val="661130"/>
                <a:satOff val="-68522"/>
                <a:lumOff val="3392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smtClean="0"/>
                <a:t>Total Errors </a:t>
              </a:r>
              <a:endParaRPr lang="de-DE" sz="1100" kern="1200"/>
            </a:p>
          </p:txBody>
        </p:sp>
        <p:sp>
          <p:nvSpPr>
            <p:cNvPr id="11" name="Freihandform 10"/>
            <p:cNvSpPr/>
            <p:nvPr/>
          </p:nvSpPr>
          <p:spPr>
            <a:xfrm>
              <a:off x="7723140" y="5443636"/>
              <a:ext cx="828000" cy="828000"/>
            </a:xfrm>
            <a:custGeom>
              <a:avLst/>
              <a:gdLst>
                <a:gd name="connsiteX0" fmla="*/ 0 w 869710"/>
                <a:gd name="connsiteY0" fmla="*/ 0 h 806757"/>
                <a:gd name="connsiteX1" fmla="*/ 869710 w 869710"/>
                <a:gd name="connsiteY1" fmla="*/ 0 h 806757"/>
                <a:gd name="connsiteX2" fmla="*/ 869710 w 869710"/>
                <a:gd name="connsiteY2" fmla="*/ 806757 h 806757"/>
                <a:gd name="connsiteX3" fmla="*/ 0 w 869710"/>
                <a:gd name="connsiteY3" fmla="*/ 806757 h 806757"/>
                <a:gd name="connsiteX4" fmla="*/ 0 w 869710"/>
                <a:gd name="connsiteY4" fmla="*/ 0 h 80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9710" h="806757">
                  <a:moveTo>
                    <a:pt x="0" y="0"/>
                  </a:moveTo>
                  <a:lnTo>
                    <a:pt x="869710" y="0"/>
                  </a:lnTo>
                  <a:lnTo>
                    <a:pt x="869710" y="806757"/>
                  </a:lnTo>
                  <a:lnTo>
                    <a:pt x="0" y="80675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80000"/>
                <a:hueOff val="826413"/>
                <a:satOff val="-85652"/>
                <a:lumOff val="42409"/>
                <a:alphaOff val="0"/>
              </a:schemeClr>
            </a:fillRef>
            <a:effectRef idx="2">
              <a:schemeClr val="accent1">
                <a:shade val="80000"/>
                <a:hueOff val="826413"/>
                <a:satOff val="-85652"/>
                <a:lumOff val="4240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smtClean="0"/>
                <a:t>Conclusion</a:t>
              </a:r>
              <a:endParaRPr lang="de-DE" sz="1100" kern="1200"/>
            </a:p>
          </p:txBody>
        </p:sp>
      </p:grpSp>
      <p:sp>
        <p:nvSpPr>
          <p:cNvPr id="19" name="Rechteck 16"/>
          <p:cNvSpPr/>
          <p:nvPr/>
        </p:nvSpPr>
        <p:spPr>
          <a:xfrm>
            <a:off x="957391" y="1347441"/>
            <a:ext cx="6479381" cy="4533692"/>
          </a:xfrm>
          <a:custGeom>
            <a:avLst/>
            <a:gdLst>
              <a:gd name="connsiteX0" fmla="*/ 7203778 w 7203778"/>
              <a:gd name="connsiteY0" fmla="*/ 0 h 5040560"/>
              <a:gd name="connsiteX1" fmla="*/ 7203778 w 7203778"/>
              <a:gd name="connsiteY1" fmla="*/ 4752528 h 5040560"/>
              <a:gd name="connsiteX2" fmla="*/ 7202290 w 7203778"/>
              <a:gd name="connsiteY2" fmla="*/ 4752528 h 5040560"/>
              <a:gd name="connsiteX3" fmla="*/ 7202290 w 7203778"/>
              <a:gd name="connsiteY3" fmla="*/ 5040560 h 5040560"/>
              <a:gd name="connsiteX4" fmla="*/ 1 w 7203778"/>
              <a:gd name="connsiteY4" fmla="*/ 5040560 h 5040560"/>
              <a:gd name="connsiteX5" fmla="*/ 1 w 7203778"/>
              <a:gd name="connsiteY5" fmla="*/ 4752528 h 5040560"/>
              <a:gd name="connsiteX6" fmla="*/ 0 w 7203778"/>
              <a:gd name="connsiteY6" fmla="*/ 4752528 h 5040560"/>
              <a:gd name="connsiteX7" fmla="*/ 0 w 7203778"/>
              <a:gd name="connsiteY7" fmla="*/ 3207956 h 5040560"/>
              <a:gd name="connsiteX8" fmla="*/ 7203778 w 7203778"/>
              <a:gd name="connsiteY8" fmla="*/ 0 h 5040560"/>
              <a:gd name="connsiteX0" fmla="*/ 7203778 w 7203778"/>
              <a:gd name="connsiteY0" fmla="*/ 0 h 5040560"/>
              <a:gd name="connsiteX1" fmla="*/ 7203778 w 7203778"/>
              <a:gd name="connsiteY1" fmla="*/ 4752528 h 5040560"/>
              <a:gd name="connsiteX2" fmla="*/ 7202290 w 7203778"/>
              <a:gd name="connsiteY2" fmla="*/ 4752528 h 5040560"/>
              <a:gd name="connsiteX3" fmla="*/ 7202290 w 7203778"/>
              <a:gd name="connsiteY3" fmla="*/ 5040560 h 5040560"/>
              <a:gd name="connsiteX4" fmla="*/ 1 w 7203778"/>
              <a:gd name="connsiteY4" fmla="*/ 5040560 h 5040560"/>
              <a:gd name="connsiteX5" fmla="*/ 1 w 7203778"/>
              <a:gd name="connsiteY5" fmla="*/ 4752528 h 5040560"/>
              <a:gd name="connsiteX6" fmla="*/ 0 w 7203778"/>
              <a:gd name="connsiteY6" fmla="*/ 4752528 h 5040560"/>
              <a:gd name="connsiteX7" fmla="*/ 0 w 7203778"/>
              <a:gd name="connsiteY7" fmla="*/ 3207956 h 5040560"/>
              <a:gd name="connsiteX8" fmla="*/ 7203778 w 7203778"/>
              <a:gd name="connsiteY8" fmla="*/ 0 h 5040560"/>
              <a:gd name="connsiteX0" fmla="*/ 7203778 w 7203778"/>
              <a:gd name="connsiteY0" fmla="*/ 0 h 5040560"/>
              <a:gd name="connsiteX1" fmla="*/ 7203778 w 7203778"/>
              <a:gd name="connsiteY1" fmla="*/ 4752528 h 5040560"/>
              <a:gd name="connsiteX2" fmla="*/ 7202290 w 7203778"/>
              <a:gd name="connsiteY2" fmla="*/ 4752528 h 5040560"/>
              <a:gd name="connsiteX3" fmla="*/ 7202290 w 7203778"/>
              <a:gd name="connsiteY3" fmla="*/ 5040560 h 5040560"/>
              <a:gd name="connsiteX4" fmla="*/ 1 w 7203778"/>
              <a:gd name="connsiteY4" fmla="*/ 5040560 h 5040560"/>
              <a:gd name="connsiteX5" fmla="*/ 1 w 7203778"/>
              <a:gd name="connsiteY5" fmla="*/ 4752528 h 5040560"/>
              <a:gd name="connsiteX6" fmla="*/ 0 w 7203778"/>
              <a:gd name="connsiteY6" fmla="*/ 4752528 h 5040560"/>
              <a:gd name="connsiteX7" fmla="*/ 0 w 7203778"/>
              <a:gd name="connsiteY7" fmla="*/ 3207956 h 5040560"/>
              <a:gd name="connsiteX8" fmla="*/ 7203778 w 7203778"/>
              <a:gd name="connsiteY8" fmla="*/ 0 h 5040560"/>
              <a:gd name="connsiteX0" fmla="*/ 7203778 w 7203778"/>
              <a:gd name="connsiteY0" fmla="*/ 0 h 5040560"/>
              <a:gd name="connsiteX1" fmla="*/ 7203778 w 7203778"/>
              <a:gd name="connsiteY1" fmla="*/ 4752528 h 5040560"/>
              <a:gd name="connsiteX2" fmla="*/ 7202290 w 7203778"/>
              <a:gd name="connsiteY2" fmla="*/ 4752528 h 5040560"/>
              <a:gd name="connsiteX3" fmla="*/ 7202290 w 7203778"/>
              <a:gd name="connsiteY3" fmla="*/ 5040560 h 5040560"/>
              <a:gd name="connsiteX4" fmla="*/ 1 w 7203778"/>
              <a:gd name="connsiteY4" fmla="*/ 5040560 h 5040560"/>
              <a:gd name="connsiteX5" fmla="*/ 1 w 7203778"/>
              <a:gd name="connsiteY5" fmla="*/ 4752528 h 5040560"/>
              <a:gd name="connsiteX6" fmla="*/ 0 w 7203778"/>
              <a:gd name="connsiteY6" fmla="*/ 4752528 h 5040560"/>
              <a:gd name="connsiteX7" fmla="*/ 0 w 7203778"/>
              <a:gd name="connsiteY7" fmla="*/ 3207956 h 5040560"/>
              <a:gd name="connsiteX8" fmla="*/ 7203778 w 7203778"/>
              <a:gd name="connsiteY8" fmla="*/ 0 h 5040560"/>
              <a:gd name="connsiteX0" fmla="*/ 7203778 w 7203778"/>
              <a:gd name="connsiteY0" fmla="*/ 56725 h 5097285"/>
              <a:gd name="connsiteX1" fmla="*/ 7203778 w 7203778"/>
              <a:gd name="connsiteY1" fmla="*/ 4809253 h 5097285"/>
              <a:gd name="connsiteX2" fmla="*/ 7202290 w 7203778"/>
              <a:gd name="connsiteY2" fmla="*/ 4809253 h 5097285"/>
              <a:gd name="connsiteX3" fmla="*/ 7202290 w 7203778"/>
              <a:gd name="connsiteY3" fmla="*/ 5097285 h 5097285"/>
              <a:gd name="connsiteX4" fmla="*/ 1 w 7203778"/>
              <a:gd name="connsiteY4" fmla="*/ 5097285 h 5097285"/>
              <a:gd name="connsiteX5" fmla="*/ 1 w 7203778"/>
              <a:gd name="connsiteY5" fmla="*/ 4809253 h 5097285"/>
              <a:gd name="connsiteX6" fmla="*/ 0 w 7203778"/>
              <a:gd name="connsiteY6" fmla="*/ 4809253 h 5097285"/>
              <a:gd name="connsiteX7" fmla="*/ 0 w 7203778"/>
              <a:gd name="connsiteY7" fmla="*/ 3264681 h 5097285"/>
              <a:gd name="connsiteX8" fmla="*/ 3479512 w 7203778"/>
              <a:gd name="connsiteY8" fmla="*/ 2195683 h 5097285"/>
              <a:gd name="connsiteX9" fmla="*/ 7203778 w 7203778"/>
              <a:gd name="connsiteY9" fmla="*/ 56725 h 5097285"/>
              <a:gd name="connsiteX0" fmla="*/ 7203778 w 7203778"/>
              <a:gd name="connsiteY0" fmla="*/ 56725 h 5097285"/>
              <a:gd name="connsiteX1" fmla="*/ 7203778 w 7203778"/>
              <a:gd name="connsiteY1" fmla="*/ 4809253 h 5097285"/>
              <a:gd name="connsiteX2" fmla="*/ 7202290 w 7203778"/>
              <a:gd name="connsiteY2" fmla="*/ 4809253 h 5097285"/>
              <a:gd name="connsiteX3" fmla="*/ 7202290 w 7203778"/>
              <a:gd name="connsiteY3" fmla="*/ 5097285 h 5097285"/>
              <a:gd name="connsiteX4" fmla="*/ 1 w 7203778"/>
              <a:gd name="connsiteY4" fmla="*/ 5097285 h 5097285"/>
              <a:gd name="connsiteX5" fmla="*/ 1 w 7203778"/>
              <a:gd name="connsiteY5" fmla="*/ 4809253 h 5097285"/>
              <a:gd name="connsiteX6" fmla="*/ 0 w 7203778"/>
              <a:gd name="connsiteY6" fmla="*/ 4809253 h 5097285"/>
              <a:gd name="connsiteX7" fmla="*/ 0 w 7203778"/>
              <a:gd name="connsiteY7" fmla="*/ 3264681 h 5097285"/>
              <a:gd name="connsiteX8" fmla="*/ 3479512 w 7203778"/>
              <a:gd name="connsiteY8" fmla="*/ 2195683 h 5097285"/>
              <a:gd name="connsiteX9" fmla="*/ 7203778 w 7203778"/>
              <a:gd name="connsiteY9" fmla="*/ 56725 h 5097285"/>
              <a:gd name="connsiteX0" fmla="*/ 7203778 w 7203778"/>
              <a:gd name="connsiteY0" fmla="*/ 56725 h 5097285"/>
              <a:gd name="connsiteX1" fmla="*/ 7203778 w 7203778"/>
              <a:gd name="connsiteY1" fmla="*/ 4809253 h 5097285"/>
              <a:gd name="connsiteX2" fmla="*/ 7202290 w 7203778"/>
              <a:gd name="connsiteY2" fmla="*/ 4809253 h 5097285"/>
              <a:gd name="connsiteX3" fmla="*/ 7202290 w 7203778"/>
              <a:gd name="connsiteY3" fmla="*/ 5097285 h 5097285"/>
              <a:gd name="connsiteX4" fmla="*/ 1 w 7203778"/>
              <a:gd name="connsiteY4" fmla="*/ 5097285 h 5097285"/>
              <a:gd name="connsiteX5" fmla="*/ 1 w 7203778"/>
              <a:gd name="connsiteY5" fmla="*/ 4809253 h 5097285"/>
              <a:gd name="connsiteX6" fmla="*/ 0 w 7203778"/>
              <a:gd name="connsiteY6" fmla="*/ 4809253 h 5097285"/>
              <a:gd name="connsiteX7" fmla="*/ 0 w 7203778"/>
              <a:gd name="connsiteY7" fmla="*/ 3264681 h 5097285"/>
              <a:gd name="connsiteX8" fmla="*/ 3479512 w 7203778"/>
              <a:gd name="connsiteY8" fmla="*/ 2195683 h 5097285"/>
              <a:gd name="connsiteX9" fmla="*/ 7203778 w 7203778"/>
              <a:gd name="connsiteY9" fmla="*/ 56725 h 5097285"/>
              <a:gd name="connsiteX0" fmla="*/ 7203778 w 7203778"/>
              <a:gd name="connsiteY0" fmla="*/ 56725 h 5097285"/>
              <a:gd name="connsiteX1" fmla="*/ 7203778 w 7203778"/>
              <a:gd name="connsiteY1" fmla="*/ 4809253 h 5097285"/>
              <a:gd name="connsiteX2" fmla="*/ 7202290 w 7203778"/>
              <a:gd name="connsiteY2" fmla="*/ 4809253 h 5097285"/>
              <a:gd name="connsiteX3" fmla="*/ 7202290 w 7203778"/>
              <a:gd name="connsiteY3" fmla="*/ 5097285 h 5097285"/>
              <a:gd name="connsiteX4" fmla="*/ 1 w 7203778"/>
              <a:gd name="connsiteY4" fmla="*/ 5097285 h 5097285"/>
              <a:gd name="connsiteX5" fmla="*/ 1 w 7203778"/>
              <a:gd name="connsiteY5" fmla="*/ 4809253 h 5097285"/>
              <a:gd name="connsiteX6" fmla="*/ 0 w 7203778"/>
              <a:gd name="connsiteY6" fmla="*/ 4809253 h 5097285"/>
              <a:gd name="connsiteX7" fmla="*/ 0 w 7203778"/>
              <a:gd name="connsiteY7" fmla="*/ 3264681 h 5097285"/>
              <a:gd name="connsiteX8" fmla="*/ 3479512 w 7203778"/>
              <a:gd name="connsiteY8" fmla="*/ 2195683 h 5097285"/>
              <a:gd name="connsiteX9" fmla="*/ 7203778 w 7203778"/>
              <a:gd name="connsiteY9" fmla="*/ 56725 h 5097285"/>
              <a:gd name="connsiteX0" fmla="*/ 7203778 w 7203778"/>
              <a:gd name="connsiteY0" fmla="*/ 0 h 5040560"/>
              <a:gd name="connsiteX1" fmla="*/ 7203778 w 7203778"/>
              <a:gd name="connsiteY1" fmla="*/ 4752528 h 5040560"/>
              <a:gd name="connsiteX2" fmla="*/ 7202290 w 7203778"/>
              <a:gd name="connsiteY2" fmla="*/ 4752528 h 5040560"/>
              <a:gd name="connsiteX3" fmla="*/ 7202290 w 7203778"/>
              <a:gd name="connsiteY3" fmla="*/ 5040560 h 5040560"/>
              <a:gd name="connsiteX4" fmla="*/ 1 w 7203778"/>
              <a:gd name="connsiteY4" fmla="*/ 5040560 h 5040560"/>
              <a:gd name="connsiteX5" fmla="*/ 1 w 7203778"/>
              <a:gd name="connsiteY5" fmla="*/ 4752528 h 5040560"/>
              <a:gd name="connsiteX6" fmla="*/ 0 w 7203778"/>
              <a:gd name="connsiteY6" fmla="*/ 4752528 h 5040560"/>
              <a:gd name="connsiteX7" fmla="*/ 0 w 7203778"/>
              <a:gd name="connsiteY7" fmla="*/ 3207956 h 5040560"/>
              <a:gd name="connsiteX8" fmla="*/ 3479512 w 7203778"/>
              <a:gd name="connsiteY8" fmla="*/ 2138958 h 5040560"/>
              <a:gd name="connsiteX9" fmla="*/ 7203778 w 7203778"/>
              <a:gd name="connsiteY9" fmla="*/ 0 h 5040560"/>
              <a:gd name="connsiteX0" fmla="*/ 7203778 w 7203778"/>
              <a:gd name="connsiteY0" fmla="*/ 0 h 5040560"/>
              <a:gd name="connsiteX1" fmla="*/ 7203778 w 7203778"/>
              <a:gd name="connsiteY1" fmla="*/ 4752528 h 5040560"/>
              <a:gd name="connsiteX2" fmla="*/ 7202290 w 7203778"/>
              <a:gd name="connsiteY2" fmla="*/ 4752528 h 5040560"/>
              <a:gd name="connsiteX3" fmla="*/ 7202290 w 7203778"/>
              <a:gd name="connsiteY3" fmla="*/ 5040560 h 5040560"/>
              <a:gd name="connsiteX4" fmla="*/ 1 w 7203778"/>
              <a:gd name="connsiteY4" fmla="*/ 5040560 h 5040560"/>
              <a:gd name="connsiteX5" fmla="*/ 1 w 7203778"/>
              <a:gd name="connsiteY5" fmla="*/ 4752528 h 5040560"/>
              <a:gd name="connsiteX6" fmla="*/ 0 w 7203778"/>
              <a:gd name="connsiteY6" fmla="*/ 4752528 h 5040560"/>
              <a:gd name="connsiteX7" fmla="*/ 0 w 7203778"/>
              <a:gd name="connsiteY7" fmla="*/ 3207956 h 5040560"/>
              <a:gd name="connsiteX8" fmla="*/ 3479512 w 7203778"/>
              <a:gd name="connsiteY8" fmla="*/ 2138958 h 5040560"/>
              <a:gd name="connsiteX9" fmla="*/ 7203778 w 7203778"/>
              <a:gd name="connsiteY9" fmla="*/ 0 h 5040560"/>
              <a:gd name="connsiteX0" fmla="*/ 7203778 w 7203778"/>
              <a:gd name="connsiteY0" fmla="*/ 0 h 5040560"/>
              <a:gd name="connsiteX1" fmla="*/ 7203778 w 7203778"/>
              <a:gd name="connsiteY1" fmla="*/ 4752528 h 5040560"/>
              <a:gd name="connsiteX2" fmla="*/ 7202290 w 7203778"/>
              <a:gd name="connsiteY2" fmla="*/ 4752528 h 5040560"/>
              <a:gd name="connsiteX3" fmla="*/ 7202290 w 7203778"/>
              <a:gd name="connsiteY3" fmla="*/ 5040560 h 5040560"/>
              <a:gd name="connsiteX4" fmla="*/ 1 w 7203778"/>
              <a:gd name="connsiteY4" fmla="*/ 5040560 h 5040560"/>
              <a:gd name="connsiteX5" fmla="*/ 1 w 7203778"/>
              <a:gd name="connsiteY5" fmla="*/ 4752528 h 5040560"/>
              <a:gd name="connsiteX6" fmla="*/ 0 w 7203778"/>
              <a:gd name="connsiteY6" fmla="*/ 4752528 h 5040560"/>
              <a:gd name="connsiteX7" fmla="*/ 0 w 7203778"/>
              <a:gd name="connsiteY7" fmla="*/ 3207956 h 5040560"/>
              <a:gd name="connsiteX8" fmla="*/ 3479512 w 7203778"/>
              <a:gd name="connsiteY8" fmla="*/ 2138958 h 5040560"/>
              <a:gd name="connsiteX9" fmla="*/ 7203778 w 7203778"/>
              <a:gd name="connsiteY9" fmla="*/ 0 h 5040560"/>
              <a:gd name="connsiteX0" fmla="*/ 7203778 w 7203778"/>
              <a:gd name="connsiteY0" fmla="*/ 0 h 5040560"/>
              <a:gd name="connsiteX1" fmla="*/ 7203778 w 7203778"/>
              <a:gd name="connsiteY1" fmla="*/ 4752528 h 5040560"/>
              <a:gd name="connsiteX2" fmla="*/ 7202290 w 7203778"/>
              <a:gd name="connsiteY2" fmla="*/ 4752528 h 5040560"/>
              <a:gd name="connsiteX3" fmla="*/ 7202290 w 7203778"/>
              <a:gd name="connsiteY3" fmla="*/ 5040560 h 5040560"/>
              <a:gd name="connsiteX4" fmla="*/ 1 w 7203778"/>
              <a:gd name="connsiteY4" fmla="*/ 5040560 h 5040560"/>
              <a:gd name="connsiteX5" fmla="*/ 1 w 7203778"/>
              <a:gd name="connsiteY5" fmla="*/ 4752528 h 5040560"/>
              <a:gd name="connsiteX6" fmla="*/ 0 w 7203778"/>
              <a:gd name="connsiteY6" fmla="*/ 4752528 h 5040560"/>
              <a:gd name="connsiteX7" fmla="*/ 0 w 7203778"/>
              <a:gd name="connsiteY7" fmla="*/ 3207956 h 5040560"/>
              <a:gd name="connsiteX8" fmla="*/ 3479512 w 7203778"/>
              <a:gd name="connsiteY8" fmla="*/ 2138958 h 5040560"/>
              <a:gd name="connsiteX9" fmla="*/ 7203778 w 7203778"/>
              <a:gd name="connsiteY9" fmla="*/ 0 h 5040560"/>
              <a:gd name="connsiteX0" fmla="*/ 7203778 w 7203778"/>
              <a:gd name="connsiteY0" fmla="*/ 0 h 5040560"/>
              <a:gd name="connsiteX1" fmla="*/ 7203778 w 7203778"/>
              <a:gd name="connsiteY1" fmla="*/ 4752528 h 5040560"/>
              <a:gd name="connsiteX2" fmla="*/ 7202290 w 7203778"/>
              <a:gd name="connsiteY2" fmla="*/ 4752528 h 5040560"/>
              <a:gd name="connsiteX3" fmla="*/ 7202290 w 7203778"/>
              <a:gd name="connsiteY3" fmla="*/ 5040560 h 5040560"/>
              <a:gd name="connsiteX4" fmla="*/ 1 w 7203778"/>
              <a:gd name="connsiteY4" fmla="*/ 5040560 h 5040560"/>
              <a:gd name="connsiteX5" fmla="*/ 1 w 7203778"/>
              <a:gd name="connsiteY5" fmla="*/ 4752528 h 5040560"/>
              <a:gd name="connsiteX6" fmla="*/ 0 w 7203778"/>
              <a:gd name="connsiteY6" fmla="*/ 4752528 h 5040560"/>
              <a:gd name="connsiteX7" fmla="*/ 0 w 7203778"/>
              <a:gd name="connsiteY7" fmla="*/ 3207956 h 5040560"/>
              <a:gd name="connsiteX8" fmla="*/ 3479512 w 7203778"/>
              <a:gd name="connsiteY8" fmla="*/ 2138958 h 5040560"/>
              <a:gd name="connsiteX9" fmla="*/ 7203778 w 7203778"/>
              <a:gd name="connsiteY9" fmla="*/ 0 h 5040560"/>
              <a:gd name="connsiteX0" fmla="*/ 7203778 w 7203778"/>
              <a:gd name="connsiteY0" fmla="*/ 0 h 5040560"/>
              <a:gd name="connsiteX1" fmla="*/ 7203778 w 7203778"/>
              <a:gd name="connsiteY1" fmla="*/ 4752528 h 5040560"/>
              <a:gd name="connsiteX2" fmla="*/ 7202290 w 7203778"/>
              <a:gd name="connsiteY2" fmla="*/ 4752528 h 5040560"/>
              <a:gd name="connsiteX3" fmla="*/ 7202290 w 7203778"/>
              <a:gd name="connsiteY3" fmla="*/ 5040560 h 5040560"/>
              <a:gd name="connsiteX4" fmla="*/ 1 w 7203778"/>
              <a:gd name="connsiteY4" fmla="*/ 5040560 h 5040560"/>
              <a:gd name="connsiteX5" fmla="*/ 1 w 7203778"/>
              <a:gd name="connsiteY5" fmla="*/ 4752528 h 5040560"/>
              <a:gd name="connsiteX6" fmla="*/ 0 w 7203778"/>
              <a:gd name="connsiteY6" fmla="*/ 4752528 h 5040560"/>
              <a:gd name="connsiteX7" fmla="*/ 0 w 7203778"/>
              <a:gd name="connsiteY7" fmla="*/ 3207956 h 5040560"/>
              <a:gd name="connsiteX8" fmla="*/ 3479512 w 7203778"/>
              <a:gd name="connsiteY8" fmla="*/ 2138958 h 5040560"/>
              <a:gd name="connsiteX9" fmla="*/ 7203778 w 7203778"/>
              <a:gd name="connsiteY9" fmla="*/ 0 h 5040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03778" h="5040560">
                <a:moveTo>
                  <a:pt x="7203778" y="0"/>
                </a:moveTo>
                <a:lnTo>
                  <a:pt x="7203778" y="4752528"/>
                </a:lnTo>
                <a:lnTo>
                  <a:pt x="7202290" y="4752528"/>
                </a:lnTo>
                <a:lnTo>
                  <a:pt x="7202290" y="5040560"/>
                </a:lnTo>
                <a:lnTo>
                  <a:pt x="1" y="5040560"/>
                </a:lnTo>
                <a:lnTo>
                  <a:pt x="1" y="4752528"/>
                </a:lnTo>
                <a:lnTo>
                  <a:pt x="0" y="4752528"/>
                </a:lnTo>
                <a:lnTo>
                  <a:pt x="0" y="3207956"/>
                </a:lnTo>
                <a:cubicBezTo>
                  <a:pt x="1451023" y="3183667"/>
                  <a:pt x="3011441" y="2382671"/>
                  <a:pt x="3479512" y="2138958"/>
                </a:cubicBezTo>
                <a:cubicBezTo>
                  <a:pt x="4617797" y="1515976"/>
                  <a:pt x="6700831" y="323807"/>
                  <a:pt x="7203778" y="0"/>
                </a:cubicBezTo>
                <a:close/>
              </a:path>
            </a:pathLst>
          </a:custGeom>
          <a:ln>
            <a:solidFill>
              <a:schemeClr val="bg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661130"/>
              <a:satOff val="-68522"/>
              <a:lumOff val="33927"/>
              <a:alphaOff val="0"/>
            </a:schemeClr>
          </a:fillRef>
          <a:effectRef idx="2">
            <a:schemeClr val="accent1">
              <a:shade val="80000"/>
              <a:hueOff val="661130"/>
              <a:satOff val="-68522"/>
              <a:lumOff val="3392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algn="ctr" defTabSz="577850">
              <a:lnSpc>
                <a:spcPct val="90000"/>
              </a:lnSpc>
              <a:spcAft>
                <a:spcPct val="35000"/>
              </a:spcAft>
            </a:pPr>
            <a:endParaRPr lang="de-DE" sz="1100"/>
          </a:p>
        </p:txBody>
      </p:sp>
      <p:sp>
        <p:nvSpPr>
          <p:cNvPr id="17" name="Rechteck 16"/>
          <p:cNvSpPr/>
          <p:nvPr/>
        </p:nvSpPr>
        <p:spPr>
          <a:xfrm>
            <a:off x="957391" y="3290452"/>
            <a:ext cx="6479381" cy="2590681"/>
          </a:xfrm>
          <a:custGeom>
            <a:avLst/>
            <a:gdLst>
              <a:gd name="connsiteX0" fmla="*/ 6842249 w 7203778"/>
              <a:gd name="connsiteY0" fmla="*/ 1944216 h 2880320"/>
              <a:gd name="connsiteX1" fmla="*/ 7203778 w 7203778"/>
              <a:gd name="connsiteY1" fmla="*/ 0 h 2880320"/>
              <a:gd name="connsiteX2" fmla="*/ 7203778 w 7203778"/>
              <a:gd name="connsiteY2" fmla="*/ 2880320 h 2880320"/>
              <a:gd name="connsiteX3" fmla="*/ 6986265 w 7203778"/>
              <a:gd name="connsiteY3" fmla="*/ 2880320 h 2880320"/>
              <a:gd name="connsiteX4" fmla="*/ 6842249 w 7203778"/>
              <a:gd name="connsiteY4" fmla="*/ 2880320 h 2880320"/>
              <a:gd name="connsiteX5" fmla="*/ 0 w 7203778"/>
              <a:gd name="connsiteY5" fmla="*/ 2880320 h 2880320"/>
              <a:gd name="connsiteX6" fmla="*/ 0 w 7203778"/>
              <a:gd name="connsiteY6" fmla="*/ 1944216 h 2880320"/>
              <a:gd name="connsiteX7" fmla="*/ 6842249 w 7203778"/>
              <a:gd name="connsiteY7" fmla="*/ 1944216 h 2880320"/>
              <a:gd name="connsiteX0" fmla="*/ 0 w 7203778"/>
              <a:gd name="connsiteY0" fmla="*/ 1944216 h 2880320"/>
              <a:gd name="connsiteX1" fmla="*/ 7203778 w 7203778"/>
              <a:gd name="connsiteY1" fmla="*/ 0 h 2880320"/>
              <a:gd name="connsiteX2" fmla="*/ 7203778 w 7203778"/>
              <a:gd name="connsiteY2" fmla="*/ 2880320 h 2880320"/>
              <a:gd name="connsiteX3" fmla="*/ 6986265 w 7203778"/>
              <a:gd name="connsiteY3" fmla="*/ 2880320 h 2880320"/>
              <a:gd name="connsiteX4" fmla="*/ 6842249 w 7203778"/>
              <a:gd name="connsiteY4" fmla="*/ 2880320 h 2880320"/>
              <a:gd name="connsiteX5" fmla="*/ 0 w 7203778"/>
              <a:gd name="connsiteY5" fmla="*/ 2880320 h 2880320"/>
              <a:gd name="connsiteX6" fmla="*/ 0 w 7203778"/>
              <a:gd name="connsiteY6" fmla="*/ 1944216 h 2880320"/>
              <a:gd name="connsiteX0" fmla="*/ 0 w 7203778"/>
              <a:gd name="connsiteY0" fmla="*/ 1944216 h 2880320"/>
              <a:gd name="connsiteX1" fmla="*/ 7203778 w 7203778"/>
              <a:gd name="connsiteY1" fmla="*/ 0 h 2880320"/>
              <a:gd name="connsiteX2" fmla="*/ 7203778 w 7203778"/>
              <a:gd name="connsiteY2" fmla="*/ 2880320 h 2880320"/>
              <a:gd name="connsiteX3" fmla="*/ 6986265 w 7203778"/>
              <a:gd name="connsiteY3" fmla="*/ 2880320 h 2880320"/>
              <a:gd name="connsiteX4" fmla="*/ 6842249 w 7203778"/>
              <a:gd name="connsiteY4" fmla="*/ 2880320 h 2880320"/>
              <a:gd name="connsiteX5" fmla="*/ 0 w 7203778"/>
              <a:gd name="connsiteY5" fmla="*/ 2880320 h 2880320"/>
              <a:gd name="connsiteX6" fmla="*/ 0 w 7203778"/>
              <a:gd name="connsiteY6" fmla="*/ 1944216 h 2880320"/>
              <a:gd name="connsiteX0" fmla="*/ 0 w 7203778"/>
              <a:gd name="connsiteY0" fmla="*/ 1944216 h 2880320"/>
              <a:gd name="connsiteX1" fmla="*/ 7203778 w 7203778"/>
              <a:gd name="connsiteY1" fmla="*/ 0 h 2880320"/>
              <a:gd name="connsiteX2" fmla="*/ 7203778 w 7203778"/>
              <a:gd name="connsiteY2" fmla="*/ 2880320 h 2880320"/>
              <a:gd name="connsiteX3" fmla="*/ 6986265 w 7203778"/>
              <a:gd name="connsiteY3" fmla="*/ 2880320 h 2880320"/>
              <a:gd name="connsiteX4" fmla="*/ 6842249 w 7203778"/>
              <a:gd name="connsiteY4" fmla="*/ 2880320 h 2880320"/>
              <a:gd name="connsiteX5" fmla="*/ 0 w 7203778"/>
              <a:gd name="connsiteY5" fmla="*/ 2880320 h 2880320"/>
              <a:gd name="connsiteX6" fmla="*/ 0 w 7203778"/>
              <a:gd name="connsiteY6" fmla="*/ 1944216 h 2880320"/>
              <a:gd name="connsiteX0" fmla="*/ 0 w 7203778"/>
              <a:gd name="connsiteY0" fmla="*/ 1944216 h 2880320"/>
              <a:gd name="connsiteX1" fmla="*/ 7203778 w 7203778"/>
              <a:gd name="connsiteY1" fmla="*/ 0 h 2880320"/>
              <a:gd name="connsiteX2" fmla="*/ 7203778 w 7203778"/>
              <a:gd name="connsiteY2" fmla="*/ 2880320 h 2880320"/>
              <a:gd name="connsiteX3" fmla="*/ 6986265 w 7203778"/>
              <a:gd name="connsiteY3" fmla="*/ 2880320 h 2880320"/>
              <a:gd name="connsiteX4" fmla="*/ 6842249 w 7203778"/>
              <a:gd name="connsiteY4" fmla="*/ 2880320 h 2880320"/>
              <a:gd name="connsiteX5" fmla="*/ 0 w 7203778"/>
              <a:gd name="connsiteY5" fmla="*/ 2880320 h 2880320"/>
              <a:gd name="connsiteX6" fmla="*/ 0 w 7203778"/>
              <a:gd name="connsiteY6" fmla="*/ 1944216 h 2880320"/>
              <a:gd name="connsiteX0" fmla="*/ 0 w 7203778"/>
              <a:gd name="connsiteY0" fmla="*/ 1944216 h 2880320"/>
              <a:gd name="connsiteX1" fmla="*/ 7203778 w 7203778"/>
              <a:gd name="connsiteY1" fmla="*/ 0 h 2880320"/>
              <a:gd name="connsiteX2" fmla="*/ 7203778 w 7203778"/>
              <a:gd name="connsiteY2" fmla="*/ 2880320 h 2880320"/>
              <a:gd name="connsiteX3" fmla="*/ 6986265 w 7203778"/>
              <a:gd name="connsiteY3" fmla="*/ 2880320 h 2880320"/>
              <a:gd name="connsiteX4" fmla="*/ 6842249 w 7203778"/>
              <a:gd name="connsiteY4" fmla="*/ 2880320 h 2880320"/>
              <a:gd name="connsiteX5" fmla="*/ 0 w 7203778"/>
              <a:gd name="connsiteY5" fmla="*/ 2880320 h 2880320"/>
              <a:gd name="connsiteX6" fmla="*/ 0 w 7203778"/>
              <a:gd name="connsiteY6" fmla="*/ 1944216 h 2880320"/>
              <a:gd name="connsiteX0" fmla="*/ 0 w 7203778"/>
              <a:gd name="connsiteY0" fmla="*/ 1944216 h 2880320"/>
              <a:gd name="connsiteX1" fmla="*/ 7203778 w 7203778"/>
              <a:gd name="connsiteY1" fmla="*/ 0 h 2880320"/>
              <a:gd name="connsiteX2" fmla="*/ 7203778 w 7203778"/>
              <a:gd name="connsiteY2" fmla="*/ 2880320 h 2880320"/>
              <a:gd name="connsiteX3" fmla="*/ 6986265 w 7203778"/>
              <a:gd name="connsiteY3" fmla="*/ 2880320 h 2880320"/>
              <a:gd name="connsiteX4" fmla="*/ 6842249 w 7203778"/>
              <a:gd name="connsiteY4" fmla="*/ 2880320 h 2880320"/>
              <a:gd name="connsiteX5" fmla="*/ 0 w 7203778"/>
              <a:gd name="connsiteY5" fmla="*/ 2880320 h 2880320"/>
              <a:gd name="connsiteX6" fmla="*/ 0 w 7203778"/>
              <a:gd name="connsiteY6" fmla="*/ 1944216 h 2880320"/>
              <a:gd name="connsiteX0" fmla="*/ 0 w 7203778"/>
              <a:gd name="connsiteY0" fmla="*/ 1944216 h 2880320"/>
              <a:gd name="connsiteX1" fmla="*/ 7203778 w 7203778"/>
              <a:gd name="connsiteY1" fmla="*/ 0 h 2880320"/>
              <a:gd name="connsiteX2" fmla="*/ 7203778 w 7203778"/>
              <a:gd name="connsiteY2" fmla="*/ 2880320 h 2880320"/>
              <a:gd name="connsiteX3" fmla="*/ 6986265 w 7203778"/>
              <a:gd name="connsiteY3" fmla="*/ 2880320 h 2880320"/>
              <a:gd name="connsiteX4" fmla="*/ 6842249 w 7203778"/>
              <a:gd name="connsiteY4" fmla="*/ 2880320 h 2880320"/>
              <a:gd name="connsiteX5" fmla="*/ 0 w 7203778"/>
              <a:gd name="connsiteY5" fmla="*/ 2880320 h 2880320"/>
              <a:gd name="connsiteX6" fmla="*/ 0 w 7203778"/>
              <a:gd name="connsiteY6" fmla="*/ 1944216 h 288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03778" h="2880320">
                <a:moveTo>
                  <a:pt x="0" y="1944216"/>
                </a:moveTo>
                <a:cubicBezTo>
                  <a:pt x="2333718" y="1893621"/>
                  <a:pt x="5690942" y="554554"/>
                  <a:pt x="7203778" y="0"/>
                </a:cubicBezTo>
                <a:lnTo>
                  <a:pt x="7203778" y="2880320"/>
                </a:lnTo>
                <a:lnTo>
                  <a:pt x="6986265" y="2880320"/>
                </a:lnTo>
                <a:lnTo>
                  <a:pt x="6842249" y="2880320"/>
                </a:lnTo>
                <a:lnTo>
                  <a:pt x="0" y="2880320"/>
                </a:lnTo>
                <a:lnTo>
                  <a:pt x="0" y="1944216"/>
                </a:lnTo>
                <a:close/>
              </a:path>
            </a:pathLst>
          </a:custGeom>
          <a:ln>
            <a:solidFill>
              <a:schemeClr val="bg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826413"/>
              <a:satOff val="-85652"/>
              <a:lumOff val="42409"/>
              <a:alphaOff val="0"/>
            </a:schemeClr>
          </a:fillRef>
          <a:effectRef idx="2">
            <a:schemeClr val="accent1">
              <a:shade val="80000"/>
              <a:hueOff val="826413"/>
              <a:satOff val="-85652"/>
              <a:lumOff val="4240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algn="ctr" defTabSz="577850">
              <a:lnSpc>
                <a:spcPct val="90000"/>
              </a:lnSpc>
              <a:spcAft>
                <a:spcPct val="35000"/>
              </a:spcAft>
            </a:pPr>
            <a:endParaRPr lang="de-DE" sz="1100"/>
          </a:p>
        </p:txBody>
      </p:sp>
      <p:sp>
        <p:nvSpPr>
          <p:cNvPr id="13" name="Rechteck 12"/>
          <p:cNvSpPr/>
          <p:nvPr/>
        </p:nvSpPr>
        <p:spPr>
          <a:xfrm>
            <a:off x="957392" y="5039162"/>
            <a:ext cx="6478041" cy="841971"/>
          </a:xfrm>
          <a:custGeom>
            <a:avLst/>
            <a:gdLst/>
            <a:ahLst/>
            <a:cxnLst/>
            <a:rect l="l" t="t" r="r" b="b"/>
            <a:pathLst>
              <a:path w="6478041" h="841971">
                <a:moveTo>
                  <a:pt x="1296680" y="0"/>
                </a:moveTo>
                <a:lnTo>
                  <a:pt x="6478041" y="0"/>
                </a:lnTo>
                <a:lnTo>
                  <a:pt x="6478041" y="841971"/>
                </a:lnTo>
                <a:lnTo>
                  <a:pt x="1296680" y="841971"/>
                </a:lnTo>
                <a:lnTo>
                  <a:pt x="0" y="841971"/>
                </a:lnTo>
                <a:lnTo>
                  <a:pt x="0" y="453369"/>
                </a:lnTo>
                <a:cubicBezTo>
                  <a:pt x="455592" y="461129"/>
                  <a:pt x="1051373" y="118413"/>
                  <a:pt x="1296680" y="0"/>
                </a:cubicBezTo>
                <a:close/>
              </a:path>
            </a:pathLst>
          </a:custGeom>
          <a:ln>
            <a:solidFill>
              <a:schemeClr val="bg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7" name="Gruppieren 46"/>
          <p:cNvGrpSpPr/>
          <p:nvPr/>
        </p:nvGrpSpPr>
        <p:grpSpPr>
          <a:xfrm>
            <a:off x="956052" y="1339850"/>
            <a:ext cx="6478041" cy="4535031"/>
            <a:chOff x="250825" y="833635"/>
            <a:chExt cx="7202289" cy="5042049"/>
          </a:xfrm>
        </p:grpSpPr>
        <p:grpSp>
          <p:nvGrpSpPr>
            <p:cNvPr id="34" name="Gruppieren 33"/>
            <p:cNvGrpSpPr/>
            <p:nvPr/>
          </p:nvGrpSpPr>
          <p:grpSpPr>
            <a:xfrm>
              <a:off x="250825" y="835124"/>
              <a:ext cx="7202289" cy="5040560"/>
              <a:chOff x="250825" y="547092"/>
              <a:chExt cx="7202289" cy="5616624"/>
            </a:xfrm>
          </p:grpSpPr>
          <p:cxnSp>
            <p:nvCxnSpPr>
              <p:cNvPr id="22" name="Gerade Verbindung 21"/>
              <p:cNvCxnSpPr/>
              <p:nvPr/>
            </p:nvCxnSpPr>
            <p:spPr>
              <a:xfrm>
                <a:off x="7453114" y="547092"/>
                <a:ext cx="0" cy="5616624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Gerade Verbindung 23"/>
              <p:cNvCxnSpPr/>
              <p:nvPr/>
            </p:nvCxnSpPr>
            <p:spPr>
              <a:xfrm>
                <a:off x="6733034" y="547092"/>
                <a:ext cx="0" cy="5616624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Gerade Verbindung 24"/>
              <p:cNvCxnSpPr/>
              <p:nvPr/>
            </p:nvCxnSpPr>
            <p:spPr>
              <a:xfrm>
                <a:off x="6012954" y="547092"/>
                <a:ext cx="0" cy="5616624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Gerade Verbindung 25"/>
              <p:cNvCxnSpPr/>
              <p:nvPr/>
            </p:nvCxnSpPr>
            <p:spPr>
              <a:xfrm>
                <a:off x="5292874" y="547092"/>
                <a:ext cx="0" cy="5616624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Gerade Verbindung 26"/>
              <p:cNvCxnSpPr/>
              <p:nvPr/>
            </p:nvCxnSpPr>
            <p:spPr>
              <a:xfrm>
                <a:off x="4572794" y="547092"/>
                <a:ext cx="0" cy="5616624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Gerade Verbindung 27"/>
              <p:cNvCxnSpPr/>
              <p:nvPr/>
            </p:nvCxnSpPr>
            <p:spPr>
              <a:xfrm>
                <a:off x="3852714" y="547092"/>
                <a:ext cx="0" cy="5616624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Gerade Verbindung 28"/>
              <p:cNvCxnSpPr/>
              <p:nvPr/>
            </p:nvCxnSpPr>
            <p:spPr>
              <a:xfrm>
                <a:off x="3132634" y="547092"/>
                <a:ext cx="0" cy="5616624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Gerade Verbindung 29"/>
              <p:cNvCxnSpPr/>
              <p:nvPr/>
            </p:nvCxnSpPr>
            <p:spPr>
              <a:xfrm>
                <a:off x="2412554" y="547092"/>
                <a:ext cx="0" cy="5616624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Gerade Verbindung 30"/>
              <p:cNvCxnSpPr/>
              <p:nvPr/>
            </p:nvCxnSpPr>
            <p:spPr>
              <a:xfrm>
                <a:off x="1692474" y="547092"/>
                <a:ext cx="0" cy="5616624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Gerade Verbindung 31"/>
              <p:cNvCxnSpPr/>
              <p:nvPr/>
            </p:nvCxnSpPr>
            <p:spPr>
              <a:xfrm>
                <a:off x="972394" y="547092"/>
                <a:ext cx="0" cy="5616624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Gerade Verbindung 32"/>
              <p:cNvCxnSpPr/>
              <p:nvPr/>
            </p:nvCxnSpPr>
            <p:spPr>
              <a:xfrm>
                <a:off x="250825" y="547092"/>
                <a:ext cx="0" cy="561662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ieren 34"/>
            <p:cNvGrpSpPr/>
            <p:nvPr/>
          </p:nvGrpSpPr>
          <p:grpSpPr>
            <a:xfrm rot="5400000">
              <a:off x="1331689" y="-245740"/>
              <a:ext cx="5042049" cy="7200799"/>
              <a:chOff x="250825" y="547092"/>
              <a:chExt cx="5042049" cy="5616624"/>
            </a:xfrm>
          </p:grpSpPr>
          <p:cxnSp>
            <p:nvCxnSpPr>
              <p:cNvPr id="39" name="Gerade Verbindung 38"/>
              <p:cNvCxnSpPr/>
              <p:nvPr/>
            </p:nvCxnSpPr>
            <p:spPr>
              <a:xfrm>
                <a:off x="5292874" y="547092"/>
                <a:ext cx="0" cy="561662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Gerade Verbindung 39"/>
              <p:cNvCxnSpPr/>
              <p:nvPr/>
            </p:nvCxnSpPr>
            <p:spPr>
              <a:xfrm>
                <a:off x="4572794" y="547092"/>
                <a:ext cx="0" cy="5616624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Gerade Verbindung 40"/>
              <p:cNvCxnSpPr/>
              <p:nvPr/>
            </p:nvCxnSpPr>
            <p:spPr>
              <a:xfrm>
                <a:off x="3852714" y="547092"/>
                <a:ext cx="0" cy="5616624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Gerade Verbindung 41"/>
              <p:cNvCxnSpPr/>
              <p:nvPr/>
            </p:nvCxnSpPr>
            <p:spPr>
              <a:xfrm>
                <a:off x="3132634" y="547092"/>
                <a:ext cx="0" cy="5616624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Gerade Verbindung 42"/>
              <p:cNvCxnSpPr/>
              <p:nvPr/>
            </p:nvCxnSpPr>
            <p:spPr>
              <a:xfrm>
                <a:off x="2412554" y="547092"/>
                <a:ext cx="0" cy="5616624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Gerade Verbindung 43"/>
              <p:cNvCxnSpPr/>
              <p:nvPr/>
            </p:nvCxnSpPr>
            <p:spPr>
              <a:xfrm>
                <a:off x="1692474" y="547092"/>
                <a:ext cx="0" cy="5616624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Gerade Verbindung 44"/>
              <p:cNvCxnSpPr/>
              <p:nvPr/>
            </p:nvCxnSpPr>
            <p:spPr>
              <a:xfrm>
                <a:off x="972394" y="547092"/>
                <a:ext cx="0" cy="5616624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Gerade Verbindung 45"/>
              <p:cNvCxnSpPr/>
              <p:nvPr/>
            </p:nvCxnSpPr>
            <p:spPr>
              <a:xfrm>
                <a:off x="250825" y="547092"/>
                <a:ext cx="0" cy="5616624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9" name="Textfeld 48"/>
          <p:cNvSpPr txBox="1"/>
          <p:nvPr/>
        </p:nvSpPr>
        <p:spPr>
          <a:xfrm>
            <a:off x="680015" y="5731668"/>
            <a:ext cx="276037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de-DE" sz="1400" dirty="0" smtClean="0"/>
              <a:t>0</a:t>
            </a:r>
            <a:endParaRPr lang="de-DE" sz="1400" dirty="0"/>
          </a:p>
        </p:txBody>
      </p:sp>
      <p:sp>
        <p:nvSpPr>
          <p:cNvPr id="50" name="Textfeld 49"/>
          <p:cNvSpPr txBox="1"/>
          <p:nvPr/>
        </p:nvSpPr>
        <p:spPr>
          <a:xfrm>
            <a:off x="543760" y="5082283"/>
            <a:ext cx="412292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de-DE" sz="1400" dirty="0" smtClean="0"/>
              <a:t>0.2</a:t>
            </a:r>
            <a:endParaRPr lang="de-DE" sz="1400" dirty="0"/>
          </a:p>
        </p:txBody>
      </p:sp>
      <p:sp>
        <p:nvSpPr>
          <p:cNvPr id="51" name="Textfeld 50"/>
          <p:cNvSpPr txBox="1"/>
          <p:nvPr/>
        </p:nvSpPr>
        <p:spPr>
          <a:xfrm>
            <a:off x="543760" y="4432896"/>
            <a:ext cx="412292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de-DE" sz="1400" dirty="0" smtClean="0"/>
              <a:t>0.4</a:t>
            </a:r>
            <a:endParaRPr lang="de-DE" sz="1400" dirty="0"/>
          </a:p>
        </p:txBody>
      </p:sp>
      <p:sp>
        <p:nvSpPr>
          <p:cNvPr id="52" name="Textfeld 51"/>
          <p:cNvSpPr txBox="1"/>
          <p:nvPr/>
        </p:nvSpPr>
        <p:spPr>
          <a:xfrm>
            <a:off x="543760" y="3783509"/>
            <a:ext cx="412292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de-DE" sz="1400" dirty="0" smtClean="0"/>
              <a:t>0.6</a:t>
            </a:r>
            <a:endParaRPr lang="de-DE" sz="1400" dirty="0"/>
          </a:p>
        </p:txBody>
      </p:sp>
      <p:sp>
        <p:nvSpPr>
          <p:cNvPr id="53" name="Textfeld 52"/>
          <p:cNvSpPr txBox="1"/>
          <p:nvPr/>
        </p:nvSpPr>
        <p:spPr>
          <a:xfrm>
            <a:off x="543760" y="3134122"/>
            <a:ext cx="412292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de-DE" sz="1400" dirty="0" smtClean="0"/>
              <a:t>0.8</a:t>
            </a:r>
            <a:endParaRPr lang="de-DE" sz="1400" dirty="0"/>
          </a:p>
        </p:txBody>
      </p:sp>
      <p:sp>
        <p:nvSpPr>
          <p:cNvPr id="54" name="Textfeld 53"/>
          <p:cNvSpPr txBox="1"/>
          <p:nvPr/>
        </p:nvSpPr>
        <p:spPr>
          <a:xfrm>
            <a:off x="543760" y="2484735"/>
            <a:ext cx="412292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de-DE" sz="1400" dirty="0" smtClean="0"/>
              <a:t>1.0</a:t>
            </a:r>
            <a:endParaRPr lang="de-DE" sz="1400" dirty="0"/>
          </a:p>
        </p:txBody>
      </p:sp>
      <p:sp>
        <p:nvSpPr>
          <p:cNvPr id="55" name="Textfeld 54"/>
          <p:cNvSpPr txBox="1"/>
          <p:nvPr/>
        </p:nvSpPr>
        <p:spPr>
          <a:xfrm>
            <a:off x="543760" y="1835348"/>
            <a:ext cx="412292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de-DE" sz="1400" dirty="0" smtClean="0"/>
              <a:t>1.2</a:t>
            </a:r>
            <a:endParaRPr lang="de-DE" sz="1400" dirty="0"/>
          </a:p>
        </p:txBody>
      </p:sp>
      <p:sp>
        <p:nvSpPr>
          <p:cNvPr id="56" name="Textfeld 55"/>
          <p:cNvSpPr txBox="1"/>
          <p:nvPr/>
        </p:nvSpPr>
        <p:spPr>
          <a:xfrm>
            <a:off x="540346" y="1185961"/>
            <a:ext cx="412292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de-DE" sz="1400" dirty="0" smtClean="0"/>
              <a:t>1.4</a:t>
            </a:r>
            <a:endParaRPr lang="de-DE" sz="1400" dirty="0"/>
          </a:p>
        </p:txBody>
      </p:sp>
      <p:sp>
        <p:nvSpPr>
          <p:cNvPr id="57" name="Textfeld 56"/>
          <p:cNvSpPr txBox="1"/>
          <p:nvPr/>
        </p:nvSpPr>
        <p:spPr>
          <a:xfrm rot="16200000">
            <a:off x="-259781" y="3177939"/>
            <a:ext cx="13627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Error </a:t>
            </a:r>
            <a:r>
              <a:rPr lang="de-DE" sz="1600" dirty="0"/>
              <a:t>(𝛿</a:t>
            </a:r>
            <a:r>
              <a:rPr lang="de-DE" sz="1600" baseline="-25000" dirty="0"/>
              <a:t>95</a:t>
            </a:r>
            <a:r>
              <a:rPr lang="de-DE" sz="1600" dirty="0" smtClean="0"/>
              <a:t>) / m</a:t>
            </a:r>
            <a:endParaRPr lang="de-DE" sz="1600" dirty="0"/>
          </a:p>
        </p:txBody>
      </p:sp>
      <p:sp>
        <p:nvSpPr>
          <p:cNvPr id="58" name="Textfeld 57"/>
          <p:cNvSpPr txBox="1"/>
          <p:nvPr/>
        </p:nvSpPr>
        <p:spPr>
          <a:xfrm>
            <a:off x="822426" y="5875684"/>
            <a:ext cx="276037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de-DE" sz="1400" dirty="0" smtClean="0"/>
              <a:t>0</a:t>
            </a:r>
            <a:endParaRPr lang="de-DE" sz="1400" dirty="0"/>
          </a:p>
        </p:txBody>
      </p:sp>
      <p:sp>
        <p:nvSpPr>
          <p:cNvPr id="59" name="Textfeld 58"/>
          <p:cNvSpPr txBox="1"/>
          <p:nvPr/>
        </p:nvSpPr>
        <p:spPr>
          <a:xfrm>
            <a:off x="1429285" y="5875684"/>
            <a:ext cx="367408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de-DE" sz="1400" dirty="0" smtClean="0"/>
              <a:t>10</a:t>
            </a:r>
            <a:endParaRPr lang="de-DE" sz="1400" dirty="0"/>
          </a:p>
        </p:txBody>
      </p:sp>
      <p:sp>
        <p:nvSpPr>
          <p:cNvPr id="60" name="Textfeld 59"/>
          <p:cNvSpPr txBox="1"/>
          <p:nvPr/>
        </p:nvSpPr>
        <p:spPr>
          <a:xfrm>
            <a:off x="2075834" y="5875684"/>
            <a:ext cx="367408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de-DE" sz="1400" dirty="0"/>
              <a:t>2</a:t>
            </a:r>
            <a:r>
              <a:rPr lang="de-DE" sz="1400" dirty="0" smtClean="0"/>
              <a:t>0</a:t>
            </a:r>
            <a:endParaRPr lang="de-DE" sz="1400" dirty="0"/>
          </a:p>
        </p:txBody>
      </p:sp>
      <p:sp>
        <p:nvSpPr>
          <p:cNvPr id="61" name="Textfeld 60"/>
          <p:cNvSpPr txBox="1"/>
          <p:nvPr/>
        </p:nvSpPr>
        <p:spPr>
          <a:xfrm>
            <a:off x="2722383" y="5875684"/>
            <a:ext cx="367408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de-DE" sz="1400" dirty="0" smtClean="0"/>
              <a:t>30</a:t>
            </a:r>
            <a:endParaRPr lang="de-DE" sz="1400" dirty="0"/>
          </a:p>
        </p:txBody>
      </p:sp>
      <p:sp>
        <p:nvSpPr>
          <p:cNvPr id="62" name="Textfeld 61"/>
          <p:cNvSpPr txBox="1"/>
          <p:nvPr/>
        </p:nvSpPr>
        <p:spPr>
          <a:xfrm>
            <a:off x="3368932" y="5875684"/>
            <a:ext cx="367408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de-DE" sz="1400" dirty="0" smtClean="0"/>
              <a:t>40</a:t>
            </a:r>
            <a:endParaRPr lang="de-DE" sz="1400" dirty="0"/>
          </a:p>
        </p:txBody>
      </p:sp>
      <p:sp>
        <p:nvSpPr>
          <p:cNvPr id="63" name="Textfeld 62"/>
          <p:cNvSpPr txBox="1"/>
          <p:nvPr/>
        </p:nvSpPr>
        <p:spPr>
          <a:xfrm>
            <a:off x="4015481" y="5875684"/>
            <a:ext cx="367408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de-DE" sz="1400" dirty="0"/>
              <a:t>5</a:t>
            </a:r>
            <a:r>
              <a:rPr lang="de-DE" sz="1400" dirty="0" smtClean="0"/>
              <a:t>0</a:t>
            </a:r>
            <a:endParaRPr lang="de-DE" sz="1400" dirty="0"/>
          </a:p>
        </p:txBody>
      </p:sp>
      <p:sp>
        <p:nvSpPr>
          <p:cNvPr id="64" name="Textfeld 63"/>
          <p:cNvSpPr txBox="1"/>
          <p:nvPr/>
        </p:nvSpPr>
        <p:spPr>
          <a:xfrm>
            <a:off x="4662030" y="5875684"/>
            <a:ext cx="367408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de-DE" sz="1400" dirty="0" smtClean="0"/>
              <a:t>60</a:t>
            </a:r>
            <a:endParaRPr lang="de-DE" sz="1400" dirty="0"/>
          </a:p>
        </p:txBody>
      </p:sp>
      <p:sp>
        <p:nvSpPr>
          <p:cNvPr id="65" name="Textfeld 64"/>
          <p:cNvSpPr txBox="1"/>
          <p:nvPr/>
        </p:nvSpPr>
        <p:spPr>
          <a:xfrm>
            <a:off x="5308579" y="5875684"/>
            <a:ext cx="367408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de-DE" sz="1400" dirty="0" smtClean="0"/>
              <a:t>70</a:t>
            </a:r>
            <a:endParaRPr lang="de-DE" sz="1400" dirty="0"/>
          </a:p>
        </p:txBody>
      </p:sp>
      <p:sp>
        <p:nvSpPr>
          <p:cNvPr id="66" name="Textfeld 65"/>
          <p:cNvSpPr txBox="1"/>
          <p:nvPr/>
        </p:nvSpPr>
        <p:spPr>
          <a:xfrm>
            <a:off x="5955128" y="5875684"/>
            <a:ext cx="367408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de-DE" sz="1400" dirty="0"/>
              <a:t>8</a:t>
            </a:r>
            <a:r>
              <a:rPr lang="de-DE" sz="1400" dirty="0" smtClean="0"/>
              <a:t>0</a:t>
            </a:r>
            <a:endParaRPr lang="de-DE" sz="1400" dirty="0"/>
          </a:p>
        </p:txBody>
      </p:sp>
      <p:sp>
        <p:nvSpPr>
          <p:cNvPr id="67" name="Textfeld 66"/>
          <p:cNvSpPr txBox="1"/>
          <p:nvPr/>
        </p:nvSpPr>
        <p:spPr>
          <a:xfrm>
            <a:off x="6601680" y="5875684"/>
            <a:ext cx="367408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de-DE" sz="1400" dirty="0" smtClean="0"/>
              <a:t>90</a:t>
            </a:r>
            <a:endParaRPr lang="de-DE" sz="1400" dirty="0"/>
          </a:p>
        </p:txBody>
      </p:sp>
      <p:sp>
        <p:nvSpPr>
          <p:cNvPr id="68" name="Textfeld 67"/>
          <p:cNvSpPr txBox="1"/>
          <p:nvPr/>
        </p:nvSpPr>
        <p:spPr>
          <a:xfrm>
            <a:off x="7210358" y="5875684"/>
            <a:ext cx="458780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de-DE" sz="1400" dirty="0" smtClean="0"/>
              <a:t>100</a:t>
            </a:r>
            <a:endParaRPr lang="de-DE" sz="1400" dirty="0"/>
          </a:p>
        </p:txBody>
      </p:sp>
      <p:sp>
        <p:nvSpPr>
          <p:cNvPr id="69" name="Textfeld 68"/>
          <p:cNvSpPr txBox="1"/>
          <p:nvPr/>
        </p:nvSpPr>
        <p:spPr>
          <a:xfrm>
            <a:off x="3548340" y="6091584"/>
            <a:ext cx="15719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/>
              <a:t>Water</a:t>
            </a:r>
            <a:r>
              <a:rPr lang="de-DE" sz="1600" dirty="0" smtClean="0"/>
              <a:t> </a:t>
            </a:r>
            <a:r>
              <a:rPr lang="de-DE" sz="1600" dirty="0" err="1" smtClean="0"/>
              <a:t>depth</a:t>
            </a:r>
            <a:r>
              <a:rPr lang="de-DE" sz="1600" dirty="0" smtClean="0"/>
              <a:t> / m</a:t>
            </a:r>
            <a:endParaRPr lang="de-DE" sz="1600" dirty="0"/>
          </a:p>
        </p:txBody>
      </p:sp>
      <p:sp>
        <p:nvSpPr>
          <p:cNvPr id="70" name="Textfeld 69"/>
          <p:cNvSpPr txBox="1"/>
          <p:nvPr/>
        </p:nvSpPr>
        <p:spPr>
          <a:xfrm>
            <a:off x="5004842" y="5155604"/>
            <a:ext cx="20619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Total </a:t>
            </a:r>
            <a:r>
              <a:rPr lang="de-DE" dirty="0" err="1">
                <a:solidFill>
                  <a:schemeClr val="bg1"/>
                </a:solidFill>
              </a:rPr>
              <a:t>propagated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smtClean="0">
                <a:solidFill>
                  <a:schemeClr val="bg1"/>
                </a:solidFill>
              </a:rPr>
              <a:t/>
            </a:r>
            <a:br>
              <a:rPr lang="de-DE" dirty="0" smtClean="0">
                <a:solidFill>
                  <a:schemeClr val="bg1"/>
                </a:solidFill>
              </a:rPr>
            </a:br>
            <a:r>
              <a:rPr lang="de-DE" dirty="0" err="1" smtClean="0">
                <a:solidFill>
                  <a:schemeClr val="bg1"/>
                </a:solidFill>
              </a:rPr>
              <a:t>vertical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>
                <a:solidFill>
                  <a:schemeClr val="bg1"/>
                </a:solidFill>
              </a:rPr>
              <a:t>design </a:t>
            </a:r>
            <a:r>
              <a:rPr lang="de-DE" dirty="0" err="1">
                <a:solidFill>
                  <a:schemeClr val="bg1"/>
                </a:solidFill>
              </a:rPr>
              <a:t>error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72" name="Textfeld 71"/>
          <p:cNvSpPr txBox="1"/>
          <p:nvPr/>
        </p:nvSpPr>
        <p:spPr>
          <a:xfrm>
            <a:off x="5004842" y="2779340"/>
            <a:ext cx="2225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Maximum TVU </a:t>
            </a:r>
            <a:r>
              <a:rPr lang="de-DE" dirty="0" err="1">
                <a:solidFill>
                  <a:schemeClr val="bg1"/>
                </a:solidFill>
              </a:rPr>
              <a:t>to</a:t>
            </a:r>
            <a:r>
              <a:rPr lang="de-DE" dirty="0">
                <a:solidFill>
                  <a:schemeClr val="bg1"/>
                </a:solidFill>
              </a:rPr>
              <a:t/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dirty="0">
                <a:solidFill>
                  <a:schemeClr val="bg1"/>
                </a:solidFill>
              </a:rPr>
              <a:t>IHO S-44 Order 1a/1b</a:t>
            </a:r>
          </a:p>
        </p:txBody>
      </p:sp>
      <p:sp>
        <p:nvSpPr>
          <p:cNvPr id="73" name="Textfeld 72"/>
          <p:cNvSpPr txBox="1"/>
          <p:nvPr/>
        </p:nvSpPr>
        <p:spPr>
          <a:xfrm>
            <a:off x="5004842" y="4219500"/>
            <a:ext cx="18265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Maximum TVU </a:t>
            </a:r>
            <a:r>
              <a:rPr lang="de-DE" dirty="0" err="1">
                <a:solidFill>
                  <a:schemeClr val="bg1"/>
                </a:solidFill>
              </a:rPr>
              <a:t>to</a:t>
            </a:r>
            <a:r>
              <a:rPr lang="de-DE" dirty="0">
                <a:solidFill>
                  <a:schemeClr val="bg1"/>
                </a:solidFill>
              </a:rPr>
              <a:t/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dirty="0">
                <a:solidFill>
                  <a:schemeClr val="bg1"/>
                </a:solidFill>
              </a:rPr>
              <a:t>IHO S-44 SO</a:t>
            </a:r>
          </a:p>
        </p:txBody>
      </p:sp>
      <p:grpSp>
        <p:nvGrpSpPr>
          <p:cNvPr id="76" name="Gruppieren 75"/>
          <p:cNvGrpSpPr/>
          <p:nvPr/>
        </p:nvGrpSpPr>
        <p:grpSpPr>
          <a:xfrm>
            <a:off x="1105524" y="1487591"/>
            <a:ext cx="1008112" cy="1008112"/>
            <a:chOff x="4283968" y="1700014"/>
            <a:chExt cx="1008112" cy="10081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7" name="Ellipse 76"/>
            <p:cNvSpPr/>
            <p:nvPr/>
          </p:nvSpPr>
          <p:spPr>
            <a:xfrm>
              <a:off x="4283968" y="1700014"/>
              <a:ext cx="1008112" cy="10081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78" name="Gruppieren 77"/>
            <p:cNvGrpSpPr/>
            <p:nvPr/>
          </p:nvGrpSpPr>
          <p:grpSpPr>
            <a:xfrm>
              <a:off x="4283968" y="1700014"/>
              <a:ext cx="1008112" cy="1008112"/>
              <a:chOff x="4284762" y="1699220"/>
              <a:chExt cx="1008112" cy="1008112"/>
            </a:xfrm>
          </p:grpSpPr>
          <p:grpSp>
            <p:nvGrpSpPr>
              <p:cNvPr id="79" name="Gruppieren 78"/>
              <p:cNvGrpSpPr/>
              <p:nvPr/>
            </p:nvGrpSpPr>
            <p:grpSpPr>
              <a:xfrm>
                <a:off x="4284762" y="1699220"/>
                <a:ext cx="1008112" cy="1008112"/>
                <a:chOff x="3708698" y="2779340"/>
                <a:chExt cx="1994520" cy="1994520"/>
              </a:xfrm>
            </p:grpSpPr>
            <p:sp>
              <p:nvSpPr>
                <p:cNvPr id="81" name="Ellipse 200"/>
                <p:cNvSpPr/>
                <p:nvPr/>
              </p:nvSpPr>
              <p:spPr>
                <a:xfrm>
                  <a:off x="3708698" y="3380928"/>
                  <a:ext cx="1994520" cy="13929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4520" h="1392932">
                      <a:moveTo>
                        <a:pt x="1851640" y="0"/>
                      </a:moveTo>
                      <a:cubicBezTo>
                        <a:pt x="1651448" y="129215"/>
                        <a:pt x="1737006" y="236997"/>
                        <a:pt x="1841614" y="228099"/>
                      </a:cubicBezTo>
                      <a:cubicBezTo>
                        <a:pt x="1882892" y="229900"/>
                        <a:pt x="1927319" y="213179"/>
                        <a:pt x="1972420" y="187537"/>
                      </a:cubicBezTo>
                      <a:cubicBezTo>
                        <a:pt x="1987016" y="254619"/>
                        <a:pt x="1994520" y="324269"/>
                        <a:pt x="1994520" y="395672"/>
                      </a:cubicBezTo>
                      <a:cubicBezTo>
                        <a:pt x="1994520" y="946443"/>
                        <a:pt x="1548031" y="1392932"/>
                        <a:pt x="997260" y="1392932"/>
                      </a:cubicBezTo>
                      <a:cubicBezTo>
                        <a:pt x="446489" y="1392932"/>
                        <a:pt x="0" y="946443"/>
                        <a:pt x="0" y="395672"/>
                      </a:cubicBezTo>
                      <a:cubicBezTo>
                        <a:pt x="0" y="340526"/>
                        <a:pt x="4476" y="286426"/>
                        <a:pt x="14275" y="233909"/>
                      </a:cubicBezTo>
                      <a:cubicBezTo>
                        <a:pt x="39684" y="234166"/>
                        <a:pt x="63956" y="234392"/>
                        <a:pt x="86507" y="234741"/>
                      </a:cubicBezTo>
                      <a:cubicBezTo>
                        <a:pt x="201641" y="236829"/>
                        <a:pt x="381699" y="7813"/>
                        <a:pt x="516260" y="4136"/>
                      </a:cubicBezTo>
                      <a:cubicBezTo>
                        <a:pt x="323961" y="127002"/>
                        <a:pt x="445199" y="220913"/>
                        <a:pt x="491822" y="230480"/>
                      </a:cubicBezTo>
                      <a:cubicBezTo>
                        <a:pt x="651783" y="254250"/>
                        <a:pt x="742688" y="8940"/>
                        <a:pt x="962180" y="4136"/>
                      </a:cubicBezTo>
                      <a:cubicBezTo>
                        <a:pt x="774187" y="130426"/>
                        <a:pt x="848131" y="225758"/>
                        <a:pt x="933982" y="230605"/>
                      </a:cubicBezTo>
                      <a:cubicBezTo>
                        <a:pt x="1095782" y="232276"/>
                        <a:pt x="1190907" y="-1796"/>
                        <a:pt x="1393187" y="7018"/>
                      </a:cubicBezTo>
                      <a:cubicBezTo>
                        <a:pt x="1196462" y="131471"/>
                        <a:pt x="1318825" y="234490"/>
                        <a:pt x="1381657" y="230355"/>
                      </a:cubicBezTo>
                      <a:cubicBezTo>
                        <a:pt x="1540699" y="227388"/>
                        <a:pt x="1692597" y="585"/>
                        <a:pt x="1851640" y="0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82" name="Ellipse 81"/>
                <p:cNvSpPr/>
                <p:nvPr/>
              </p:nvSpPr>
              <p:spPr>
                <a:xfrm>
                  <a:off x="3708698" y="2779340"/>
                  <a:ext cx="1994520" cy="1994520"/>
                </a:xfrm>
                <a:prstGeom prst="ellipse">
                  <a:avLst/>
                </a:prstGeom>
                <a:noFill/>
                <a:ln w="9525">
                  <a:solidFill>
                    <a:schemeClr val="tx2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sp>
            <p:nvSpPr>
              <p:cNvPr id="80" name="Pfeil nach links 79"/>
              <p:cNvSpPr/>
              <p:nvPr/>
            </p:nvSpPr>
            <p:spPr>
              <a:xfrm rot="16200000">
                <a:off x="4428778" y="2070161"/>
                <a:ext cx="720080" cy="266230"/>
              </a:xfrm>
              <a:prstGeom prst="leftArrow">
                <a:avLst>
                  <a:gd name="adj1" fmla="val 66931"/>
                  <a:gd name="adj2" fmla="val 74185"/>
                </a:avLst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472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7" grpId="0" animBg="1"/>
      <p:bldP spid="13" grpId="0" animBg="1"/>
      <p:bldP spid="70" grpId="0"/>
      <p:bldP spid="72" grpId="0"/>
      <p:bldP spid="7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50" descr="\\filern2\produktmanagement\UUV\Allgemein\Bilder-Fotos-Filme\SeaCat\RENDERING\NEU\Seacat angle Fro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790" y="1491733"/>
            <a:ext cx="7450436" cy="418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Hydro17 – </a:t>
            </a:r>
            <a:r>
              <a:rPr lang="de-DE" dirty="0" err="1"/>
              <a:t>Accuracy</a:t>
            </a:r>
            <a:r>
              <a:rPr lang="de-DE" dirty="0"/>
              <a:t> in </a:t>
            </a:r>
            <a:r>
              <a:rPr lang="de-DE" dirty="0" err="1"/>
              <a:t>Depth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err="1" smtClean="0"/>
              <a:t>Conclusion</a:t>
            </a:r>
            <a:endParaRPr lang="de-DE" dirty="0"/>
          </a:p>
        </p:txBody>
      </p:sp>
      <p:sp>
        <p:nvSpPr>
          <p:cNvPr id="18" name="Rechteck 17"/>
          <p:cNvSpPr/>
          <p:nvPr/>
        </p:nvSpPr>
        <p:spPr>
          <a:xfrm>
            <a:off x="747387" y="4219500"/>
            <a:ext cx="7640342" cy="1656184"/>
          </a:xfrm>
          <a:prstGeom prst="rect">
            <a:avLst/>
          </a:prstGeom>
          <a:gradFill>
            <a:gsLst>
              <a:gs pos="0">
                <a:schemeClr val="accent1">
                  <a:shade val="51000"/>
                  <a:satMod val="130000"/>
                  <a:alpha val="70000"/>
                </a:schemeClr>
              </a:gs>
              <a:gs pos="80000">
                <a:schemeClr val="accent1">
                  <a:shade val="93000"/>
                  <a:satMod val="130000"/>
                  <a:alpha val="70000"/>
                </a:schemeClr>
              </a:gs>
              <a:gs pos="100000">
                <a:schemeClr val="accent1">
                  <a:shade val="94000"/>
                  <a:satMod val="135000"/>
                  <a:alpha val="7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Thus hydrographic surveyors are offered the opportunity to </a:t>
            </a:r>
          </a:p>
          <a:p>
            <a:pPr algn="ctr"/>
            <a:r>
              <a:rPr lang="en-US" sz="2000" dirty="0"/>
              <a:t>establish new survey methods </a:t>
            </a:r>
          </a:p>
          <a:p>
            <a:pPr algn="ctr"/>
            <a:r>
              <a:rPr lang="en-US" sz="2000" dirty="0"/>
              <a:t>e.g. </a:t>
            </a:r>
            <a:r>
              <a:rPr lang="en-US" sz="2000" dirty="0" smtClean="0"/>
              <a:t>to monitor </a:t>
            </a:r>
            <a:r>
              <a:rPr lang="en-US" sz="2000" dirty="0"/>
              <a:t>wrecks and off-shore installations with an </a:t>
            </a:r>
          </a:p>
          <a:p>
            <a:pPr algn="ctr"/>
            <a:r>
              <a:rPr lang="en-US" sz="2000" dirty="0"/>
              <a:t>unprecedented precision and efficiency.</a:t>
            </a:r>
          </a:p>
        </p:txBody>
      </p:sp>
      <p:sp>
        <p:nvSpPr>
          <p:cNvPr id="12" name="Pfeil nach oben 11"/>
          <p:cNvSpPr/>
          <p:nvPr/>
        </p:nvSpPr>
        <p:spPr>
          <a:xfrm rot="10800000">
            <a:off x="4067249" y="2491308"/>
            <a:ext cx="1008112" cy="1872208"/>
          </a:xfrm>
          <a:prstGeom prst="upArrow">
            <a:avLst>
              <a:gd name="adj1" fmla="val 59277"/>
              <a:gd name="adj2" fmla="val 50000"/>
            </a:avLst>
          </a:prstGeom>
          <a:gradFill>
            <a:gsLst>
              <a:gs pos="0">
                <a:schemeClr val="accent5">
                  <a:shade val="51000"/>
                  <a:satMod val="130000"/>
                  <a:alpha val="70000"/>
                </a:schemeClr>
              </a:gs>
              <a:gs pos="80000">
                <a:schemeClr val="accent5">
                  <a:shade val="93000"/>
                  <a:satMod val="130000"/>
                  <a:alpha val="70000"/>
                </a:schemeClr>
              </a:gs>
              <a:gs pos="100000">
                <a:schemeClr val="accent5">
                  <a:shade val="94000"/>
                  <a:satMod val="135000"/>
                  <a:alpha val="70000"/>
                </a:schemeClr>
              </a:gs>
            </a:gsLst>
          </a:gra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4715321" y="1771228"/>
            <a:ext cx="3673897" cy="1440160"/>
          </a:xfrm>
          <a:prstGeom prst="rect">
            <a:avLst/>
          </a:prstGeom>
          <a:gradFill>
            <a:gsLst>
              <a:gs pos="0">
                <a:schemeClr val="accent2">
                  <a:shade val="51000"/>
                  <a:satMod val="130000"/>
                  <a:alpha val="70000"/>
                </a:schemeClr>
              </a:gs>
              <a:gs pos="80000">
                <a:schemeClr val="accent2">
                  <a:shade val="93000"/>
                  <a:satMod val="130000"/>
                  <a:alpha val="70000"/>
                </a:schemeClr>
              </a:gs>
              <a:gs pos="100000">
                <a:schemeClr val="accent2">
                  <a:shade val="94000"/>
                  <a:satMod val="135000"/>
                  <a:alpha val="70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indent="0" algn="ctr"/>
            <a:r>
              <a:rPr lang="en-US" sz="2000" dirty="0"/>
              <a:t>This can be achieved by using an AUV with a carefully selected and integrated pressure sensor.</a:t>
            </a:r>
            <a:endParaRPr lang="de-DE" altLang="de-DE" sz="2000" dirty="0"/>
          </a:p>
        </p:txBody>
      </p:sp>
      <p:sp>
        <p:nvSpPr>
          <p:cNvPr id="17" name="Rechteck 16"/>
          <p:cNvSpPr/>
          <p:nvPr/>
        </p:nvSpPr>
        <p:spPr>
          <a:xfrm>
            <a:off x="753392" y="1771228"/>
            <a:ext cx="3673897" cy="1440160"/>
          </a:xfrm>
          <a:prstGeom prst="rect">
            <a:avLst/>
          </a:prstGeom>
          <a:gradFill>
            <a:gsLst>
              <a:gs pos="0">
                <a:schemeClr val="accent2">
                  <a:shade val="51000"/>
                  <a:satMod val="130000"/>
                  <a:alpha val="70000"/>
                </a:schemeClr>
              </a:gs>
              <a:gs pos="80000">
                <a:schemeClr val="accent2">
                  <a:shade val="93000"/>
                  <a:satMod val="130000"/>
                  <a:alpha val="70000"/>
                </a:schemeClr>
              </a:gs>
              <a:gs pos="100000">
                <a:schemeClr val="accent2">
                  <a:shade val="94000"/>
                  <a:satMod val="135000"/>
                  <a:alpha val="70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de-DE" sz="2000" dirty="0"/>
              <a:t>Accuracy requirements of </a:t>
            </a:r>
            <a:r>
              <a:rPr lang="en-US" altLang="de-DE" sz="2000" dirty="0" smtClean="0"/>
              <a:t/>
            </a:r>
            <a:br>
              <a:rPr lang="en-US" altLang="de-DE" sz="2000" dirty="0" smtClean="0"/>
            </a:br>
            <a:r>
              <a:rPr lang="en-US" altLang="de-DE" sz="2000" dirty="0" smtClean="0"/>
              <a:t>IHO </a:t>
            </a:r>
            <a:r>
              <a:rPr lang="en-US" altLang="de-DE" sz="2000" dirty="0"/>
              <a:t>S-44 for depth can be met and exceeded with AUVs.</a:t>
            </a:r>
            <a:endParaRPr lang="de-DE" altLang="de-DE" sz="2000" dirty="0"/>
          </a:p>
        </p:txBody>
      </p:sp>
    </p:spTree>
    <p:extLst>
      <p:ext uri="{BB962C8B-B14F-4D97-AF65-F5344CB8AC3E}">
        <p14:creationId xmlns:p14="http://schemas.microsoft.com/office/powerpoint/2010/main" val="15182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2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460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2724093629"/>
              </p:ext>
            </p:extLst>
          </p:nvPr>
        </p:nvGraphicFramePr>
        <p:xfrm>
          <a:off x="250825" y="2778670"/>
          <a:ext cx="8642350" cy="3529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Inhaltsplatzhalter 8"/>
          <p:cNvSpPr>
            <a:spLocks noGrp="1"/>
          </p:cNvSpPr>
          <p:nvPr>
            <p:ph idx="1"/>
          </p:nvPr>
        </p:nvSpPr>
        <p:spPr>
          <a:xfrm>
            <a:off x="250825" y="1123156"/>
            <a:ext cx="8639275" cy="5184576"/>
          </a:xfrm>
        </p:spPr>
        <p:txBody>
          <a:bodyPr/>
          <a:lstStyle/>
          <a:p>
            <a:pPr algn="ctr"/>
            <a:r>
              <a:rPr lang="en-US" sz="2000" dirty="0"/>
              <a:t>The hydrographic pros and cons of UUVs compared to surface vessels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have </a:t>
            </a:r>
            <a:r>
              <a:rPr lang="en-US" sz="2000" dirty="0"/>
              <a:t>been discussed for a while. </a:t>
            </a:r>
            <a:endParaRPr lang="en-US" sz="2000" dirty="0" smtClean="0"/>
          </a:p>
          <a:p>
            <a:pPr algn="ctr">
              <a:spcBef>
                <a:spcPts val="0"/>
              </a:spcBef>
            </a:pPr>
            <a:r>
              <a:rPr lang="en-US" sz="2000" dirty="0"/>
              <a:t>A topic which has received less attention so far </a:t>
            </a:r>
            <a:endParaRPr lang="en-US" sz="2000" dirty="0" smtClean="0"/>
          </a:p>
          <a:p>
            <a:pPr algn="ctr">
              <a:spcBef>
                <a:spcPts val="0"/>
              </a:spcBef>
            </a:pPr>
            <a:r>
              <a:rPr lang="en-US" sz="2000" dirty="0" smtClean="0"/>
              <a:t>is </a:t>
            </a:r>
          </a:p>
          <a:p>
            <a:pPr algn="ctr">
              <a:spcBef>
                <a:spcPts val="0"/>
              </a:spcBef>
            </a:pPr>
            <a:r>
              <a:rPr lang="en-US" sz="2000" dirty="0" smtClean="0"/>
              <a:t>the </a:t>
            </a:r>
            <a:r>
              <a:rPr lang="en-US" sz="2000" dirty="0"/>
              <a:t>considerable gain in accuracy of depth measurements </a:t>
            </a:r>
            <a:endParaRPr lang="en-US" sz="2000" dirty="0" smtClean="0"/>
          </a:p>
          <a:p>
            <a:pPr algn="ctr">
              <a:spcBef>
                <a:spcPts val="0"/>
              </a:spcBef>
            </a:pPr>
            <a:r>
              <a:rPr lang="en-US" sz="2000" dirty="0" smtClean="0"/>
              <a:t>achievable </a:t>
            </a:r>
          </a:p>
          <a:p>
            <a:pPr algn="ctr">
              <a:spcBef>
                <a:spcPts val="0"/>
              </a:spcBef>
            </a:pPr>
            <a:r>
              <a:rPr lang="en-US" sz="2000" dirty="0" smtClean="0"/>
              <a:t>when </a:t>
            </a:r>
            <a:r>
              <a:rPr lang="en-US" sz="2000" dirty="0"/>
              <a:t>using UUVs rather than surface vessels</a:t>
            </a:r>
            <a:r>
              <a:rPr lang="en-US" sz="2000" dirty="0" smtClean="0"/>
              <a:t>.</a:t>
            </a:r>
            <a:endParaRPr lang="de-DE" sz="2000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Hydro17 – </a:t>
            </a:r>
            <a:r>
              <a:rPr lang="de-DE" dirty="0" err="1" smtClean="0"/>
              <a:t>Accuracy</a:t>
            </a:r>
            <a:r>
              <a:rPr lang="de-DE" dirty="0" smtClean="0"/>
              <a:t> </a:t>
            </a:r>
            <a:r>
              <a:rPr lang="de-DE" dirty="0"/>
              <a:t>in </a:t>
            </a:r>
            <a:r>
              <a:rPr lang="de-DE" dirty="0" err="1"/>
              <a:t>Depth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Outline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756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nhaltsplatzhalter 14"/>
          <p:cNvSpPr>
            <a:spLocks noGrp="1"/>
          </p:cNvSpPr>
          <p:nvPr>
            <p:ph idx="1"/>
          </p:nvPr>
        </p:nvSpPr>
        <p:spPr>
          <a:xfrm>
            <a:off x="250825" y="1123156"/>
            <a:ext cx="7562329" cy="4968554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n-US" sz="2000" dirty="0"/>
              <a:t>To design an </a:t>
            </a:r>
            <a:r>
              <a:rPr lang="en-US" sz="2000" dirty="0" smtClean="0"/>
              <a:t>AUV </a:t>
            </a:r>
          </a:p>
          <a:p>
            <a:pPr algn="ctr">
              <a:spcBef>
                <a:spcPts val="0"/>
              </a:spcBef>
            </a:pPr>
            <a:r>
              <a:rPr lang="en-US" sz="2000" dirty="0" smtClean="0"/>
              <a:t>which </a:t>
            </a:r>
            <a:r>
              <a:rPr lang="en-US" sz="2000" dirty="0"/>
              <a:t>allows </a:t>
            </a:r>
            <a:r>
              <a:rPr lang="en-US" sz="2000" dirty="0" smtClean="0"/>
              <a:t>to </a:t>
            </a:r>
            <a:r>
              <a:rPr lang="en-US" sz="2000" dirty="0"/>
              <a:t>achieve and exceed </a:t>
            </a:r>
            <a:endParaRPr lang="en-US" sz="2000" dirty="0" smtClean="0"/>
          </a:p>
          <a:p>
            <a:pPr algn="ctr">
              <a:spcBef>
                <a:spcPts val="0"/>
              </a:spcBef>
            </a:pPr>
            <a:r>
              <a:rPr lang="en-US" sz="2000" dirty="0" smtClean="0"/>
              <a:t>the </a:t>
            </a:r>
            <a:r>
              <a:rPr lang="en-US" sz="2000" dirty="0"/>
              <a:t>requirements of </a:t>
            </a:r>
            <a:r>
              <a:rPr lang="en-US" sz="2000" dirty="0" smtClean="0"/>
              <a:t>IHO </a:t>
            </a:r>
            <a:r>
              <a:rPr lang="en-US" sz="2000" dirty="0"/>
              <a:t>S-44 Special </a:t>
            </a:r>
            <a:r>
              <a:rPr lang="en-US" sz="2000" dirty="0" smtClean="0"/>
              <a:t>Order </a:t>
            </a:r>
          </a:p>
          <a:p>
            <a:pPr algn="ctr">
              <a:spcBef>
                <a:spcPts val="0"/>
              </a:spcBef>
            </a:pPr>
            <a:r>
              <a:rPr lang="en-US" sz="2000" dirty="0" smtClean="0"/>
              <a:t>with </a:t>
            </a:r>
            <a:r>
              <a:rPr lang="en-US" sz="2000" dirty="0"/>
              <a:t>a strong focus on </a:t>
            </a:r>
            <a:r>
              <a:rPr lang="en-US" sz="2000" dirty="0" smtClean="0"/>
              <a:t>depth. </a:t>
            </a:r>
            <a:endParaRPr lang="en-US" sz="2000" dirty="0"/>
          </a:p>
          <a:p>
            <a:endParaRPr lang="de-DE" sz="20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Hydro17 – </a:t>
            </a:r>
            <a:r>
              <a:rPr lang="de-DE" dirty="0" err="1"/>
              <a:t>Accuracy</a:t>
            </a:r>
            <a:r>
              <a:rPr lang="de-DE" dirty="0"/>
              <a:t> in </a:t>
            </a:r>
            <a:r>
              <a:rPr lang="de-DE" dirty="0" err="1"/>
              <a:t>Depth</a:t>
            </a:r>
            <a:endParaRPr lang="de-DE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err="1" smtClean="0"/>
              <a:t>Objective</a:t>
            </a:r>
            <a:endParaRPr lang="de-DE" dirty="0"/>
          </a:p>
        </p:txBody>
      </p:sp>
      <p:grpSp>
        <p:nvGrpSpPr>
          <p:cNvPr id="13" name="Gruppieren 12"/>
          <p:cNvGrpSpPr/>
          <p:nvPr/>
        </p:nvGrpSpPr>
        <p:grpSpPr>
          <a:xfrm>
            <a:off x="7930667" y="1197715"/>
            <a:ext cx="1178634" cy="5004648"/>
            <a:chOff x="7488490" y="763116"/>
            <a:chExt cx="1297301" cy="5508520"/>
          </a:xfrm>
        </p:grpSpPr>
        <p:sp>
          <p:nvSpPr>
            <p:cNvPr id="6" name="Pfeil nach rechts 5"/>
            <p:cNvSpPr/>
            <p:nvPr/>
          </p:nvSpPr>
          <p:spPr>
            <a:xfrm rot="5400000">
              <a:off x="5780046" y="2831601"/>
              <a:ext cx="4714189" cy="1297301"/>
            </a:xfrm>
            <a:prstGeom prst="rightArrow">
              <a:avLst>
                <a:gd name="adj1" fmla="val 70651"/>
                <a:gd name="adj2" fmla="val 49730"/>
              </a:avLst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Freihandform 6"/>
            <p:cNvSpPr/>
            <p:nvPr/>
          </p:nvSpPr>
          <p:spPr>
            <a:xfrm>
              <a:off x="7723140" y="763116"/>
              <a:ext cx="828000" cy="828000"/>
            </a:xfrm>
            <a:custGeom>
              <a:avLst/>
              <a:gdLst>
                <a:gd name="connsiteX0" fmla="*/ 0 w 869710"/>
                <a:gd name="connsiteY0" fmla="*/ 0 h 806757"/>
                <a:gd name="connsiteX1" fmla="*/ 869710 w 869710"/>
                <a:gd name="connsiteY1" fmla="*/ 0 h 806757"/>
                <a:gd name="connsiteX2" fmla="*/ 869710 w 869710"/>
                <a:gd name="connsiteY2" fmla="*/ 806757 h 806757"/>
                <a:gd name="connsiteX3" fmla="*/ 0 w 869710"/>
                <a:gd name="connsiteY3" fmla="*/ 806757 h 806757"/>
                <a:gd name="connsiteX4" fmla="*/ 0 w 869710"/>
                <a:gd name="connsiteY4" fmla="*/ 0 h 80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9710" h="806757">
                  <a:moveTo>
                    <a:pt x="0" y="0"/>
                  </a:moveTo>
                  <a:lnTo>
                    <a:pt x="869710" y="0"/>
                  </a:lnTo>
                  <a:lnTo>
                    <a:pt x="869710" y="806757"/>
                  </a:lnTo>
                  <a:lnTo>
                    <a:pt x="0" y="80675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smtClean="0"/>
                <a:t>Objective</a:t>
              </a:r>
              <a:endParaRPr lang="de-DE" sz="1100" kern="1200"/>
            </a:p>
          </p:txBody>
        </p:sp>
        <p:sp>
          <p:nvSpPr>
            <p:cNvPr id="8" name="Freihandform 7"/>
            <p:cNvSpPr/>
            <p:nvPr/>
          </p:nvSpPr>
          <p:spPr>
            <a:xfrm>
              <a:off x="7723140" y="1699220"/>
              <a:ext cx="828000" cy="828000"/>
            </a:xfrm>
            <a:custGeom>
              <a:avLst/>
              <a:gdLst>
                <a:gd name="connsiteX0" fmla="*/ 0 w 869710"/>
                <a:gd name="connsiteY0" fmla="*/ 0 h 806757"/>
                <a:gd name="connsiteX1" fmla="*/ 869710 w 869710"/>
                <a:gd name="connsiteY1" fmla="*/ 0 h 806757"/>
                <a:gd name="connsiteX2" fmla="*/ 869710 w 869710"/>
                <a:gd name="connsiteY2" fmla="*/ 806757 h 806757"/>
                <a:gd name="connsiteX3" fmla="*/ 0 w 869710"/>
                <a:gd name="connsiteY3" fmla="*/ 806757 h 806757"/>
                <a:gd name="connsiteX4" fmla="*/ 0 w 869710"/>
                <a:gd name="connsiteY4" fmla="*/ 0 h 80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9710" h="806757">
                  <a:moveTo>
                    <a:pt x="0" y="0"/>
                  </a:moveTo>
                  <a:lnTo>
                    <a:pt x="869710" y="0"/>
                  </a:lnTo>
                  <a:lnTo>
                    <a:pt x="869710" y="806757"/>
                  </a:lnTo>
                  <a:lnTo>
                    <a:pt x="0" y="80675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80000"/>
                <a:hueOff val="165283"/>
                <a:satOff val="-17130"/>
                <a:lumOff val="8482"/>
                <a:alphaOff val="0"/>
              </a:schemeClr>
            </a:fillRef>
            <a:effectRef idx="2">
              <a:schemeClr val="accent1">
                <a:shade val="80000"/>
                <a:hueOff val="165283"/>
                <a:satOff val="-17130"/>
                <a:lumOff val="848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smtClean="0"/>
                <a:t>IHO S-44</a:t>
              </a:r>
              <a:endParaRPr lang="de-DE" sz="1100" kern="1200"/>
            </a:p>
          </p:txBody>
        </p:sp>
        <p:sp>
          <p:nvSpPr>
            <p:cNvPr id="9" name="Freihandform 8"/>
            <p:cNvSpPr/>
            <p:nvPr/>
          </p:nvSpPr>
          <p:spPr>
            <a:xfrm>
              <a:off x="7723140" y="2635324"/>
              <a:ext cx="828000" cy="828000"/>
            </a:xfrm>
            <a:custGeom>
              <a:avLst/>
              <a:gdLst>
                <a:gd name="connsiteX0" fmla="*/ 0 w 869710"/>
                <a:gd name="connsiteY0" fmla="*/ 0 h 806757"/>
                <a:gd name="connsiteX1" fmla="*/ 869710 w 869710"/>
                <a:gd name="connsiteY1" fmla="*/ 0 h 806757"/>
                <a:gd name="connsiteX2" fmla="*/ 869710 w 869710"/>
                <a:gd name="connsiteY2" fmla="*/ 806757 h 806757"/>
                <a:gd name="connsiteX3" fmla="*/ 0 w 869710"/>
                <a:gd name="connsiteY3" fmla="*/ 806757 h 806757"/>
                <a:gd name="connsiteX4" fmla="*/ 0 w 869710"/>
                <a:gd name="connsiteY4" fmla="*/ 0 h 80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9710" h="806757">
                  <a:moveTo>
                    <a:pt x="0" y="0"/>
                  </a:moveTo>
                  <a:lnTo>
                    <a:pt x="869710" y="0"/>
                  </a:lnTo>
                  <a:lnTo>
                    <a:pt x="869710" y="806757"/>
                  </a:lnTo>
                  <a:lnTo>
                    <a:pt x="0" y="80675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80000"/>
                <a:hueOff val="330565"/>
                <a:satOff val="-34261"/>
                <a:lumOff val="16964"/>
                <a:alphaOff val="0"/>
              </a:schemeClr>
            </a:fillRef>
            <a:effectRef idx="2">
              <a:schemeClr val="accent1">
                <a:shade val="80000"/>
                <a:hueOff val="330565"/>
                <a:satOff val="-34261"/>
                <a:lumOff val="1696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dirty="0" smtClean="0"/>
                <a:t>AUV Design</a:t>
              </a:r>
              <a:endParaRPr lang="de-DE" sz="1100" kern="1200" dirty="0"/>
            </a:p>
          </p:txBody>
        </p:sp>
        <p:sp>
          <p:nvSpPr>
            <p:cNvPr id="10" name="Freihandform 9"/>
            <p:cNvSpPr/>
            <p:nvPr/>
          </p:nvSpPr>
          <p:spPr>
            <a:xfrm>
              <a:off x="7723140" y="3571428"/>
              <a:ext cx="828000" cy="828000"/>
            </a:xfrm>
            <a:custGeom>
              <a:avLst/>
              <a:gdLst>
                <a:gd name="connsiteX0" fmla="*/ 0 w 869710"/>
                <a:gd name="connsiteY0" fmla="*/ 0 h 806757"/>
                <a:gd name="connsiteX1" fmla="*/ 869710 w 869710"/>
                <a:gd name="connsiteY1" fmla="*/ 0 h 806757"/>
                <a:gd name="connsiteX2" fmla="*/ 869710 w 869710"/>
                <a:gd name="connsiteY2" fmla="*/ 806757 h 806757"/>
                <a:gd name="connsiteX3" fmla="*/ 0 w 869710"/>
                <a:gd name="connsiteY3" fmla="*/ 806757 h 806757"/>
                <a:gd name="connsiteX4" fmla="*/ 0 w 869710"/>
                <a:gd name="connsiteY4" fmla="*/ 0 h 80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9710" h="806757">
                  <a:moveTo>
                    <a:pt x="0" y="0"/>
                  </a:moveTo>
                  <a:lnTo>
                    <a:pt x="869710" y="0"/>
                  </a:lnTo>
                  <a:lnTo>
                    <a:pt x="869710" y="806757"/>
                  </a:lnTo>
                  <a:lnTo>
                    <a:pt x="0" y="80675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80000"/>
                <a:hueOff val="495848"/>
                <a:satOff val="-51391"/>
                <a:lumOff val="25445"/>
                <a:alphaOff val="0"/>
              </a:schemeClr>
            </a:fillRef>
            <a:effectRef idx="2">
              <a:schemeClr val="accent1">
                <a:shade val="80000"/>
                <a:hueOff val="495848"/>
                <a:satOff val="-51391"/>
                <a:lumOff val="2544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smtClean="0"/>
                <a:t>Error Budget</a:t>
              </a:r>
              <a:endParaRPr lang="de-DE" sz="1100" kern="1200"/>
            </a:p>
          </p:txBody>
        </p:sp>
        <p:sp>
          <p:nvSpPr>
            <p:cNvPr id="11" name="Freihandform 10"/>
            <p:cNvSpPr/>
            <p:nvPr/>
          </p:nvSpPr>
          <p:spPr>
            <a:xfrm>
              <a:off x="7723140" y="4507532"/>
              <a:ext cx="828000" cy="828000"/>
            </a:xfrm>
            <a:custGeom>
              <a:avLst/>
              <a:gdLst>
                <a:gd name="connsiteX0" fmla="*/ 0 w 869710"/>
                <a:gd name="connsiteY0" fmla="*/ 0 h 806757"/>
                <a:gd name="connsiteX1" fmla="*/ 869710 w 869710"/>
                <a:gd name="connsiteY1" fmla="*/ 0 h 806757"/>
                <a:gd name="connsiteX2" fmla="*/ 869710 w 869710"/>
                <a:gd name="connsiteY2" fmla="*/ 806757 h 806757"/>
                <a:gd name="connsiteX3" fmla="*/ 0 w 869710"/>
                <a:gd name="connsiteY3" fmla="*/ 806757 h 806757"/>
                <a:gd name="connsiteX4" fmla="*/ 0 w 869710"/>
                <a:gd name="connsiteY4" fmla="*/ 0 h 80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9710" h="806757">
                  <a:moveTo>
                    <a:pt x="0" y="0"/>
                  </a:moveTo>
                  <a:lnTo>
                    <a:pt x="869710" y="0"/>
                  </a:lnTo>
                  <a:lnTo>
                    <a:pt x="869710" y="806757"/>
                  </a:lnTo>
                  <a:lnTo>
                    <a:pt x="0" y="80675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80000"/>
                <a:hueOff val="661130"/>
                <a:satOff val="-68522"/>
                <a:lumOff val="33927"/>
                <a:alphaOff val="0"/>
              </a:schemeClr>
            </a:fillRef>
            <a:effectRef idx="2">
              <a:schemeClr val="accent1">
                <a:shade val="80000"/>
                <a:hueOff val="661130"/>
                <a:satOff val="-68522"/>
                <a:lumOff val="3392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smtClean="0"/>
                <a:t>Total Errors </a:t>
              </a:r>
              <a:endParaRPr lang="de-DE" sz="1100" kern="1200"/>
            </a:p>
          </p:txBody>
        </p:sp>
        <p:sp>
          <p:nvSpPr>
            <p:cNvPr id="12" name="Freihandform 11"/>
            <p:cNvSpPr/>
            <p:nvPr/>
          </p:nvSpPr>
          <p:spPr>
            <a:xfrm>
              <a:off x="7723140" y="5443636"/>
              <a:ext cx="828000" cy="828000"/>
            </a:xfrm>
            <a:custGeom>
              <a:avLst/>
              <a:gdLst>
                <a:gd name="connsiteX0" fmla="*/ 0 w 869710"/>
                <a:gd name="connsiteY0" fmla="*/ 0 h 806757"/>
                <a:gd name="connsiteX1" fmla="*/ 869710 w 869710"/>
                <a:gd name="connsiteY1" fmla="*/ 0 h 806757"/>
                <a:gd name="connsiteX2" fmla="*/ 869710 w 869710"/>
                <a:gd name="connsiteY2" fmla="*/ 806757 h 806757"/>
                <a:gd name="connsiteX3" fmla="*/ 0 w 869710"/>
                <a:gd name="connsiteY3" fmla="*/ 806757 h 806757"/>
                <a:gd name="connsiteX4" fmla="*/ 0 w 869710"/>
                <a:gd name="connsiteY4" fmla="*/ 0 h 80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9710" h="806757">
                  <a:moveTo>
                    <a:pt x="0" y="0"/>
                  </a:moveTo>
                  <a:lnTo>
                    <a:pt x="869710" y="0"/>
                  </a:lnTo>
                  <a:lnTo>
                    <a:pt x="869710" y="806757"/>
                  </a:lnTo>
                  <a:lnTo>
                    <a:pt x="0" y="80675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80000"/>
                <a:hueOff val="826413"/>
                <a:satOff val="-85652"/>
                <a:lumOff val="42409"/>
                <a:alphaOff val="0"/>
              </a:schemeClr>
            </a:fillRef>
            <a:effectRef idx="2">
              <a:schemeClr val="accent1">
                <a:shade val="80000"/>
                <a:hueOff val="826413"/>
                <a:satOff val="-85652"/>
                <a:lumOff val="4240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smtClean="0"/>
                <a:t>Conclusion</a:t>
              </a:r>
              <a:endParaRPr lang="de-DE" sz="1100" kern="1200"/>
            </a:p>
          </p:txBody>
        </p:sp>
      </p:grpSp>
      <p:pic>
        <p:nvPicPr>
          <p:cNvPr id="14" name="Picture 50" descr="\\filern2\produktmanagement\UUV\Allgemein\Bilder-Fotos-Filme\SeaCat\RENDERING\NEU\Seacat angle Fro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2" y="2131268"/>
            <a:ext cx="7378299" cy="414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56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Hydro17 – </a:t>
            </a:r>
            <a:r>
              <a:rPr lang="de-DE" dirty="0" err="1"/>
              <a:t>Accuracy</a:t>
            </a:r>
            <a:r>
              <a:rPr lang="de-DE" dirty="0"/>
              <a:t> in </a:t>
            </a:r>
            <a:r>
              <a:rPr lang="de-DE" dirty="0" err="1"/>
              <a:t>Depth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IHO S-44 Maximal Total Horizontal </a:t>
            </a:r>
            <a:r>
              <a:rPr lang="de-DE" dirty="0" err="1" smtClean="0"/>
              <a:t>Uncertanity</a:t>
            </a:r>
            <a:r>
              <a:rPr lang="de-DE" dirty="0" smtClean="0"/>
              <a:t> (THU) </a:t>
            </a:r>
            <a:r>
              <a:rPr lang="de-DE" dirty="0"/>
              <a:t>(</a:t>
            </a:r>
            <a:r>
              <a:rPr lang="de-DE" dirty="0" smtClean="0"/>
              <a:t>95 %)</a:t>
            </a:r>
            <a:endParaRPr lang="de-DE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7930667" y="1197715"/>
            <a:ext cx="1178634" cy="5004648"/>
            <a:chOff x="7488490" y="763116"/>
            <a:chExt cx="1297301" cy="5508520"/>
          </a:xfrm>
        </p:grpSpPr>
        <p:sp>
          <p:nvSpPr>
            <p:cNvPr id="5" name="Pfeil nach rechts 4"/>
            <p:cNvSpPr/>
            <p:nvPr/>
          </p:nvSpPr>
          <p:spPr>
            <a:xfrm rot="5400000">
              <a:off x="5780046" y="2831601"/>
              <a:ext cx="4714189" cy="1297301"/>
            </a:xfrm>
            <a:prstGeom prst="rightArrow">
              <a:avLst>
                <a:gd name="adj1" fmla="val 70651"/>
                <a:gd name="adj2" fmla="val 49730"/>
              </a:avLst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Freihandform 5"/>
            <p:cNvSpPr/>
            <p:nvPr/>
          </p:nvSpPr>
          <p:spPr>
            <a:xfrm>
              <a:off x="7723140" y="763116"/>
              <a:ext cx="828000" cy="828000"/>
            </a:xfrm>
            <a:custGeom>
              <a:avLst/>
              <a:gdLst>
                <a:gd name="connsiteX0" fmla="*/ 0 w 869710"/>
                <a:gd name="connsiteY0" fmla="*/ 0 h 806757"/>
                <a:gd name="connsiteX1" fmla="*/ 869710 w 869710"/>
                <a:gd name="connsiteY1" fmla="*/ 0 h 806757"/>
                <a:gd name="connsiteX2" fmla="*/ 869710 w 869710"/>
                <a:gd name="connsiteY2" fmla="*/ 806757 h 806757"/>
                <a:gd name="connsiteX3" fmla="*/ 0 w 869710"/>
                <a:gd name="connsiteY3" fmla="*/ 806757 h 806757"/>
                <a:gd name="connsiteX4" fmla="*/ 0 w 869710"/>
                <a:gd name="connsiteY4" fmla="*/ 0 h 80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9710" h="806757">
                  <a:moveTo>
                    <a:pt x="0" y="0"/>
                  </a:moveTo>
                  <a:lnTo>
                    <a:pt x="869710" y="0"/>
                  </a:lnTo>
                  <a:lnTo>
                    <a:pt x="869710" y="806757"/>
                  </a:lnTo>
                  <a:lnTo>
                    <a:pt x="0" y="80675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smtClean="0"/>
                <a:t>Objective</a:t>
              </a:r>
              <a:endParaRPr lang="de-DE" sz="1100" kern="1200"/>
            </a:p>
          </p:txBody>
        </p:sp>
        <p:sp>
          <p:nvSpPr>
            <p:cNvPr id="7" name="Freihandform 6"/>
            <p:cNvSpPr/>
            <p:nvPr/>
          </p:nvSpPr>
          <p:spPr>
            <a:xfrm>
              <a:off x="7723140" y="1699220"/>
              <a:ext cx="828000" cy="828000"/>
            </a:xfrm>
            <a:custGeom>
              <a:avLst/>
              <a:gdLst>
                <a:gd name="connsiteX0" fmla="*/ 0 w 869710"/>
                <a:gd name="connsiteY0" fmla="*/ 0 h 806757"/>
                <a:gd name="connsiteX1" fmla="*/ 869710 w 869710"/>
                <a:gd name="connsiteY1" fmla="*/ 0 h 806757"/>
                <a:gd name="connsiteX2" fmla="*/ 869710 w 869710"/>
                <a:gd name="connsiteY2" fmla="*/ 806757 h 806757"/>
                <a:gd name="connsiteX3" fmla="*/ 0 w 869710"/>
                <a:gd name="connsiteY3" fmla="*/ 806757 h 806757"/>
                <a:gd name="connsiteX4" fmla="*/ 0 w 869710"/>
                <a:gd name="connsiteY4" fmla="*/ 0 h 80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9710" h="806757">
                  <a:moveTo>
                    <a:pt x="0" y="0"/>
                  </a:moveTo>
                  <a:lnTo>
                    <a:pt x="869710" y="0"/>
                  </a:lnTo>
                  <a:lnTo>
                    <a:pt x="869710" y="806757"/>
                  </a:lnTo>
                  <a:lnTo>
                    <a:pt x="0" y="80675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80000"/>
                <a:hueOff val="165283"/>
                <a:satOff val="-17130"/>
                <a:lumOff val="8482"/>
                <a:alphaOff val="0"/>
              </a:schemeClr>
            </a:fillRef>
            <a:effectRef idx="2">
              <a:schemeClr val="accent1">
                <a:shade val="80000"/>
                <a:hueOff val="165283"/>
                <a:satOff val="-17130"/>
                <a:lumOff val="848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smtClean="0"/>
                <a:t>IHO S-44</a:t>
              </a:r>
              <a:endParaRPr lang="de-DE" sz="1100" kern="1200"/>
            </a:p>
          </p:txBody>
        </p:sp>
        <p:sp>
          <p:nvSpPr>
            <p:cNvPr id="8" name="Freihandform 7"/>
            <p:cNvSpPr/>
            <p:nvPr/>
          </p:nvSpPr>
          <p:spPr>
            <a:xfrm>
              <a:off x="7723140" y="2635324"/>
              <a:ext cx="828000" cy="828000"/>
            </a:xfrm>
            <a:custGeom>
              <a:avLst/>
              <a:gdLst>
                <a:gd name="connsiteX0" fmla="*/ 0 w 869710"/>
                <a:gd name="connsiteY0" fmla="*/ 0 h 806757"/>
                <a:gd name="connsiteX1" fmla="*/ 869710 w 869710"/>
                <a:gd name="connsiteY1" fmla="*/ 0 h 806757"/>
                <a:gd name="connsiteX2" fmla="*/ 869710 w 869710"/>
                <a:gd name="connsiteY2" fmla="*/ 806757 h 806757"/>
                <a:gd name="connsiteX3" fmla="*/ 0 w 869710"/>
                <a:gd name="connsiteY3" fmla="*/ 806757 h 806757"/>
                <a:gd name="connsiteX4" fmla="*/ 0 w 869710"/>
                <a:gd name="connsiteY4" fmla="*/ 0 h 80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9710" h="806757">
                  <a:moveTo>
                    <a:pt x="0" y="0"/>
                  </a:moveTo>
                  <a:lnTo>
                    <a:pt x="869710" y="0"/>
                  </a:lnTo>
                  <a:lnTo>
                    <a:pt x="869710" y="806757"/>
                  </a:lnTo>
                  <a:lnTo>
                    <a:pt x="0" y="80675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80000"/>
                <a:hueOff val="330565"/>
                <a:satOff val="-34261"/>
                <a:lumOff val="16964"/>
                <a:alphaOff val="0"/>
              </a:schemeClr>
            </a:fillRef>
            <a:effectRef idx="2">
              <a:schemeClr val="accent1">
                <a:shade val="80000"/>
                <a:hueOff val="330565"/>
                <a:satOff val="-34261"/>
                <a:lumOff val="1696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dirty="0" smtClean="0"/>
                <a:t>AUV Design</a:t>
              </a:r>
              <a:endParaRPr lang="de-DE" sz="1100" kern="1200" dirty="0"/>
            </a:p>
          </p:txBody>
        </p:sp>
        <p:sp>
          <p:nvSpPr>
            <p:cNvPr id="9" name="Freihandform 8"/>
            <p:cNvSpPr/>
            <p:nvPr/>
          </p:nvSpPr>
          <p:spPr>
            <a:xfrm>
              <a:off x="7723140" y="3571428"/>
              <a:ext cx="828000" cy="828000"/>
            </a:xfrm>
            <a:custGeom>
              <a:avLst/>
              <a:gdLst>
                <a:gd name="connsiteX0" fmla="*/ 0 w 869710"/>
                <a:gd name="connsiteY0" fmla="*/ 0 h 806757"/>
                <a:gd name="connsiteX1" fmla="*/ 869710 w 869710"/>
                <a:gd name="connsiteY1" fmla="*/ 0 h 806757"/>
                <a:gd name="connsiteX2" fmla="*/ 869710 w 869710"/>
                <a:gd name="connsiteY2" fmla="*/ 806757 h 806757"/>
                <a:gd name="connsiteX3" fmla="*/ 0 w 869710"/>
                <a:gd name="connsiteY3" fmla="*/ 806757 h 806757"/>
                <a:gd name="connsiteX4" fmla="*/ 0 w 869710"/>
                <a:gd name="connsiteY4" fmla="*/ 0 h 80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9710" h="806757">
                  <a:moveTo>
                    <a:pt x="0" y="0"/>
                  </a:moveTo>
                  <a:lnTo>
                    <a:pt x="869710" y="0"/>
                  </a:lnTo>
                  <a:lnTo>
                    <a:pt x="869710" y="806757"/>
                  </a:lnTo>
                  <a:lnTo>
                    <a:pt x="0" y="80675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80000"/>
                <a:hueOff val="495848"/>
                <a:satOff val="-51391"/>
                <a:lumOff val="25445"/>
                <a:alphaOff val="0"/>
              </a:schemeClr>
            </a:fillRef>
            <a:effectRef idx="2">
              <a:schemeClr val="accent1">
                <a:shade val="80000"/>
                <a:hueOff val="495848"/>
                <a:satOff val="-51391"/>
                <a:lumOff val="2544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smtClean="0"/>
                <a:t>Error Budget</a:t>
              </a:r>
              <a:endParaRPr lang="de-DE" sz="1100" kern="1200"/>
            </a:p>
          </p:txBody>
        </p:sp>
        <p:sp>
          <p:nvSpPr>
            <p:cNvPr id="10" name="Freihandform 9"/>
            <p:cNvSpPr/>
            <p:nvPr/>
          </p:nvSpPr>
          <p:spPr>
            <a:xfrm>
              <a:off x="7723140" y="4507532"/>
              <a:ext cx="828000" cy="828000"/>
            </a:xfrm>
            <a:custGeom>
              <a:avLst/>
              <a:gdLst>
                <a:gd name="connsiteX0" fmla="*/ 0 w 869710"/>
                <a:gd name="connsiteY0" fmla="*/ 0 h 806757"/>
                <a:gd name="connsiteX1" fmla="*/ 869710 w 869710"/>
                <a:gd name="connsiteY1" fmla="*/ 0 h 806757"/>
                <a:gd name="connsiteX2" fmla="*/ 869710 w 869710"/>
                <a:gd name="connsiteY2" fmla="*/ 806757 h 806757"/>
                <a:gd name="connsiteX3" fmla="*/ 0 w 869710"/>
                <a:gd name="connsiteY3" fmla="*/ 806757 h 806757"/>
                <a:gd name="connsiteX4" fmla="*/ 0 w 869710"/>
                <a:gd name="connsiteY4" fmla="*/ 0 h 80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9710" h="806757">
                  <a:moveTo>
                    <a:pt x="0" y="0"/>
                  </a:moveTo>
                  <a:lnTo>
                    <a:pt x="869710" y="0"/>
                  </a:lnTo>
                  <a:lnTo>
                    <a:pt x="869710" y="806757"/>
                  </a:lnTo>
                  <a:lnTo>
                    <a:pt x="0" y="80675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80000"/>
                <a:hueOff val="661130"/>
                <a:satOff val="-68522"/>
                <a:lumOff val="33927"/>
                <a:alphaOff val="0"/>
              </a:schemeClr>
            </a:fillRef>
            <a:effectRef idx="2">
              <a:schemeClr val="accent1">
                <a:shade val="80000"/>
                <a:hueOff val="661130"/>
                <a:satOff val="-68522"/>
                <a:lumOff val="3392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smtClean="0"/>
                <a:t>Total Errors </a:t>
              </a:r>
              <a:endParaRPr lang="de-DE" sz="1100" kern="1200"/>
            </a:p>
          </p:txBody>
        </p:sp>
        <p:sp>
          <p:nvSpPr>
            <p:cNvPr id="11" name="Freihandform 10"/>
            <p:cNvSpPr/>
            <p:nvPr/>
          </p:nvSpPr>
          <p:spPr>
            <a:xfrm>
              <a:off x="7723140" y="5443636"/>
              <a:ext cx="828000" cy="828000"/>
            </a:xfrm>
            <a:custGeom>
              <a:avLst/>
              <a:gdLst>
                <a:gd name="connsiteX0" fmla="*/ 0 w 869710"/>
                <a:gd name="connsiteY0" fmla="*/ 0 h 806757"/>
                <a:gd name="connsiteX1" fmla="*/ 869710 w 869710"/>
                <a:gd name="connsiteY1" fmla="*/ 0 h 806757"/>
                <a:gd name="connsiteX2" fmla="*/ 869710 w 869710"/>
                <a:gd name="connsiteY2" fmla="*/ 806757 h 806757"/>
                <a:gd name="connsiteX3" fmla="*/ 0 w 869710"/>
                <a:gd name="connsiteY3" fmla="*/ 806757 h 806757"/>
                <a:gd name="connsiteX4" fmla="*/ 0 w 869710"/>
                <a:gd name="connsiteY4" fmla="*/ 0 h 80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9710" h="806757">
                  <a:moveTo>
                    <a:pt x="0" y="0"/>
                  </a:moveTo>
                  <a:lnTo>
                    <a:pt x="869710" y="0"/>
                  </a:lnTo>
                  <a:lnTo>
                    <a:pt x="869710" y="806757"/>
                  </a:lnTo>
                  <a:lnTo>
                    <a:pt x="0" y="80675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80000"/>
                <a:hueOff val="826413"/>
                <a:satOff val="-85652"/>
                <a:lumOff val="42409"/>
                <a:alphaOff val="0"/>
              </a:schemeClr>
            </a:fillRef>
            <a:effectRef idx="2">
              <a:schemeClr val="accent1">
                <a:shade val="80000"/>
                <a:hueOff val="826413"/>
                <a:satOff val="-85652"/>
                <a:lumOff val="4240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smtClean="0"/>
                <a:t>Conclusion</a:t>
              </a:r>
              <a:endParaRPr lang="de-DE" sz="1100" kern="1200"/>
            </a:p>
          </p:txBody>
        </p:sp>
      </p:grpSp>
      <p:graphicFrame>
        <p:nvGraphicFramePr>
          <p:cNvPr id="40" name="Tabel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5425639"/>
              </p:ext>
            </p:extLst>
          </p:nvPr>
        </p:nvGraphicFramePr>
        <p:xfrm>
          <a:off x="250826" y="1339850"/>
          <a:ext cx="7200901" cy="46036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7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1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1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10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8712">
                <a:tc rowSpan="2">
                  <a:txBody>
                    <a:bodyPr/>
                    <a:lstStyle/>
                    <a:p>
                      <a:pPr algn="ctr"/>
                      <a:r>
                        <a:rPr lang="de-DE" dirty="0" err="1" smtClean="0"/>
                        <a:t>Depth</a:t>
                      </a:r>
                      <a:r>
                        <a:rPr lang="de-DE" dirty="0" smtClean="0"/>
                        <a:t> </a:t>
                      </a:r>
                      <a:endParaRPr lang="de-DE" dirty="0"/>
                    </a:p>
                  </a:txBody>
                  <a:tcPr anchor="ctr">
                    <a:solidFill>
                      <a:srgbClr val="00666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Order</a:t>
                      </a:r>
                      <a:endParaRPr lang="de-DE" dirty="0"/>
                    </a:p>
                  </a:txBody>
                  <a:tcPr>
                    <a:lnB w="38100" cmpd="sng">
                      <a:noFill/>
                    </a:lnB>
                    <a:solidFill>
                      <a:srgbClr val="0066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971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SO</a:t>
                      </a:r>
                    </a:p>
                    <a:p>
                      <a:pPr algn="ctr"/>
                      <a:r>
                        <a:rPr lang="de-DE" sz="1400" dirty="0" smtClean="0">
                          <a:solidFill>
                            <a:schemeClr val="bg1"/>
                          </a:solidFill>
                        </a:rPr>
                        <a:t>(2 m)</a:t>
                      </a:r>
                      <a:endParaRPr lang="de-DE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1a / 1b</a:t>
                      </a:r>
                    </a:p>
                    <a:p>
                      <a:pPr algn="ctr"/>
                      <a:r>
                        <a:rPr lang="de-DE" sz="1400" dirty="0" smtClean="0">
                          <a:solidFill>
                            <a:schemeClr val="bg1"/>
                          </a:solidFill>
                        </a:rPr>
                        <a:t>(5 m + 5 % </a:t>
                      </a:r>
                      <a:r>
                        <a:rPr lang="de-DE" sz="1400" dirty="0" err="1" smtClean="0">
                          <a:solidFill>
                            <a:schemeClr val="bg1"/>
                          </a:solidFill>
                        </a:rPr>
                        <a:t>of</a:t>
                      </a:r>
                      <a:r>
                        <a:rPr lang="de-DE" sz="1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de-DE" sz="1400" dirty="0" err="1" smtClean="0">
                          <a:solidFill>
                            <a:schemeClr val="bg1"/>
                          </a:solidFill>
                        </a:rPr>
                        <a:t>depth</a:t>
                      </a:r>
                      <a:r>
                        <a:rPr lang="de-DE" sz="140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de-DE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  <a:p>
                      <a:pPr algn="ctr"/>
                      <a:r>
                        <a:rPr lang="de-DE" sz="1400" dirty="0" smtClean="0">
                          <a:solidFill>
                            <a:schemeClr val="bg1"/>
                          </a:solidFill>
                        </a:rPr>
                        <a:t>(20 m + 10 % </a:t>
                      </a:r>
                      <a:r>
                        <a:rPr lang="de-DE" sz="1400" dirty="0" err="1" smtClean="0">
                          <a:solidFill>
                            <a:schemeClr val="bg1"/>
                          </a:solidFill>
                        </a:rPr>
                        <a:t>of</a:t>
                      </a:r>
                      <a:r>
                        <a:rPr lang="de-DE" sz="1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de-DE" sz="1400" dirty="0" err="1" smtClean="0">
                          <a:solidFill>
                            <a:schemeClr val="bg1"/>
                          </a:solidFill>
                        </a:rPr>
                        <a:t>depth</a:t>
                      </a:r>
                      <a:r>
                        <a:rPr lang="de-DE" sz="140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de-DE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927"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5 m</a:t>
                      </a:r>
                      <a:endParaRPr lang="de-DE" dirty="0"/>
                    </a:p>
                  </a:txBody>
                  <a:tcP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/>
                        <a:t>2.0 m</a:t>
                      </a:r>
                      <a:endParaRPr lang="de-DE" b="1" dirty="0"/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5.25 m</a:t>
                      </a:r>
                      <a:endParaRPr lang="de-DE" dirty="0"/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8853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n/a</a:t>
                      </a: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927"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10 m</a:t>
                      </a:r>
                      <a:endParaRPr lang="de-DE" dirty="0"/>
                    </a:p>
                  </a:txBody>
                  <a:tcP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/>
                        <a:t>2.0 m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5.5 m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8853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927"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20 m</a:t>
                      </a:r>
                      <a:endParaRPr lang="de-DE" dirty="0"/>
                    </a:p>
                  </a:txBody>
                  <a:tcP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/>
                        <a:t>2.0 m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6.0 m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8853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927"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50 m</a:t>
                      </a:r>
                      <a:endParaRPr lang="de-DE" dirty="0"/>
                    </a:p>
                  </a:txBody>
                  <a:tcP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/>
                        <a:t>2.0 m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7.5 m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8853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8927"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100 m</a:t>
                      </a:r>
                      <a:endParaRPr lang="de-DE" dirty="0"/>
                    </a:p>
                  </a:txBody>
                  <a:tcP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/>
                        <a:t>2.0 m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10.0 m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30 m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8927"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200 m</a:t>
                      </a:r>
                      <a:endParaRPr lang="de-DE" dirty="0"/>
                    </a:p>
                  </a:txBody>
                  <a:tcP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n/a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8853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40 m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8927"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300 m</a:t>
                      </a:r>
                      <a:endParaRPr lang="de-DE" dirty="0"/>
                    </a:p>
                  </a:txBody>
                  <a:tcP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853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8853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50 m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8927"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400 m</a:t>
                      </a:r>
                      <a:endParaRPr lang="de-DE" dirty="0"/>
                    </a:p>
                  </a:txBody>
                  <a:tcP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853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8853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60 m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8927"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500 m</a:t>
                      </a:r>
                      <a:endParaRPr lang="de-DE" dirty="0"/>
                    </a:p>
                  </a:txBody>
                  <a:tcP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853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8853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70 m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8927"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600 m</a:t>
                      </a:r>
                      <a:endParaRPr lang="de-DE" dirty="0"/>
                    </a:p>
                  </a:txBody>
                  <a:tcP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853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8853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80 m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2" name="Rechteck 41"/>
          <p:cNvSpPr/>
          <p:nvPr/>
        </p:nvSpPr>
        <p:spPr>
          <a:xfrm>
            <a:off x="1404442" y="1699220"/>
            <a:ext cx="1944216" cy="4248472"/>
          </a:xfrm>
          <a:prstGeom prst="rect">
            <a:avLst/>
          </a:prstGeom>
          <a:noFill/>
          <a:ln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1" name="Gruppieren 40"/>
          <p:cNvGrpSpPr/>
          <p:nvPr/>
        </p:nvGrpSpPr>
        <p:grpSpPr>
          <a:xfrm>
            <a:off x="1620466" y="1771228"/>
            <a:ext cx="432048" cy="432048"/>
            <a:chOff x="2556570" y="5194251"/>
            <a:chExt cx="1008112" cy="1008112"/>
          </a:xfrm>
        </p:grpSpPr>
        <p:sp>
          <p:nvSpPr>
            <p:cNvPr id="43" name="Ellipse 42"/>
            <p:cNvSpPr/>
            <p:nvPr/>
          </p:nvSpPr>
          <p:spPr>
            <a:xfrm>
              <a:off x="2556570" y="5194251"/>
              <a:ext cx="1008112" cy="1008112"/>
            </a:xfrm>
            <a:prstGeom prst="ellipse">
              <a:avLst/>
            </a:prstGeom>
            <a:solidFill>
              <a:schemeClr val="tx2"/>
            </a:solidFill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" name="Ellipse 349"/>
            <p:cNvSpPr/>
            <p:nvPr/>
          </p:nvSpPr>
          <p:spPr>
            <a:xfrm>
              <a:off x="2556570" y="5194251"/>
              <a:ext cx="1008000" cy="1008000"/>
            </a:xfrm>
            <a:custGeom>
              <a:avLst/>
              <a:gdLst>
                <a:gd name="connsiteX0" fmla="*/ 504871 w 1008000"/>
                <a:gd name="connsiteY0" fmla="*/ 36004 h 1008000"/>
                <a:gd name="connsiteX1" fmla="*/ 462086 w 1008000"/>
                <a:gd name="connsiteY1" fmla="*/ 399674 h 1008000"/>
                <a:gd name="connsiteX2" fmla="*/ 400837 w 1008000"/>
                <a:gd name="connsiteY2" fmla="*/ 462520 h 1008000"/>
                <a:gd name="connsiteX3" fmla="*/ 35358 w 1008000"/>
                <a:gd name="connsiteY3" fmla="*/ 505517 h 1008000"/>
                <a:gd name="connsiteX4" fmla="*/ 400666 w 1008000"/>
                <a:gd name="connsiteY4" fmla="*/ 548494 h 1008000"/>
                <a:gd name="connsiteX5" fmla="*/ 257804 w 1008000"/>
                <a:gd name="connsiteY5" fmla="*/ 752584 h 1008000"/>
                <a:gd name="connsiteX6" fmla="*/ 462082 w 1008000"/>
                <a:gd name="connsiteY6" fmla="*/ 609588 h 1008000"/>
                <a:gd name="connsiteX7" fmla="*/ 504871 w 1008000"/>
                <a:gd name="connsiteY7" fmla="*/ 973290 h 1008000"/>
                <a:gd name="connsiteX8" fmla="*/ 547747 w 1008000"/>
                <a:gd name="connsiteY8" fmla="*/ 608843 h 1008000"/>
                <a:gd name="connsiteX9" fmla="*/ 753091 w 1008000"/>
                <a:gd name="connsiteY9" fmla="*/ 752584 h 1008000"/>
                <a:gd name="connsiteX10" fmla="*/ 610009 w 1008000"/>
                <a:gd name="connsiteY10" fmla="*/ 548180 h 1008000"/>
                <a:gd name="connsiteX11" fmla="*/ 972643 w 1008000"/>
                <a:gd name="connsiteY11" fmla="*/ 505517 h 1008000"/>
                <a:gd name="connsiteX12" fmla="*/ 609837 w 1008000"/>
                <a:gd name="connsiteY12" fmla="*/ 462834 h 1008000"/>
                <a:gd name="connsiteX13" fmla="*/ 755162 w 1008000"/>
                <a:gd name="connsiteY13" fmla="*/ 255226 h 1008000"/>
                <a:gd name="connsiteX14" fmla="*/ 547743 w 1008000"/>
                <a:gd name="connsiteY14" fmla="*/ 400419 h 1008000"/>
                <a:gd name="connsiteX15" fmla="*/ 504871 w 1008000"/>
                <a:gd name="connsiteY15" fmla="*/ 36004 h 1008000"/>
                <a:gd name="connsiteX16" fmla="*/ 504000 w 1008000"/>
                <a:gd name="connsiteY16" fmla="*/ 0 h 1008000"/>
                <a:gd name="connsiteX17" fmla="*/ 1008000 w 1008000"/>
                <a:gd name="connsiteY17" fmla="*/ 504000 h 1008000"/>
                <a:gd name="connsiteX18" fmla="*/ 504000 w 1008000"/>
                <a:gd name="connsiteY18" fmla="*/ 1008000 h 1008000"/>
                <a:gd name="connsiteX19" fmla="*/ 0 w 1008000"/>
                <a:gd name="connsiteY19" fmla="*/ 504000 h 1008000"/>
                <a:gd name="connsiteX20" fmla="*/ 504000 w 1008000"/>
                <a:gd name="connsiteY20" fmla="*/ 0 h 1008000"/>
                <a:gd name="connsiteX0" fmla="*/ 504871 w 1008000"/>
                <a:gd name="connsiteY0" fmla="*/ 36004 h 1008000"/>
                <a:gd name="connsiteX1" fmla="*/ 462086 w 1008000"/>
                <a:gd name="connsiteY1" fmla="*/ 399674 h 1008000"/>
                <a:gd name="connsiteX2" fmla="*/ 400837 w 1008000"/>
                <a:gd name="connsiteY2" fmla="*/ 462520 h 1008000"/>
                <a:gd name="connsiteX3" fmla="*/ 35358 w 1008000"/>
                <a:gd name="connsiteY3" fmla="*/ 505517 h 1008000"/>
                <a:gd name="connsiteX4" fmla="*/ 400666 w 1008000"/>
                <a:gd name="connsiteY4" fmla="*/ 548494 h 1008000"/>
                <a:gd name="connsiteX5" fmla="*/ 257804 w 1008000"/>
                <a:gd name="connsiteY5" fmla="*/ 752584 h 1008000"/>
                <a:gd name="connsiteX6" fmla="*/ 462082 w 1008000"/>
                <a:gd name="connsiteY6" fmla="*/ 609588 h 1008000"/>
                <a:gd name="connsiteX7" fmla="*/ 504871 w 1008000"/>
                <a:gd name="connsiteY7" fmla="*/ 973290 h 1008000"/>
                <a:gd name="connsiteX8" fmla="*/ 547747 w 1008000"/>
                <a:gd name="connsiteY8" fmla="*/ 608843 h 1008000"/>
                <a:gd name="connsiteX9" fmla="*/ 753091 w 1008000"/>
                <a:gd name="connsiteY9" fmla="*/ 752584 h 1008000"/>
                <a:gd name="connsiteX10" fmla="*/ 610009 w 1008000"/>
                <a:gd name="connsiteY10" fmla="*/ 548180 h 1008000"/>
                <a:gd name="connsiteX11" fmla="*/ 972643 w 1008000"/>
                <a:gd name="connsiteY11" fmla="*/ 505517 h 1008000"/>
                <a:gd name="connsiteX12" fmla="*/ 609837 w 1008000"/>
                <a:gd name="connsiteY12" fmla="*/ 462834 h 1008000"/>
                <a:gd name="connsiteX13" fmla="*/ 547743 w 1008000"/>
                <a:gd name="connsiteY13" fmla="*/ 400419 h 1008000"/>
                <a:gd name="connsiteX14" fmla="*/ 504871 w 1008000"/>
                <a:gd name="connsiteY14" fmla="*/ 36004 h 1008000"/>
                <a:gd name="connsiteX15" fmla="*/ 504000 w 1008000"/>
                <a:gd name="connsiteY15" fmla="*/ 0 h 1008000"/>
                <a:gd name="connsiteX16" fmla="*/ 1008000 w 1008000"/>
                <a:gd name="connsiteY16" fmla="*/ 504000 h 1008000"/>
                <a:gd name="connsiteX17" fmla="*/ 504000 w 1008000"/>
                <a:gd name="connsiteY17" fmla="*/ 1008000 h 1008000"/>
                <a:gd name="connsiteX18" fmla="*/ 0 w 1008000"/>
                <a:gd name="connsiteY18" fmla="*/ 504000 h 1008000"/>
                <a:gd name="connsiteX19" fmla="*/ 504000 w 1008000"/>
                <a:gd name="connsiteY19" fmla="*/ 0 h 1008000"/>
                <a:gd name="connsiteX0" fmla="*/ 504871 w 1008000"/>
                <a:gd name="connsiteY0" fmla="*/ 36004 h 1008000"/>
                <a:gd name="connsiteX1" fmla="*/ 462086 w 1008000"/>
                <a:gd name="connsiteY1" fmla="*/ 399674 h 1008000"/>
                <a:gd name="connsiteX2" fmla="*/ 400837 w 1008000"/>
                <a:gd name="connsiteY2" fmla="*/ 462520 h 1008000"/>
                <a:gd name="connsiteX3" fmla="*/ 35358 w 1008000"/>
                <a:gd name="connsiteY3" fmla="*/ 505517 h 1008000"/>
                <a:gd name="connsiteX4" fmla="*/ 400666 w 1008000"/>
                <a:gd name="connsiteY4" fmla="*/ 548494 h 1008000"/>
                <a:gd name="connsiteX5" fmla="*/ 257804 w 1008000"/>
                <a:gd name="connsiteY5" fmla="*/ 752584 h 1008000"/>
                <a:gd name="connsiteX6" fmla="*/ 462082 w 1008000"/>
                <a:gd name="connsiteY6" fmla="*/ 609588 h 1008000"/>
                <a:gd name="connsiteX7" fmla="*/ 504871 w 1008000"/>
                <a:gd name="connsiteY7" fmla="*/ 973290 h 1008000"/>
                <a:gd name="connsiteX8" fmla="*/ 547747 w 1008000"/>
                <a:gd name="connsiteY8" fmla="*/ 608843 h 1008000"/>
                <a:gd name="connsiteX9" fmla="*/ 610009 w 1008000"/>
                <a:gd name="connsiteY9" fmla="*/ 548180 h 1008000"/>
                <a:gd name="connsiteX10" fmla="*/ 972643 w 1008000"/>
                <a:gd name="connsiteY10" fmla="*/ 505517 h 1008000"/>
                <a:gd name="connsiteX11" fmla="*/ 609837 w 1008000"/>
                <a:gd name="connsiteY11" fmla="*/ 462834 h 1008000"/>
                <a:gd name="connsiteX12" fmla="*/ 547743 w 1008000"/>
                <a:gd name="connsiteY12" fmla="*/ 400419 h 1008000"/>
                <a:gd name="connsiteX13" fmla="*/ 504871 w 1008000"/>
                <a:gd name="connsiteY13" fmla="*/ 36004 h 1008000"/>
                <a:gd name="connsiteX14" fmla="*/ 504000 w 1008000"/>
                <a:gd name="connsiteY14" fmla="*/ 0 h 1008000"/>
                <a:gd name="connsiteX15" fmla="*/ 1008000 w 1008000"/>
                <a:gd name="connsiteY15" fmla="*/ 504000 h 1008000"/>
                <a:gd name="connsiteX16" fmla="*/ 504000 w 1008000"/>
                <a:gd name="connsiteY16" fmla="*/ 1008000 h 1008000"/>
                <a:gd name="connsiteX17" fmla="*/ 0 w 1008000"/>
                <a:gd name="connsiteY17" fmla="*/ 504000 h 1008000"/>
                <a:gd name="connsiteX18" fmla="*/ 504000 w 1008000"/>
                <a:gd name="connsiteY18" fmla="*/ 0 h 1008000"/>
                <a:gd name="connsiteX0" fmla="*/ 504871 w 1008000"/>
                <a:gd name="connsiteY0" fmla="*/ 36004 h 1008000"/>
                <a:gd name="connsiteX1" fmla="*/ 462086 w 1008000"/>
                <a:gd name="connsiteY1" fmla="*/ 399674 h 1008000"/>
                <a:gd name="connsiteX2" fmla="*/ 400837 w 1008000"/>
                <a:gd name="connsiteY2" fmla="*/ 462520 h 1008000"/>
                <a:gd name="connsiteX3" fmla="*/ 35358 w 1008000"/>
                <a:gd name="connsiteY3" fmla="*/ 505517 h 1008000"/>
                <a:gd name="connsiteX4" fmla="*/ 400666 w 1008000"/>
                <a:gd name="connsiteY4" fmla="*/ 548494 h 1008000"/>
                <a:gd name="connsiteX5" fmla="*/ 258465 w 1008000"/>
                <a:gd name="connsiteY5" fmla="*/ 742205 h 1008000"/>
                <a:gd name="connsiteX6" fmla="*/ 257804 w 1008000"/>
                <a:gd name="connsiteY6" fmla="*/ 752584 h 1008000"/>
                <a:gd name="connsiteX7" fmla="*/ 462082 w 1008000"/>
                <a:gd name="connsiteY7" fmla="*/ 609588 h 1008000"/>
                <a:gd name="connsiteX8" fmla="*/ 504871 w 1008000"/>
                <a:gd name="connsiteY8" fmla="*/ 973290 h 1008000"/>
                <a:gd name="connsiteX9" fmla="*/ 547747 w 1008000"/>
                <a:gd name="connsiteY9" fmla="*/ 608843 h 1008000"/>
                <a:gd name="connsiteX10" fmla="*/ 610009 w 1008000"/>
                <a:gd name="connsiteY10" fmla="*/ 548180 h 1008000"/>
                <a:gd name="connsiteX11" fmla="*/ 972643 w 1008000"/>
                <a:gd name="connsiteY11" fmla="*/ 505517 h 1008000"/>
                <a:gd name="connsiteX12" fmla="*/ 609837 w 1008000"/>
                <a:gd name="connsiteY12" fmla="*/ 462834 h 1008000"/>
                <a:gd name="connsiteX13" fmla="*/ 547743 w 1008000"/>
                <a:gd name="connsiteY13" fmla="*/ 400419 h 1008000"/>
                <a:gd name="connsiteX14" fmla="*/ 504871 w 1008000"/>
                <a:gd name="connsiteY14" fmla="*/ 36004 h 1008000"/>
                <a:gd name="connsiteX15" fmla="*/ 504000 w 1008000"/>
                <a:gd name="connsiteY15" fmla="*/ 0 h 1008000"/>
                <a:gd name="connsiteX16" fmla="*/ 1008000 w 1008000"/>
                <a:gd name="connsiteY16" fmla="*/ 504000 h 1008000"/>
                <a:gd name="connsiteX17" fmla="*/ 504000 w 1008000"/>
                <a:gd name="connsiteY17" fmla="*/ 1008000 h 1008000"/>
                <a:gd name="connsiteX18" fmla="*/ 0 w 1008000"/>
                <a:gd name="connsiteY18" fmla="*/ 504000 h 1008000"/>
                <a:gd name="connsiteX19" fmla="*/ 504000 w 1008000"/>
                <a:gd name="connsiteY19" fmla="*/ 0 h 1008000"/>
                <a:gd name="connsiteX0" fmla="*/ 504871 w 1008000"/>
                <a:gd name="connsiteY0" fmla="*/ 36004 h 1008000"/>
                <a:gd name="connsiteX1" fmla="*/ 462086 w 1008000"/>
                <a:gd name="connsiteY1" fmla="*/ 399674 h 1008000"/>
                <a:gd name="connsiteX2" fmla="*/ 400837 w 1008000"/>
                <a:gd name="connsiteY2" fmla="*/ 462520 h 1008000"/>
                <a:gd name="connsiteX3" fmla="*/ 35358 w 1008000"/>
                <a:gd name="connsiteY3" fmla="*/ 505517 h 1008000"/>
                <a:gd name="connsiteX4" fmla="*/ 400666 w 1008000"/>
                <a:gd name="connsiteY4" fmla="*/ 548494 h 1008000"/>
                <a:gd name="connsiteX5" fmla="*/ 258465 w 1008000"/>
                <a:gd name="connsiteY5" fmla="*/ 742205 h 1008000"/>
                <a:gd name="connsiteX6" fmla="*/ 462082 w 1008000"/>
                <a:gd name="connsiteY6" fmla="*/ 609588 h 1008000"/>
                <a:gd name="connsiteX7" fmla="*/ 504871 w 1008000"/>
                <a:gd name="connsiteY7" fmla="*/ 973290 h 1008000"/>
                <a:gd name="connsiteX8" fmla="*/ 547747 w 1008000"/>
                <a:gd name="connsiteY8" fmla="*/ 608843 h 1008000"/>
                <a:gd name="connsiteX9" fmla="*/ 610009 w 1008000"/>
                <a:gd name="connsiteY9" fmla="*/ 548180 h 1008000"/>
                <a:gd name="connsiteX10" fmla="*/ 972643 w 1008000"/>
                <a:gd name="connsiteY10" fmla="*/ 505517 h 1008000"/>
                <a:gd name="connsiteX11" fmla="*/ 609837 w 1008000"/>
                <a:gd name="connsiteY11" fmla="*/ 462834 h 1008000"/>
                <a:gd name="connsiteX12" fmla="*/ 547743 w 1008000"/>
                <a:gd name="connsiteY12" fmla="*/ 400419 h 1008000"/>
                <a:gd name="connsiteX13" fmla="*/ 504871 w 1008000"/>
                <a:gd name="connsiteY13" fmla="*/ 36004 h 1008000"/>
                <a:gd name="connsiteX14" fmla="*/ 504000 w 1008000"/>
                <a:gd name="connsiteY14" fmla="*/ 0 h 1008000"/>
                <a:gd name="connsiteX15" fmla="*/ 1008000 w 1008000"/>
                <a:gd name="connsiteY15" fmla="*/ 504000 h 1008000"/>
                <a:gd name="connsiteX16" fmla="*/ 504000 w 1008000"/>
                <a:gd name="connsiteY16" fmla="*/ 1008000 h 1008000"/>
                <a:gd name="connsiteX17" fmla="*/ 0 w 1008000"/>
                <a:gd name="connsiteY17" fmla="*/ 504000 h 1008000"/>
                <a:gd name="connsiteX18" fmla="*/ 504000 w 1008000"/>
                <a:gd name="connsiteY18" fmla="*/ 0 h 1008000"/>
                <a:gd name="connsiteX0" fmla="*/ 504871 w 1008000"/>
                <a:gd name="connsiteY0" fmla="*/ 36004 h 1008000"/>
                <a:gd name="connsiteX1" fmla="*/ 462086 w 1008000"/>
                <a:gd name="connsiteY1" fmla="*/ 399674 h 1008000"/>
                <a:gd name="connsiteX2" fmla="*/ 400837 w 1008000"/>
                <a:gd name="connsiteY2" fmla="*/ 462520 h 1008000"/>
                <a:gd name="connsiteX3" fmla="*/ 35358 w 1008000"/>
                <a:gd name="connsiteY3" fmla="*/ 505517 h 1008000"/>
                <a:gd name="connsiteX4" fmla="*/ 400666 w 1008000"/>
                <a:gd name="connsiteY4" fmla="*/ 548494 h 1008000"/>
                <a:gd name="connsiteX5" fmla="*/ 462082 w 1008000"/>
                <a:gd name="connsiteY5" fmla="*/ 609588 h 1008000"/>
                <a:gd name="connsiteX6" fmla="*/ 504871 w 1008000"/>
                <a:gd name="connsiteY6" fmla="*/ 973290 h 1008000"/>
                <a:gd name="connsiteX7" fmla="*/ 547747 w 1008000"/>
                <a:gd name="connsiteY7" fmla="*/ 608843 h 1008000"/>
                <a:gd name="connsiteX8" fmla="*/ 610009 w 1008000"/>
                <a:gd name="connsiteY8" fmla="*/ 548180 h 1008000"/>
                <a:gd name="connsiteX9" fmla="*/ 972643 w 1008000"/>
                <a:gd name="connsiteY9" fmla="*/ 505517 h 1008000"/>
                <a:gd name="connsiteX10" fmla="*/ 609837 w 1008000"/>
                <a:gd name="connsiteY10" fmla="*/ 462834 h 1008000"/>
                <a:gd name="connsiteX11" fmla="*/ 547743 w 1008000"/>
                <a:gd name="connsiteY11" fmla="*/ 400419 h 1008000"/>
                <a:gd name="connsiteX12" fmla="*/ 504871 w 1008000"/>
                <a:gd name="connsiteY12" fmla="*/ 36004 h 1008000"/>
                <a:gd name="connsiteX13" fmla="*/ 504000 w 1008000"/>
                <a:gd name="connsiteY13" fmla="*/ 0 h 1008000"/>
                <a:gd name="connsiteX14" fmla="*/ 1008000 w 1008000"/>
                <a:gd name="connsiteY14" fmla="*/ 504000 h 1008000"/>
                <a:gd name="connsiteX15" fmla="*/ 504000 w 1008000"/>
                <a:gd name="connsiteY15" fmla="*/ 1008000 h 1008000"/>
                <a:gd name="connsiteX16" fmla="*/ 0 w 1008000"/>
                <a:gd name="connsiteY16" fmla="*/ 504000 h 1008000"/>
                <a:gd name="connsiteX17" fmla="*/ 504000 w 1008000"/>
                <a:gd name="connsiteY17" fmla="*/ 0 h 1008000"/>
                <a:gd name="connsiteX0" fmla="*/ 504871 w 1008000"/>
                <a:gd name="connsiteY0" fmla="*/ 36004 h 1008000"/>
                <a:gd name="connsiteX1" fmla="*/ 462086 w 1008000"/>
                <a:gd name="connsiteY1" fmla="*/ 399674 h 1008000"/>
                <a:gd name="connsiteX2" fmla="*/ 400837 w 1008000"/>
                <a:gd name="connsiteY2" fmla="*/ 462520 h 1008000"/>
                <a:gd name="connsiteX3" fmla="*/ 35358 w 1008000"/>
                <a:gd name="connsiteY3" fmla="*/ 505517 h 1008000"/>
                <a:gd name="connsiteX4" fmla="*/ 400666 w 1008000"/>
                <a:gd name="connsiteY4" fmla="*/ 548494 h 1008000"/>
                <a:gd name="connsiteX5" fmla="*/ 462082 w 1008000"/>
                <a:gd name="connsiteY5" fmla="*/ 609588 h 1008000"/>
                <a:gd name="connsiteX6" fmla="*/ 504871 w 1008000"/>
                <a:gd name="connsiteY6" fmla="*/ 973290 h 1008000"/>
                <a:gd name="connsiteX7" fmla="*/ 547747 w 1008000"/>
                <a:gd name="connsiteY7" fmla="*/ 608843 h 1008000"/>
                <a:gd name="connsiteX8" fmla="*/ 610009 w 1008000"/>
                <a:gd name="connsiteY8" fmla="*/ 548180 h 1008000"/>
                <a:gd name="connsiteX9" fmla="*/ 972643 w 1008000"/>
                <a:gd name="connsiteY9" fmla="*/ 505517 h 1008000"/>
                <a:gd name="connsiteX10" fmla="*/ 609837 w 1008000"/>
                <a:gd name="connsiteY10" fmla="*/ 462834 h 1008000"/>
                <a:gd name="connsiteX11" fmla="*/ 547743 w 1008000"/>
                <a:gd name="connsiteY11" fmla="*/ 400419 h 1008000"/>
                <a:gd name="connsiteX12" fmla="*/ 504871 w 1008000"/>
                <a:gd name="connsiteY12" fmla="*/ 36004 h 1008000"/>
                <a:gd name="connsiteX13" fmla="*/ 504000 w 1008000"/>
                <a:gd name="connsiteY13" fmla="*/ 0 h 1008000"/>
                <a:gd name="connsiteX14" fmla="*/ 1008000 w 1008000"/>
                <a:gd name="connsiteY14" fmla="*/ 504000 h 1008000"/>
                <a:gd name="connsiteX15" fmla="*/ 504000 w 1008000"/>
                <a:gd name="connsiteY15" fmla="*/ 1008000 h 1008000"/>
                <a:gd name="connsiteX16" fmla="*/ 0 w 1008000"/>
                <a:gd name="connsiteY16" fmla="*/ 504000 h 1008000"/>
                <a:gd name="connsiteX17" fmla="*/ 504000 w 1008000"/>
                <a:gd name="connsiteY17" fmla="*/ 0 h 1008000"/>
                <a:gd name="connsiteX0" fmla="*/ 504871 w 1008000"/>
                <a:gd name="connsiteY0" fmla="*/ 36004 h 1008000"/>
                <a:gd name="connsiteX1" fmla="*/ 462086 w 1008000"/>
                <a:gd name="connsiteY1" fmla="*/ 399674 h 1008000"/>
                <a:gd name="connsiteX2" fmla="*/ 400837 w 1008000"/>
                <a:gd name="connsiteY2" fmla="*/ 462520 h 1008000"/>
                <a:gd name="connsiteX3" fmla="*/ 35358 w 1008000"/>
                <a:gd name="connsiteY3" fmla="*/ 505517 h 1008000"/>
                <a:gd name="connsiteX4" fmla="*/ 400666 w 1008000"/>
                <a:gd name="connsiteY4" fmla="*/ 548494 h 1008000"/>
                <a:gd name="connsiteX5" fmla="*/ 462082 w 1008000"/>
                <a:gd name="connsiteY5" fmla="*/ 609588 h 1008000"/>
                <a:gd name="connsiteX6" fmla="*/ 504871 w 1008000"/>
                <a:gd name="connsiteY6" fmla="*/ 973290 h 1008000"/>
                <a:gd name="connsiteX7" fmla="*/ 547747 w 1008000"/>
                <a:gd name="connsiteY7" fmla="*/ 608843 h 1008000"/>
                <a:gd name="connsiteX8" fmla="*/ 610009 w 1008000"/>
                <a:gd name="connsiteY8" fmla="*/ 548180 h 1008000"/>
                <a:gd name="connsiteX9" fmla="*/ 972643 w 1008000"/>
                <a:gd name="connsiteY9" fmla="*/ 505517 h 1008000"/>
                <a:gd name="connsiteX10" fmla="*/ 609837 w 1008000"/>
                <a:gd name="connsiteY10" fmla="*/ 462834 h 1008000"/>
                <a:gd name="connsiteX11" fmla="*/ 547743 w 1008000"/>
                <a:gd name="connsiteY11" fmla="*/ 400419 h 1008000"/>
                <a:gd name="connsiteX12" fmla="*/ 504871 w 1008000"/>
                <a:gd name="connsiteY12" fmla="*/ 36004 h 1008000"/>
                <a:gd name="connsiteX13" fmla="*/ 504000 w 1008000"/>
                <a:gd name="connsiteY13" fmla="*/ 0 h 1008000"/>
                <a:gd name="connsiteX14" fmla="*/ 1008000 w 1008000"/>
                <a:gd name="connsiteY14" fmla="*/ 504000 h 1008000"/>
                <a:gd name="connsiteX15" fmla="*/ 504000 w 1008000"/>
                <a:gd name="connsiteY15" fmla="*/ 1008000 h 1008000"/>
                <a:gd name="connsiteX16" fmla="*/ 0 w 1008000"/>
                <a:gd name="connsiteY16" fmla="*/ 504000 h 1008000"/>
                <a:gd name="connsiteX17" fmla="*/ 504000 w 1008000"/>
                <a:gd name="connsiteY17" fmla="*/ 0 h 1008000"/>
                <a:gd name="connsiteX0" fmla="*/ 504871 w 1008000"/>
                <a:gd name="connsiteY0" fmla="*/ 36004 h 1008000"/>
                <a:gd name="connsiteX1" fmla="*/ 462086 w 1008000"/>
                <a:gd name="connsiteY1" fmla="*/ 399674 h 1008000"/>
                <a:gd name="connsiteX2" fmla="*/ 400837 w 1008000"/>
                <a:gd name="connsiteY2" fmla="*/ 462520 h 1008000"/>
                <a:gd name="connsiteX3" fmla="*/ 35358 w 1008000"/>
                <a:gd name="connsiteY3" fmla="*/ 505517 h 1008000"/>
                <a:gd name="connsiteX4" fmla="*/ 400666 w 1008000"/>
                <a:gd name="connsiteY4" fmla="*/ 548494 h 1008000"/>
                <a:gd name="connsiteX5" fmla="*/ 462082 w 1008000"/>
                <a:gd name="connsiteY5" fmla="*/ 609588 h 1008000"/>
                <a:gd name="connsiteX6" fmla="*/ 504871 w 1008000"/>
                <a:gd name="connsiteY6" fmla="*/ 973290 h 1008000"/>
                <a:gd name="connsiteX7" fmla="*/ 547747 w 1008000"/>
                <a:gd name="connsiteY7" fmla="*/ 608843 h 1008000"/>
                <a:gd name="connsiteX8" fmla="*/ 610009 w 1008000"/>
                <a:gd name="connsiteY8" fmla="*/ 548180 h 1008000"/>
                <a:gd name="connsiteX9" fmla="*/ 972643 w 1008000"/>
                <a:gd name="connsiteY9" fmla="*/ 505517 h 1008000"/>
                <a:gd name="connsiteX10" fmla="*/ 609837 w 1008000"/>
                <a:gd name="connsiteY10" fmla="*/ 462834 h 1008000"/>
                <a:gd name="connsiteX11" fmla="*/ 547743 w 1008000"/>
                <a:gd name="connsiteY11" fmla="*/ 400419 h 1008000"/>
                <a:gd name="connsiteX12" fmla="*/ 504871 w 1008000"/>
                <a:gd name="connsiteY12" fmla="*/ 36004 h 1008000"/>
                <a:gd name="connsiteX13" fmla="*/ 504000 w 1008000"/>
                <a:gd name="connsiteY13" fmla="*/ 0 h 1008000"/>
                <a:gd name="connsiteX14" fmla="*/ 1008000 w 1008000"/>
                <a:gd name="connsiteY14" fmla="*/ 504000 h 1008000"/>
                <a:gd name="connsiteX15" fmla="*/ 504000 w 1008000"/>
                <a:gd name="connsiteY15" fmla="*/ 1008000 h 1008000"/>
                <a:gd name="connsiteX16" fmla="*/ 0 w 1008000"/>
                <a:gd name="connsiteY16" fmla="*/ 504000 h 1008000"/>
                <a:gd name="connsiteX17" fmla="*/ 504000 w 1008000"/>
                <a:gd name="connsiteY17" fmla="*/ 0 h 10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08000" h="1008000">
                  <a:moveTo>
                    <a:pt x="504871" y="36004"/>
                  </a:moveTo>
                  <a:lnTo>
                    <a:pt x="462086" y="399674"/>
                  </a:lnTo>
                  <a:cubicBezTo>
                    <a:pt x="441670" y="420623"/>
                    <a:pt x="449828" y="467764"/>
                    <a:pt x="400837" y="462520"/>
                  </a:cubicBezTo>
                  <a:lnTo>
                    <a:pt x="35358" y="505517"/>
                  </a:lnTo>
                  <a:lnTo>
                    <a:pt x="400666" y="548494"/>
                  </a:lnTo>
                  <a:lnTo>
                    <a:pt x="462082" y="609588"/>
                  </a:lnTo>
                  <a:lnTo>
                    <a:pt x="504871" y="973290"/>
                  </a:lnTo>
                  <a:lnTo>
                    <a:pt x="547747" y="608843"/>
                  </a:lnTo>
                  <a:cubicBezTo>
                    <a:pt x="568501" y="588622"/>
                    <a:pt x="484480" y="558876"/>
                    <a:pt x="610009" y="548180"/>
                  </a:cubicBezTo>
                  <a:lnTo>
                    <a:pt x="972643" y="505517"/>
                  </a:lnTo>
                  <a:lnTo>
                    <a:pt x="609837" y="462834"/>
                  </a:lnTo>
                  <a:lnTo>
                    <a:pt x="547743" y="400419"/>
                  </a:lnTo>
                  <a:lnTo>
                    <a:pt x="504871" y="36004"/>
                  </a:lnTo>
                  <a:close/>
                  <a:moveTo>
                    <a:pt x="504000" y="0"/>
                  </a:moveTo>
                  <a:cubicBezTo>
                    <a:pt x="782352" y="0"/>
                    <a:pt x="1008000" y="225648"/>
                    <a:pt x="1008000" y="504000"/>
                  </a:cubicBezTo>
                  <a:cubicBezTo>
                    <a:pt x="1008000" y="782352"/>
                    <a:pt x="782352" y="1008000"/>
                    <a:pt x="504000" y="1008000"/>
                  </a:cubicBezTo>
                  <a:cubicBezTo>
                    <a:pt x="225648" y="1008000"/>
                    <a:pt x="0" y="782352"/>
                    <a:pt x="0" y="504000"/>
                  </a:cubicBezTo>
                  <a:cubicBezTo>
                    <a:pt x="0" y="225648"/>
                    <a:pt x="225648" y="0"/>
                    <a:pt x="504000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sq">
              <a:solidFill>
                <a:schemeClr val="tx2"/>
              </a:solidFill>
              <a:rou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dk1"/>
                </a:solidFill>
              </a:endParaRPr>
            </a:p>
          </p:txBody>
        </p:sp>
        <p:grpSp>
          <p:nvGrpSpPr>
            <p:cNvPr id="45" name="Gruppieren 44"/>
            <p:cNvGrpSpPr/>
            <p:nvPr/>
          </p:nvGrpSpPr>
          <p:grpSpPr>
            <a:xfrm rot="1800000">
              <a:off x="2937501" y="5266850"/>
              <a:ext cx="227180" cy="864096"/>
              <a:chOff x="570716" y="5372219"/>
              <a:chExt cx="227180" cy="864096"/>
            </a:xfrm>
          </p:grpSpPr>
          <p:grpSp>
            <p:nvGrpSpPr>
              <p:cNvPr id="46" name="Gruppieren 45"/>
              <p:cNvGrpSpPr/>
              <p:nvPr/>
            </p:nvGrpSpPr>
            <p:grpSpPr>
              <a:xfrm>
                <a:off x="570716" y="5372219"/>
                <a:ext cx="227180" cy="864096"/>
                <a:chOff x="1074828" y="5299620"/>
                <a:chExt cx="227180" cy="864096"/>
              </a:xfrm>
              <a:solidFill>
                <a:schemeClr val="bg1"/>
              </a:solidFill>
            </p:grpSpPr>
            <p:sp>
              <p:nvSpPr>
                <p:cNvPr id="48" name="Gleichschenkliges Dreieck 344"/>
                <p:cNvSpPr/>
                <p:nvPr/>
              </p:nvSpPr>
              <p:spPr>
                <a:xfrm flipV="1">
                  <a:off x="1074828" y="5299620"/>
                  <a:ext cx="227180" cy="864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016" h="864096">
                      <a:moveTo>
                        <a:pt x="72008" y="864096"/>
                      </a:moveTo>
                      <a:lnTo>
                        <a:pt x="144016" y="432048"/>
                      </a:lnTo>
                      <a:lnTo>
                        <a:pt x="72008" y="0"/>
                      </a:lnTo>
                      <a:lnTo>
                        <a:pt x="0" y="432048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cxnSp>
              <p:nvCxnSpPr>
                <p:cNvPr id="49" name="Gerade Verbindung 48"/>
                <p:cNvCxnSpPr/>
                <p:nvPr/>
              </p:nvCxnSpPr>
              <p:spPr>
                <a:xfrm>
                  <a:off x="1188418" y="5299620"/>
                  <a:ext cx="0" cy="864096"/>
                </a:xfrm>
                <a:prstGeom prst="line">
                  <a:avLst/>
                </a:prstGeom>
                <a:grpFill/>
                <a:ln w="63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" name="Ellipse 46"/>
              <p:cNvSpPr/>
              <p:nvPr/>
            </p:nvSpPr>
            <p:spPr>
              <a:xfrm>
                <a:off x="594318" y="5714279"/>
                <a:ext cx="179976" cy="179976"/>
              </a:xfrm>
              <a:prstGeom prst="ellipse">
                <a:avLst/>
              </a:prstGeom>
              <a:solidFill>
                <a:schemeClr val="tx2"/>
              </a:solidFill>
              <a:ln w="63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 prstMaterial="soft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1820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Hydro17 – </a:t>
            </a:r>
            <a:r>
              <a:rPr lang="de-DE" dirty="0" err="1"/>
              <a:t>Accuracy</a:t>
            </a:r>
            <a:r>
              <a:rPr lang="de-DE" dirty="0"/>
              <a:t> in </a:t>
            </a:r>
            <a:r>
              <a:rPr lang="de-DE" dirty="0" err="1"/>
              <a:t>Depth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IHO S-44 Maximal Total </a:t>
            </a:r>
            <a:r>
              <a:rPr lang="de-DE" dirty="0" err="1"/>
              <a:t>Vertical</a:t>
            </a:r>
            <a:r>
              <a:rPr lang="de-DE" dirty="0"/>
              <a:t> </a:t>
            </a:r>
            <a:r>
              <a:rPr lang="de-DE" dirty="0" err="1" smtClean="0"/>
              <a:t>Uncertanity</a:t>
            </a:r>
            <a:r>
              <a:rPr lang="de-DE" dirty="0" smtClean="0"/>
              <a:t> (TVU) </a:t>
            </a:r>
            <a:r>
              <a:rPr lang="de-DE" dirty="0"/>
              <a:t>(</a:t>
            </a:r>
            <a:r>
              <a:rPr lang="de-DE" dirty="0" smtClean="0"/>
              <a:t>95 %)</a:t>
            </a:r>
            <a:endParaRPr lang="de-DE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7930667" y="1197715"/>
            <a:ext cx="1178634" cy="5004648"/>
            <a:chOff x="7488490" y="763116"/>
            <a:chExt cx="1297301" cy="5508520"/>
          </a:xfrm>
        </p:grpSpPr>
        <p:sp>
          <p:nvSpPr>
            <p:cNvPr id="5" name="Pfeil nach rechts 4"/>
            <p:cNvSpPr/>
            <p:nvPr/>
          </p:nvSpPr>
          <p:spPr>
            <a:xfrm rot="5400000">
              <a:off x="5780046" y="2831601"/>
              <a:ext cx="4714189" cy="1297301"/>
            </a:xfrm>
            <a:prstGeom prst="rightArrow">
              <a:avLst>
                <a:gd name="adj1" fmla="val 70651"/>
                <a:gd name="adj2" fmla="val 49730"/>
              </a:avLst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Freihandform 5"/>
            <p:cNvSpPr/>
            <p:nvPr/>
          </p:nvSpPr>
          <p:spPr>
            <a:xfrm>
              <a:off x="7723140" y="763116"/>
              <a:ext cx="828000" cy="828000"/>
            </a:xfrm>
            <a:custGeom>
              <a:avLst/>
              <a:gdLst>
                <a:gd name="connsiteX0" fmla="*/ 0 w 869710"/>
                <a:gd name="connsiteY0" fmla="*/ 0 h 806757"/>
                <a:gd name="connsiteX1" fmla="*/ 869710 w 869710"/>
                <a:gd name="connsiteY1" fmla="*/ 0 h 806757"/>
                <a:gd name="connsiteX2" fmla="*/ 869710 w 869710"/>
                <a:gd name="connsiteY2" fmla="*/ 806757 h 806757"/>
                <a:gd name="connsiteX3" fmla="*/ 0 w 869710"/>
                <a:gd name="connsiteY3" fmla="*/ 806757 h 806757"/>
                <a:gd name="connsiteX4" fmla="*/ 0 w 869710"/>
                <a:gd name="connsiteY4" fmla="*/ 0 h 80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9710" h="806757">
                  <a:moveTo>
                    <a:pt x="0" y="0"/>
                  </a:moveTo>
                  <a:lnTo>
                    <a:pt x="869710" y="0"/>
                  </a:lnTo>
                  <a:lnTo>
                    <a:pt x="869710" y="806757"/>
                  </a:lnTo>
                  <a:lnTo>
                    <a:pt x="0" y="80675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smtClean="0"/>
                <a:t>Objective</a:t>
              </a:r>
              <a:endParaRPr lang="de-DE" sz="1100" kern="1200"/>
            </a:p>
          </p:txBody>
        </p:sp>
        <p:sp>
          <p:nvSpPr>
            <p:cNvPr id="7" name="Freihandform 6"/>
            <p:cNvSpPr/>
            <p:nvPr/>
          </p:nvSpPr>
          <p:spPr>
            <a:xfrm>
              <a:off x="7723140" y="1699220"/>
              <a:ext cx="828000" cy="828000"/>
            </a:xfrm>
            <a:custGeom>
              <a:avLst/>
              <a:gdLst>
                <a:gd name="connsiteX0" fmla="*/ 0 w 869710"/>
                <a:gd name="connsiteY0" fmla="*/ 0 h 806757"/>
                <a:gd name="connsiteX1" fmla="*/ 869710 w 869710"/>
                <a:gd name="connsiteY1" fmla="*/ 0 h 806757"/>
                <a:gd name="connsiteX2" fmla="*/ 869710 w 869710"/>
                <a:gd name="connsiteY2" fmla="*/ 806757 h 806757"/>
                <a:gd name="connsiteX3" fmla="*/ 0 w 869710"/>
                <a:gd name="connsiteY3" fmla="*/ 806757 h 806757"/>
                <a:gd name="connsiteX4" fmla="*/ 0 w 869710"/>
                <a:gd name="connsiteY4" fmla="*/ 0 h 80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9710" h="806757">
                  <a:moveTo>
                    <a:pt x="0" y="0"/>
                  </a:moveTo>
                  <a:lnTo>
                    <a:pt x="869710" y="0"/>
                  </a:lnTo>
                  <a:lnTo>
                    <a:pt x="869710" y="806757"/>
                  </a:lnTo>
                  <a:lnTo>
                    <a:pt x="0" y="80675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80000"/>
                <a:hueOff val="165283"/>
                <a:satOff val="-17130"/>
                <a:lumOff val="8482"/>
                <a:alphaOff val="0"/>
              </a:schemeClr>
            </a:fillRef>
            <a:effectRef idx="2">
              <a:schemeClr val="accent1">
                <a:shade val="80000"/>
                <a:hueOff val="165283"/>
                <a:satOff val="-17130"/>
                <a:lumOff val="848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smtClean="0"/>
                <a:t>IHO S-44</a:t>
              </a:r>
              <a:endParaRPr lang="de-DE" sz="1100" kern="1200"/>
            </a:p>
          </p:txBody>
        </p:sp>
        <p:sp>
          <p:nvSpPr>
            <p:cNvPr id="8" name="Freihandform 7"/>
            <p:cNvSpPr/>
            <p:nvPr/>
          </p:nvSpPr>
          <p:spPr>
            <a:xfrm>
              <a:off x="7723140" y="2635324"/>
              <a:ext cx="828000" cy="828000"/>
            </a:xfrm>
            <a:custGeom>
              <a:avLst/>
              <a:gdLst>
                <a:gd name="connsiteX0" fmla="*/ 0 w 869710"/>
                <a:gd name="connsiteY0" fmla="*/ 0 h 806757"/>
                <a:gd name="connsiteX1" fmla="*/ 869710 w 869710"/>
                <a:gd name="connsiteY1" fmla="*/ 0 h 806757"/>
                <a:gd name="connsiteX2" fmla="*/ 869710 w 869710"/>
                <a:gd name="connsiteY2" fmla="*/ 806757 h 806757"/>
                <a:gd name="connsiteX3" fmla="*/ 0 w 869710"/>
                <a:gd name="connsiteY3" fmla="*/ 806757 h 806757"/>
                <a:gd name="connsiteX4" fmla="*/ 0 w 869710"/>
                <a:gd name="connsiteY4" fmla="*/ 0 h 80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9710" h="806757">
                  <a:moveTo>
                    <a:pt x="0" y="0"/>
                  </a:moveTo>
                  <a:lnTo>
                    <a:pt x="869710" y="0"/>
                  </a:lnTo>
                  <a:lnTo>
                    <a:pt x="869710" y="806757"/>
                  </a:lnTo>
                  <a:lnTo>
                    <a:pt x="0" y="80675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80000"/>
                <a:hueOff val="330565"/>
                <a:satOff val="-34261"/>
                <a:lumOff val="16964"/>
                <a:alphaOff val="0"/>
              </a:schemeClr>
            </a:fillRef>
            <a:effectRef idx="2">
              <a:schemeClr val="accent1">
                <a:shade val="80000"/>
                <a:hueOff val="330565"/>
                <a:satOff val="-34261"/>
                <a:lumOff val="1696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dirty="0" smtClean="0"/>
                <a:t>AUV Design</a:t>
              </a:r>
              <a:endParaRPr lang="de-DE" sz="1100" kern="1200" dirty="0"/>
            </a:p>
          </p:txBody>
        </p:sp>
        <p:sp>
          <p:nvSpPr>
            <p:cNvPr id="9" name="Freihandform 8"/>
            <p:cNvSpPr/>
            <p:nvPr/>
          </p:nvSpPr>
          <p:spPr>
            <a:xfrm>
              <a:off x="7723140" y="3571428"/>
              <a:ext cx="828000" cy="828000"/>
            </a:xfrm>
            <a:custGeom>
              <a:avLst/>
              <a:gdLst>
                <a:gd name="connsiteX0" fmla="*/ 0 w 869710"/>
                <a:gd name="connsiteY0" fmla="*/ 0 h 806757"/>
                <a:gd name="connsiteX1" fmla="*/ 869710 w 869710"/>
                <a:gd name="connsiteY1" fmla="*/ 0 h 806757"/>
                <a:gd name="connsiteX2" fmla="*/ 869710 w 869710"/>
                <a:gd name="connsiteY2" fmla="*/ 806757 h 806757"/>
                <a:gd name="connsiteX3" fmla="*/ 0 w 869710"/>
                <a:gd name="connsiteY3" fmla="*/ 806757 h 806757"/>
                <a:gd name="connsiteX4" fmla="*/ 0 w 869710"/>
                <a:gd name="connsiteY4" fmla="*/ 0 h 80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9710" h="806757">
                  <a:moveTo>
                    <a:pt x="0" y="0"/>
                  </a:moveTo>
                  <a:lnTo>
                    <a:pt x="869710" y="0"/>
                  </a:lnTo>
                  <a:lnTo>
                    <a:pt x="869710" y="806757"/>
                  </a:lnTo>
                  <a:lnTo>
                    <a:pt x="0" y="80675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80000"/>
                <a:hueOff val="495848"/>
                <a:satOff val="-51391"/>
                <a:lumOff val="25445"/>
                <a:alphaOff val="0"/>
              </a:schemeClr>
            </a:fillRef>
            <a:effectRef idx="2">
              <a:schemeClr val="accent1">
                <a:shade val="80000"/>
                <a:hueOff val="495848"/>
                <a:satOff val="-51391"/>
                <a:lumOff val="2544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smtClean="0"/>
                <a:t>Error Budget</a:t>
              </a:r>
              <a:endParaRPr lang="de-DE" sz="1100" kern="1200"/>
            </a:p>
          </p:txBody>
        </p:sp>
        <p:sp>
          <p:nvSpPr>
            <p:cNvPr id="10" name="Freihandform 9"/>
            <p:cNvSpPr/>
            <p:nvPr/>
          </p:nvSpPr>
          <p:spPr>
            <a:xfrm>
              <a:off x="7723140" y="4507532"/>
              <a:ext cx="828000" cy="828000"/>
            </a:xfrm>
            <a:custGeom>
              <a:avLst/>
              <a:gdLst>
                <a:gd name="connsiteX0" fmla="*/ 0 w 869710"/>
                <a:gd name="connsiteY0" fmla="*/ 0 h 806757"/>
                <a:gd name="connsiteX1" fmla="*/ 869710 w 869710"/>
                <a:gd name="connsiteY1" fmla="*/ 0 h 806757"/>
                <a:gd name="connsiteX2" fmla="*/ 869710 w 869710"/>
                <a:gd name="connsiteY2" fmla="*/ 806757 h 806757"/>
                <a:gd name="connsiteX3" fmla="*/ 0 w 869710"/>
                <a:gd name="connsiteY3" fmla="*/ 806757 h 806757"/>
                <a:gd name="connsiteX4" fmla="*/ 0 w 869710"/>
                <a:gd name="connsiteY4" fmla="*/ 0 h 80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9710" h="806757">
                  <a:moveTo>
                    <a:pt x="0" y="0"/>
                  </a:moveTo>
                  <a:lnTo>
                    <a:pt x="869710" y="0"/>
                  </a:lnTo>
                  <a:lnTo>
                    <a:pt x="869710" y="806757"/>
                  </a:lnTo>
                  <a:lnTo>
                    <a:pt x="0" y="80675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80000"/>
                <a:hueOff val="661130"/>
                <a:satOff val="-68522"/>
                <a:lumOff val="33927"/>
                <a:alphaOff val="0"/>
              </a:schemeClr>
            </a:fillRef>
            <a:effectRef idx="2">
              <a:schemeClr val="accent1">
                <a:shade val="80000"/>
                <a:hueOff val="661130"/>
                <a:satOff val="-68522"/>
                <a:lumOff val="3392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smtClean="0"/>
                <a:t>Total Errors </a:t>
              </a:r>
              <a:endParaRPr lang="de-DE" sz="1100" kern="1200"/>
            </a:p>
          </p:txBody>
        </p:sp>
        <p:sp>
          <p:nvSpPr>
            <p:cNvPr id="11" name="Freihandform 10"/>
            <p:cNvSpPr/>
            <p:nvPr/>
          </p:nvSpPr>
          <p:spPr>
            <a:xfrm>
              <a:off x="7723140" y="5443636"/>
              <a:ext cx="828000" cy="828000"/>
            </a:xfrm>
            <a:custGeom>
              <a:avLst/>
              <a:gdLst>
                <a:gd name="connsiteX0" fmla="*/ 0 w 869710"/>
                <a:gd name="connsiteY0" fmla="*/ 0 h 806757"/>
                <a:gd name="connsiteX1" fmla="*/ 869710 w 869710"/>
                <a:gd name="connsiteY1" fmla="*/ 0 h 806757"/>
                <a:gd name="connsiteX2" fmla="*/ 869710 w 869710"/>
                <a:gd name="connsiteY2" fmla="*/ 806757 h 806757"/>
                <a:gd name="connsiteX3" fmla="*/ 0 w 869710"/>
                <a:gd name="connsiteY3" fmla="*/ 806757 h 806757"/>
                <a:gd name="connsiteX4" fmla="*/ 0 w 869710"/>
                <a:gd name="connsiteY4" fmla="*/ 0 h 80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9710" h="806757">
                  <a:moveTo>
                    <a:pt x="0" y="0"/>
                  </a:moveTo>
                  <a:lnTo>
                    <a:pt x="869710" y="0"/>
                  </a:lnTo>
                  <a:lnTo>
                    <a:pt x="869710" y="806757"/>
                  </a:lnTo>
                  <a:lnTo>
                    <a:pt x="0" y="80675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80000"/>
                <a:hueOff val="826413"/>
                <a:satOff val="-85652"/>
                <a:lumOff val="42409"/>
                <a:alphaOff val="0"/>
              </a:schemeClr>
            </a:fillRef>
            <a:effectRef idx="2">
              <a:schemeClr val="accent1">
                <a:shade val="80000"/>
                <a:hueOff val="826413"/>
                <a:satOff val="-85652"/>
                <a:lumOff val="4240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smtClean="0"/>
                <a:t>Conclusion</a:t>
              </a:r>
              <a:endParaRPr lang="de-DE" sz="1100" kern="1200"/>
            </a:p>
          </p:txBody>
        </p:sp>
      </p:grpSp>
      <p:graphicFrame>
        <p:nvGraphicFramePr>
          <p:cNvPr id="29" name="Tabel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11694"/>
              </p:ext>
            </p:extLst>
          </p:nvPr>
        </p:nvGraphicFramePr>
        <p:xfrm>
          <a:off x="250825" y="1339850"/>
          <a:ext cx="7202288" cy="46036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79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14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14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14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8712">
                <a:tc rowSpan="2">
                  <a:txBody>
                    <a:bodyPr/>
                    <a:lstStyle/>
                    <a:p>
                      <a:pPr algn="ctr"/>
                      <a:r>
                        <a:rPr lang="de-DE" dirty="0" err="1" smtClean="0"/>
                        <a:t>Depth</a:t>
                      </a:r>
                      <a:r>
                        <a:rPr lang="de-DE" dirty="0" smtClean="0"/>
                        <a:t> </a:t>
                      </a:r>
                      <a:endParaRPr lang="de-DE" dirty="0"/>
                    </a:p>
                  </a:txBody>
                  <a:tcPr anchor="ctr">
                    <a:solidFill>
                      <a:srgbClr val="00666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Order</a:t>
                      </a:r>
                      <a:endParaRPr lang="de-DE" dirty="0"/>
                    </a:p>
                  </a:txBody>
                  <a:tcPr>
                    <a:lnB w="38100" cmpd="sng">
                      <a:noFill/>
                    </a:lnB>
                    <a:solidFill>
                      <a:srgbClr val="0066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971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SO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1a / 1b</a:t>
                      </a:r>
                    </a:p>
                    <a:p>
                      <a:pPr algn="ctr"/>
                      <a:endParaRPr lang="de-DE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  <a:p>
                      <a:pPr algn="ctr"/>
                      <a:endParaRPr lang="de-DE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927"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5 m</a:t>
                      </a:r>
                      <a:endParaRPr lang="de-DE" dirty="0"/>
                    </a:p>
                  </a:txBody>
                  <a:tcP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smtClean="0"/>
                        <a:t>0.25 m</a:t>
                      </a:r>
                      <a:endParaRPr lang="de-DE" b="1" dirty="0"/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0.50 m</a:t>
                      </a:r>
                      <a:endParaRPr lang="de-DE" dirty="0"/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8853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n/a</a:t>
                      </a: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927"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10 m</a:t>
                      </a:r>
                      <a:endParaRPr lang="de-DE" dirty="0"/>
                    </a:p>
                  </a:txBody>
                  <a:tcP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/>
                        <a:t>0.26 m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0.52 m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8853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927"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20 m</a:t>
                      </a:r>
                      <a:endParaRPr lang="de-DE" dirty="0"/>
                    </a:p>
                  </a:txBody>
                  <a:tcP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/>
                        <a:t>0.29 m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0.56 m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8853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927"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50 m</a:t>
                      </a:r>
                      <a:endParaRPr lang="de-DE" dirty="0"/>
                    </a:p>
                  </a:txBody>
                  <a:tcP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/>
                        <a:t>0.45 m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0.82 m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8853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8927"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100 m</a:t>
                      </a:r>
                      <a:endParaRPr lang="de-DE" dirty="0"/>
                    </a:p>
                  </a:txBody>
                  <a:tcP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/>
                        <a:t>0.79 m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1.39 m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2.51 m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8927"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200 m</a:t>
                      </a:r>
                      <a:endParaRPr lang="de-DE" dirty="0"/>
                    </a:p>
                  </a:txBody>
                  <a:tcP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n/a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8853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4.71 m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8927"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300 m</a:t>
                      </a:r>
                      <a:endParaRPr lang="de-DE" dirty="0"/>
                    </a:p>
                  </a:txBody>
                  <a:tcP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853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8853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6.97 m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8927"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400 m</a:t>
                      </a:r>
                      <a:endParaRPr lang="de-DE" dirty="0"/>
                    </a:p>
                  </a:txBody>
                  <a:tcP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853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8853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9.25 m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8927"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500 m</a:t>
                      </a:r>
                      <a:endParaRPr lang="de-DE" dirty="0"/>
                    </a:p>
                  </a:txBody>
                  <a:tcP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853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8853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11.54 m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8927"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600 m</a:t>
                      </a:r>
                      <a:endParaRPr lang="de-DE" dirty="0"/>
                    </a:p>
                  </a:txBody>
                  <a:tcP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853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8853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13.84 m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3" name="Rechteck 42"/>
          <p:cNvSpPr/>
          <p:nvPr/>
        </p:nvSpPr>
        <p:spPr>
          <a:xfrm>
            <a:off x="1404442" y="1699220"/>
            <a:ext cx="1944216" cy="4248472"/>
          </a:xfrm>
          <a:prstGeom prst="rect">
            <a:avLst/>
          </a:prstGeom>
          <a:noFill/>
          <a:ln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4" name="Gruppieren 43"/>
          <p:cNvGrpSpPr/>
          <p:nvPr/>
        </p:nvGrpSpPr>
        <p:grpSpPr>
          <a:xfrm>
            <a:off x="1620466" y="1771228"/>
            <a:ext cx="432096" cy="432096"/>
            <a:chOff x="4283968" y="1700014"/>
            <a:chExt cx="1008112" cy="1008112"/>
          </a:xfrm>
          <a:effectLst/>
        </p:grpSpPr>
        <p:sp>
          <p:nvSpPr>
            <p:cNvPr id="45" name="Ellipse 44"/>
            <p:cNvSpPr/>
            <p:nvPr/>
          </p:nvSpPr>
          <p:spPr>
            <a:xfrm>
              <a:off x="4283968" y="1700014"/>
              <a:ext cx="1008112" cy="100811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46" name="Gruppieren 45"/>
            <p:cNvGrpSpPr/>
            <p:nvPr/>
          </p:nvGrpSpPr>
          <p:grpSpPr>
            <a:xfrm>
              <a:off x="4283968" y="1700014"/>
              <a:ext cx="1008112" cy="1008112"/>
              <a:chOff x="4284762" y="1699220"/>
              <a:chExt cx="1008112" cy="1008112"/>
            </a:xfrm>
          </p:grpSpPr>
          <p:grpSp>
            <p:nvGrpSpPr>
              <p:cNvPr id="47" name="Gruppieren 46"/>
              <p:cNvGrpSpPr/>
              <p:nvPr/>
            </p:nvGrpSpPr>
            <p:grpSpPr>
              <a:xfrm>
                <a:off x="4284762" y="1699220"/>
                <a:ext cx="1008112" cy="1008112"/>
                <a:chOff x="3708698" y="2779340"/>
                <a:chExt cx="1994520" cy="1994520"/>
              </a:xfrm>
            </p:grpSpPr>
            <p:sp>
              <p:nvSpPr>
                <p:cNvPr id="49" name="Ellipse 200"/>
                <p:cNvSpPr/>
                <p:nvPr/>
              </p:nvSpPr>
              <p:spPr>
                <a:xfrm>
                  <a:off x="3708698" y="3380928"/>
                  <a:ext cx="1994520" cy="13929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4520" h="1392932">
                      <a:moveTo>
                        <a:pt x="1851640" y="0"/>
                      </a:moveTo>
                      <a:cubicBezTo>
                        <a:pt x="1651448" y="129215"/>
                        <a:pt x="1737006" y="236997"/>
                        <a:pt x="1841614" y="228099"/>
                      </a:cubicBezTo>
                      <a:cubicBezTo>
                        <a:pt x="1882892" y="229900"/>
                        <a:pt x="1927319" y="213179"/>
                        <a:pt x="1972420" y="187537"/>
                      </a:cubicBezTo>
                      <a:cubicBezTo>
                        <a:pt x="1987016" y="254619"/>
                        <a:pt x="1994520" y="324269"/>
                        <a:pt x="1994520" y="395672"/>
                      </a:cubicBezTo>
                      <a:cubicBezTo>
                        <a:pt x="1994520" y="946443"/>
                        <a:pt x="1548031" y="1392932"/>
                        <a:pt x="997260" y="1392932"/>
                      </a:cubicBezTo>
                      <a:cubicBezTo>
                        <a:pt x="446489" y="1392932"/>
                        <a:pt x="0" y="946443"/>
                        <a:pt x="0" y="395672"/>
                      </a:cubicBezTo>
                      <a:cubicBezTo>
                        <a:pt x="0" y="340526"/>
                        <a:pt x="4476" y="286426"/>
                        <a:pt x="14275" y="233909"/>
                      </a:cubicBezTo>
                      <a:cubicBezTo>
                        <a:pt x="39684" y="234166"/>
                        <a:pt x="63956" y="234392"/>
                        <a:pt x="86507" y="234741"/>
                      </a:cubicBezTo>
                      <a:cubicBezTo>
                        <a:pt x="201641" y="236829"/>
                        <a:pt x="381699" y="7813"/>
                        <a:pt x="516260" y="4136"/>
                      </a:cubicBezTo>
                      <a:cubicBezTo>
                        <a:pt x="323961" y="127002"/>
                        <a:pt x="445199" y="220913"/>
                        <a:pt x="491822" y="230480"/>
                      </a:cubicBezTo>
                      <a:cubicBezTo>
                        <a:pt x="651783" y="254250"/>
                        <a:pt x="742688" y="8940"/>
                        <a:pt x="962180" y="4136"/>
                      </a:cubicBezTo>
                      <a:cubicBezTo>
                        <a:pt x="774187" y="130426"/>
                        <a:pt x="848131" y="225758"/>
                        <a:pt x="933982" y="230605"/>
                      </a:cubicBezTo>
                      <a:cubicBezTo>
                        <a:pt x="1095782" y="232276"/>
                        <a:pt x="1190907" y="-1796"/>
                        <a:pt x="1393187" y="7018"/>
                      </a:cubicBezTo>
                      <a:cubicBezTo>
                        <a:pt x="1196462" y="131471"/>
                        <a:pt x="1318825" y="234490"/>
                        <a:pt x="1381657" y="230355"/>
                      </a:cubicBezTo>
                      <a:cubicBezTo>
                        <a:pt x="1540699" y="227388"/>
                        <a:pt x="1692597" y="585"/>
                        <a:pt x="1851640" y="0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635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0" name="Ellipse 49"/>
                <p:cNvSpPr/>
                <p:nvPr/>
              </p:nvSpPr>
              <p:spPr>
                <a:xfrm>
                  <a:off x="3708698" y="2779340"/>
                  <a:ext cx="1994520" cy="1994520"/>
                </a:xfrm>
                <a:prstGeom prst="ellipse">
                  <a:avLst/>
                </a:prstGeom>
                <a:noFill/>
                <a:ln w="6350">
                  <a:solidFill>
                    <a:schemeClr val="tx2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sp>
            <p:nvSpPr>
              <p:cNvPr id="48" name="Pfeil nach links 47"/>
              <p:cNvSpPr/>
              <p:nvPr/>
            </p:nvSpPr>
            <p:spPr>
              <a:xfrm rot="16200000">
                <a:off x="4428778" y="2070161"/>
                <a:ext cx="720080" cy="266230"/>
              </a:xfrm>
              <a:prstGeom prst="leftArrow">
                <a:avLst>
                  <a:gd name="adj1" fmla="val 66931"/>
                  <a:gd name="adj2" fmla="val 74185"/>
                </a:avLst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hteck 11"/>
              <p:cNvSpPr/>
              <p:nvPr/>
            </p:nvSpPr>
            <p:spPr>
              <a:xfrm>
                <a:off x="1980506" y="1915244"/>
                <a:ext cx="5328592" cy="4659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tabLst>
                    <a:tab pos="1881188" algn="l"/>
                    <a:tab pos="1973263" algn="l"/>
                    <a:tab pos="3944938" algn="l"/>
                  </a:tabLst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800" dirty="0">
                            <a:solidFill>
                              <a:schemeClr val="bg1"/>
                            </a:solidFill>
                          </a:rPr>
                          <m:t>0.06 + </m:t>
                        </m:r>
                        <m:sSup>
                          <m:sSupPr>
                            <m:ctrlPr>
                              <a:rPr lang="en-US" sz="8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de-DE" sz="800" b="0" i="0" dirty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sz="800" dirty="0">
                                <a:solidFill>
                                  <a:schemeClr val="bg1"/>
                                </a:solidFill>
                              </a:rPr>
                              <m:t>0.0075 </m:t>
                            </m:r>
                            <m:r>
                              <m:rPr>
                                <m:nor/>
                              </m:rPr>
                              <a:rPr lang="en-US" sz="800" dirty="0">
                                <a:solidFill>
                                  <a:schemeClr val="bg1"/>
                                </a:solidFill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800" dirty="0">
                                <a:solidFill>
                                  <a:schemeClr val="bg1"/>
                                </a:solidFill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800" dirty="0">
                                <a:solidFill>
                                  <a:schemeClr val="bg1"/>
                                </a:solidFill>
                              </a:rPr>
                              <m:t>d</m:t>
                            </m:r>
                            <m:r>
                              <m:rPr>
                                <m:nor/>
                              </m:rPr>
                              <a:rPr lang="de-DE" sz="800" b="0" i="0" dirty="0" smtClean="0">
                                <a:solidFill>
                                  <a:schemeClr val="bg1"/>
                                </a:solidFill>
                              </a:rPr>
                              <m:t>)</m:t>
                            </m:r>
                          </m:e>
                          <m:sup>
                            <m:r>
                              <a:rPr lang="de-DE" sz="800" b="0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800" i="1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800" dirty="0" smtClean="0">
                    <a:solidFill>
                      <a:schemeClr val="bg1"/>
                    </a:solidFill>
                  </a:rPr>
                  <a:t> 	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800" dirty="0" smtClean="0">
                            <a:solidFill>
                              <a:schemeClr val="bg1"/>
                            </a:solidFill>
                          </a:rPr>
                          <m:t>0.</m:t>
                        </m:r>
                        <m:r>
                          <m:rPr>
                            <m:nor/>
                          </m:rPr>
                          <a:rPr lang="de-DE" sz="800" b="0" i="0" dirty="0" smtClean="0">
                            <a:solidFill>
                              <a:schemeClr val="bg1"/>
                            </a:solidFill>
                          </a:rPr>
                          <m:t>25</m:t>
                        </m:r>
                        <m:r>
                          <m:rPr>
                            <m:nor/>
                          </m:rPr>
                          <a:rPr lang="en-US" sz="800" dirty="0" smtClean="0">
                            <a:solidFill>
                              <a:schemeClr val="bg1"/>
                            </a:solidFill>
                          </a:rPr>
                          <m:t> + </m:t>
                        </m:r>
                        <m:sSup>
                          <m:sSupPr>
                            <m:ctrlPr>
                              <a:rPr lang="en-US" sz="8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de-DE" sz="800" dirty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sz="800" dirty="0">
                                <a:solidFill>
                                  <a:schemeClr val="bg1"/>
                                </a:solidFill>
                              </a:rPr>
                              <m:t>0.0</m:t>
                            </m:r>
                            <m:r>
                              <m:rPr>
                                <m:nor/>
                              </m:rPr>
                              <a:rPr lang="de-DE" sz="800" b="0" i="0" dirty="0" smtClean="0">
                                <a:solidFill>
                                  <a:schemeClr val="bg1"/>
                                </a:solidFill>
                              </a:rPr>
                              <m:t>13</m:t>
                            </m:r>
                            <m:r>
                              <m:rPr>
                                <m:nor/>
                              </m:rPr>
                              <a:rPr lang="en-US" sz="800" dirty="0">
                                <a:solidFill>
                                  <a:schemeClr val="bg1"/>
                                </a:solidFill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800" dirty="0">
                                <a:solidFill>
                                  <a:schemeClr val="bg1"/>
                                </a:solidFill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800" dirty="0">
                                <a:solidFill>
                                  <a:schemeClr val="bg1"/>
                                </a:solidFill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800" dirty="0">
                                <a:solidFill>
                                  <a:schemeClr val="bg1"/>
                                </a:solidFill>
                              </a:rPr>
                              <m:t>d</m:t>
                            </m:r>
                            <m:r>
                              <m:rPr>
                                <m:nor/>
                              </m:rPr>
                              <a:rPr lang="de-DE" sz="800" dirty="0">
                                <a:solidFill>
                                  <a:schemeClr val="bg1"/>
                                </a:solidFill>
                              </a:rPr>
                              <m:t>)</m:t>
                            </m:r>
                          </m:e>
                          <m:sup>
                            <m:r>
                              <a:rPr lang="de-DE" sz="800" i="1" dirty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800" dirty="0" smtClean="0">
                    <a:solidFill>
                      <a:schemeClr val="bg1"/>
                    </a:solidFill>
                  </a:rPr>
                  <a:t>	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de-DE" sz="800" b="0" i="0" dirty="0" smtClean="0">
                            <a:solidFill>
                              <a:schemeClr val="bg1"/>
                            </a:solidFill>
                          </a:rPr>
                          <m:t>1.00</m:t>
                        </m:r>
                        <m:r>
                          <m:rPr>
                            <m:nor/>
                          </m:rPr>
                          <a:rPr lang="en-US" sz="800" dirty="0">
                            <a:solidFill>
                              <a:schemeClr val="bg1"/>
                            </a:solidFill>
                          </a:rPr>
                          <m:t> + </m:t>
                        </m:r>
                        <m:sSup>
                          <m:sSupPr>
                            <m:ctrlPr>
                              <a:rPr lang="en-US" sz="8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de-DE" sz="800" dirty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sz="800" dirty="0">
                                <a:solidFill>
                                  <a:schemeClr val="bg1"/>
                                </a:solidFill>
                              </a:rPr>
                              <m:t>0.0</m:t>
                            </m:r>
                            <m:r>
                              <m:rPr>
                                <m:nor/>
                              </m:rPr>
                              <a:rPr lang="de-DE" sz="800" b="0" i="0" dirty="0" smtClean="0">
                                <a:solidFill>
                                  <a:schemeClr val="bg1"/>
                                </a:solidFill>
                              </a:rPr>
                              <m:t>23</m:t>
                            </m:r>
                            <m:r>
                              <m:rPr>
                                <m:nor/>
                              </m:rPr>
                              <a:rPr lang="en-US" sz="800" dirty="0">
                                <a:solidFill>
                                  <a:schemeClr val="bg1"/>
                                </a:solidFill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800" dirty="0">
                                <a:solidFill>
                                  <a:schemeClr val="bg1"/>
                                </a:solidFill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800" dirty="0">
                                <a:solidFill>
                                  <a:schemeClr val="bg1"/>
                                </a:solidFill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800" dirty="0">
                                <a:solidFill>
                                  <a:schemeClr val="bg1"/>
                                </a:solidFill>
                              </a:rPr>
                              <m:t>d</m:t>
                            </m:r>
                            <m:r>
                              <m:rPr>
                                <m:nor/>
                              </m:rPr>
                              <a:rPr lang="de-DE" sz="800" dirty="0">
                                <a:solidFill>
                                  <a:schemeClr val="bg1"/>
                                </a:solidFill>
                              </a:rPr>
                              <m:t>)</m:t>
                            </m:r>
                          </m:e>
                          <m:sup>
                            <m:r>
                              <a:rPr lang="de-DE" sz="800" i="1" dirty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800" dirty="0" smtClean="0">
                  <a:solidFill>
                    <a:schemeClr val="bg1"/>
                  </a:solidFill>
                </a:endParaRPr>
              </a:p>
              <a:p>
                <a:pPr>
                  <a:tabLst>
                    <a:tab pos="3767138" algn="l"/>
                  </a:tabLst>
                </a:pPr>
                <a:endParaRPr lang="de-DE" sz="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Rechteck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0506" y="1915244"/>
                <a:ext cx="5328592" cy="46596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163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rafik 2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5" r="48563" b="77863"/>
          <a:stretch/>
        </p:blipFill>
        <p:spPr>
          <a:xfrm>
            <a:off x="250825" y="1987252"/>
            <a:ext cx="7626074" cy="2242741"/>
          </a:xfrm>
          <a:prstGeom prst="rect">
            <a:avLst/>
          </a:prstGeom>
        </p:spPr>
      </p:pic>
      <p:sp>
        <p:nvSpPr>
          <p:cNvPr id="513" name="Rechteck 512"/>
          <p:cNvSpPr/>
          <p:nvPr/>
        </p:nvSpPr>
        <p:spPr>
          <a:xfrm>
            <a:off x="250825" y="3751086"/>
            <a:ext cx="2449761" cy="720901"/>
          </a:xfrm>
          <a:prstGeom prst="rect">
            <a:avLst/>
          </a:prstGeom>
          <a:solidFill>
            <a:schemeClr val="bg2"/>
          </a:solidFill>
          <a:ln w="381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7" name="Ellipse 316"/>
          <p:cNvSpPr/>
          <p:nvPr/>
        </p:nvSpPr>
        <p:spPr>
          <a:xfrm>
            <a:off x="-1763910" y="5299620"/>
            <a:ext cx="1008000" cy="1008000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dk1"/>
              </a:solidFill>
            </a:endParaRPr>
          </a:p>
        </p:txBody>
      </p:sp>
      <p:grpSp>
        <p:nvGrpSpPr>
          <p:cNvPr id="342" name="Gruppieren 341"/>
          <p:cNvGrpSpPr/>
          <p:nvPr/>
        </p:nvGrpSpPr>
        <p:grpSpPr>
          <a:xfrm>
            <a:off x="-1728553" y="5334977"/>
            <a:ext cx="937286" cy="937286"/>
            <a:chOff x="2994378" y="5485345"/>
            <a:chExt cx="635371" cy="635371"/>
          </a:xfrm>
        </p:grpSpPr>
        <p:grpSp>
          <p:nvGrpSpPr>
            <p:cNvPr id="323" name="Gruppieren 322"/>
            <p:cNvGrpSpPr/>
            <p:nvPr/>
          </p:nvGrpSpPr>
          <p:grpSpPr>
            <a:xfrm>
              <a:off x="3275210" y="5485345"/>
              <a:ext cx="74888" cy="635371"/>
              <a:chOff x="4356770" y="2203276"/>
              <a:chExt cx="432048" cy="2443735"/>
            </a:xfrm>
            <a:solidFill>
              <a:schemeClr val="bg2"/>
            </a:solidFill>
            <a:scene3d>
              <a:camera prst="orthographicFront"/>
              <a:lightRig rig="threePt" dir="t"/>
            </a:scene3d>
          </p:grpSpPr>
          <p:sp>
            <p:nvSpPr>
              <p:cNvPr id="340" name="Gleichschenkliges Dreieck 339"/>
              <p:cNvSpPr/>
              <p:nvPr/>
            </p:nvSpPr>
            <p:spPr>
              <a:xfrm>
                <a:off x="4356770" y="2203276"/>
                <a:ext cx="432048" cy="1224136"/>
              </a:xfrm>
              <a:prstGeom prst="triangle">
                <a:avLst/>
              </a:prstGeom>
              <a:grpFill/>
              <a:ln w="9525">
                <a:noFill/>
              </a:ln>
              <a:sp3d prstMaterial="soft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41" name="Gleichschenkliges Dreieck 340"/>
              <p:cNvSpPr/>
              <p:nvPr/>
            </p:nvSpPr>
            <p:spPr>
              <a:xfrm flipV="1">
                <a:off x="4356770" y="3422875"/>
                <a:ext cx="432048" cy="1224136"/>
              </a:xfrm>
              <a:prstGeom prst="triangle">
                <a:avLst/>
              </a:prstGeom>
              <a:grpFill/>
              <a:ln w="9525">
                <a:noFill/>
              </a:ln>
              <a:sp3d prstMaterial="soft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324" name="Gruppieren 323"/>
            <p:cNvGrpSpPr/>
            <p:nvPr/>
          </p:nvGrpSpPr>
          <p:grpSpPr>
            <a:xfrm rot="5400000">
              <a:off x="3274620" y="5485935"/>
              <a:ext cx="74888" cy="635371"/>
              <a:chOff x="4356770" y="2203276"/>
              <a:chExt cx="432048" cy="2443735"/>
            </a:xfrm>
            <a:solidFill>
              <a:schemeClr val="bg2"/>
            </a:solidFill>
            <a:scene3d>
              <a:camera prst="orthographicFront"/>
              <a:lightRig rig="threePt" dir="t"/>
            </a:scene3d>
          </p:grpSpPr>
          <p:sp>
            <p:nvSpPr>
              <p:cNvPr id="338" name="Gleichschenkliges Dreieck 337"/>
              <p:cNvSpPr/>
              <p:nvPr/>
            </p:nvSpPr>
            <p:spPr>
              <a:xfrm>
                <a:off x="4356770" y="2203276"/>
                <a:ext cx="432048" cy="1224136"/>
              </a:xfrm>
              <a:prstGeom prst="triangle">
                <a:avLst/>
              </a:prstGeom>
              <a:grpFill/>
              <a:ln w="9525">
                <a:noFill/>
              </a:ln>
              <a:sp3d prstMaterial="soft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39" name="Gleichschenkliges Dreieck 338"/>
              <p:cNvSpPr/>
              <p:nvPr/>
            </p:nvSpPr>
            <p:spPr>
              <a:xfrm flipV="1">
                <a:off x="4356770" y="3422875"/>
                <a:ext cx="432048" cy="1224136"/>
              </a:xfrm>
              <a:prstGeom prst="triangle">
                <a:avLst/>
              </a:prstGeom>
              <a:grpFill/>
              <a:ln w="9525">
                <a:noFill/>
              </a:ln>
              <a:sp3d prstMaterial="soft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325" name="Gruppieren 324"/>
            <p:cNvGrpSpPr/>
            <p:nvPr/>
          </p:nvGrpSpPr>
          <p:grpSpPr>
            <a:xfrm rot="8100000">
              <a:off x="3270193" y="5564125"/>
              <a:ext cx="84298" cy="476804"/>
              <a:chOff x="4356770" y="2203276"/>
              <a:chExt cx="432048" cy="2443735"/>
            </a:xfrm>
            <a:solidFill>
              <a:schemeClr val="bg2"/>
            </a:solidFill>
            <a:scene3d>
              <a:camera prst="orthographicFront"/>
              <a:lightRig rig="threePt" dir="t"/>
            </a:scene3d>
          </p:grpSpPr>
          <p:sp>
            <p:nvSpPr>
              <p:cNvPr id="336" name="Gleichschenkliges Dreieck 335"/>
              <p:cNvSpPr/>
              <p:nvPr/>
            </p:nvSpPr>
            <p:spPr>
              <a:xfrm>
                <a:off x="4356770" y="2203276"/>
                <a:ext cx="432048" cy="1224136"/>
              </a:xfrm>
              <a:prstGeom prst="triangle">
                <a:avLst/>
              </a:prstGeom>
              <a:grpFill/>
              <a:ln w="9525">
                <a:noFill/>
              </a:ln>
              <a:sp3d prstMaterial="soft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37" name="Gleichschenkliges Dreieck 336"/>
              <p:cNvSpPr/>
              <p:nvPr/>
            </p:nvSpPr>
            <p:spPr>
              <a:xfrm flipV="1">
                <a:off x="4356770" y="3422875"/>
                <a:ext cx="432048" cy="1224136"/>
              </a:xfrm>
              <a:prstGeom prst="triangle">
                <a:avLst/>
              </a:prstGeom>
              <a:grpFill/>
              <a:ln w="9525">
                <a:noFill/>
              </a:ln>
              <a:sp3d prstMaterial="soft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326" name="Gruppieren 325"/>
            <p:cNvGrpSpPr/>
            <p:nvPr/>
          </p:nvGrpSpPr>
          <p:grpSpPr>
            <a:xfrm rot="13500000" flipH="1">
              <a:off x="3271597" y="5564125"/>
              <a:ext cx="84298" cy="476804"/>
              <a:chOff x="4356770" y="2203276"/>
              <a:chExt cx="432048" cy="2443735"/>
            </a:xfrm>
            <a:solidFill>
              <a:schemeClr val="bg2"/>
            </a:solidFill>
            <a:scene3d>
              <a:camera prst="orthographicFront"/>
              <a:lightRig rig="threePt" dir="t"/>
            </a:scene3d>
          </p:grpSpPr>
          <p:sp>
            <p:nvSpPr>
              <p:cNvPr id="334" name="Gleichschenkliges Dreieck 333"/>
              <p:cNvSpPr/>
              <p:nvPr/>
            </p:nvSpPr>
            <p:spPr>
              <a:xfrm>
                <a:off x="4356770" y="2203276"/>
                <a:ext cx="432048" cy="1224136"/>
              </a:xfrm>
              <a:prstGeom prst="triangle">
                <a:avLst/>
              </a:prstGeom>
              <a:grpFill/>
              <a:ln w="9525">
                <a:noFill/>
              </a:ln>
              <a:sp3d prstMaterial="soft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35" name="Gleichschenkliges Dreieck 334"/>
              <p:cNvSpPr/>
              <p:nvPr/>
            </p:nvSpPr>
            <p:spPr>
              <a:xfrm flipV="1">
                <a:off x="4356770" y="3422875"/>
                <a:ext cx="432048" cy="1224136"/>
              </a:xfrm>
              <a:prstGeom prst="triangle">
                <a:avLst/>
              </a:prstGeom>
              <a:grpFill/>
              <a:ln w="9525">
                <a:noFill/>
              </a:ln>
              <a:sp3d prstMaterial="soft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Hydro17 – </a:t>
            </a:r>
            <a:r>
              <a:rPr lang="de-DE" dirty="0" err="1"/>
              <a:t>Accuracy</a:t>
            </a:r>
            <a:r>
              <a:rPr lang="de-DE" dirty="0"/>
              <a:t> in </a:t>
            </a:r>
            <a:r>
              <a:rPr lang="de-DE" dirty="0" err="1"/>
              <a:t>Depth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Components </a:t>
            </a:r>
            <a:r>
              <a:rPr lang="de-DE" dirty="0" err="1" smtClean="0"/>
              <a:t>of</a:t>
            </a:r>
            <a:r>
              <a:rPr lang="de-DE" dirty="0" smtClean="0"/>
              <a:t> Navigation System</a:t>
            </a:r>
            <a:endParaRPr lang="de-DE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7930667" y="1197715"/>
            <a:ext cx="1178634" cy="5004648"/>
            <a:chOff x="7488490" y="763116"/>
            <a:chExt cx="1297301" cy="5508520"/>
          </a:xfrm>
        </p:grpSpPr>
        <p:sp>
          <p:nvSpPr>
            <p:cNvPr id="5" name="Pfeil nach rechts 4"/>
            <p:cNvSpPr/>
            <p:nvPr/>
          </p:nvSpPr>
          <p:spPr>
            <a:xfrm rot="5400000">
              <a:off x="5780046" y="2831601"/>
              <a:ext cx="4714189" cy="1297301"/>
            </a:xfrm>
            <a:prstGeom prst="rightArrow">
              <a:avLst>
                <a:gd name="adj1" fmla="val 70651"/>
                <a:gd name="adj2" fmla="val 49730"/>
              </a:avLst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Freihandform 5"/>
            <p:cNvSpPr/>
            <p:nvPr/>
          </p:nvSpPr>
          <p:spPr>
            <a:xfrm>
              <a:off x="7723140" y="763116"/>
              <a:ext cx="828000" cy="828000"/>
            </a:xfrm>
            <a:custGeom>
              <a:avLst/>
              <a:gdLst>
                <a:gd name="connsiteX0" fmla="*/ 0 w 869710"/>
                <a:gd name="connsiteY0" fmla="*/ 0 h 806757"/>
                <a:gd name="connsiteX1" fmla="*/ 869710 w 869710"/>
                <a:gd name="connsiteY1" fmla="*/ 0 h 806757"/>
                <a:gd name="connsiteX2" fmla="*/ 869710 w 869710"/>
                <a:gd name="connsiteY2" fmla="*/ 806757 h 806757"/>
                <a:gd name="connsiteX3" fmla="*/ 0 w 869710"/>
                <a:gd name="connsiteY3" fmla="*/ 806757 h 806757"/>
                <a:gd name="connsiteX4" fmla="*/ 0 w 869710"/>
                <a:gd name="connsiteY4" fmla="*/ 0 h 80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9710" h="806757">
                  <a:moveTo>
                    <a:pt x="0" y="0"/>
                  </a:moveTo>
                  <a:lnTo>
                    <a:pt x="869710" y="0"/>
                  </a:lnTo>
                  <a:lnTo>
                    <a:pt x="869710" y="806757"/>
                  </a:lnTo>
                  <a:lnTo>
                    <a:pt x="0" y="80675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smtClean="0"/>
                <a:t>Objective</a:t>
              </a:r>
              <a:endParaRPr lang="de-DE" sz="1100" kern="1200"/>
            </a:p>
          </p:txBody>
        </p:sp>
        <p:sp>
          <p:nvSpPr>
            <p:cNvPr id="7" name="Freihandform 6"/>
            <p:cNvSpPr/>
            <p:nvPr/>
          </p:nvSpPr>
          <p:spPr>
            <a:xfrm>
              <a:off x="7723140" y="1699220"/>
              <a:ext cx="828000" cy="828000"/>
            </a:xfrm>
            <a:custGeom>
              <a:avLst/>
              <a:gdLst>
                <a:gd name="connsiteX0" fmla="*/ 0 w 869710"/>
                <a:gd name="connsiteY0" fmla="*/ 0 h 806757"/>
                <a:gd name="connsiteX1" fmla="*/ 869710 w 869710"/>
                <a:gd name="connsiteY1" fmla="*/ 0 h 806757"/>
                <a:gd name="connsiteX2" fmla="*/ 869710 w 869710"/>
                <a:gd name="connsiteY2" fmla="*/ 806757 h 806757"/>
                <a:gd name="connsiteX3" fmla="*/ 0 w 869710"/>
                <a:gd name="connsiteY3" fmla="*/ 806757 h 806757"/>
                <a:gd name="connsiteX4" fmla="*/ 0 w 869710"/>
                <a:gd name="connsiteY4" fmla="*/ 0 h 80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9710" h="806757">
                  <a:moveTo>
                    <a:pt x="0" y="0"/>
                  </a:moveTo>
                  <a:lnTo>
                    <a:pt x="869710" y="0"/>
                  </a:lnTo>
                  <a:lnTo>
                    <a:pt x="869710" y="806757"/>
                  </a:lnTo>
                  <a:lnTo>
                    <a:pt x="0" y="80675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80000"/>
                <a:hueOff val="165283"/>
                <a:satOff val="-17130"/>
                <a:lumOff val="8482"/>
                <a:alphaOff val="0"/>
              </a:schemeClr>
            </a:fillRef>
            <a:effectRef idx="2">
              <a:schemeClr val="accent1">
                <a:shade val="80000"/>
                <a:hueOff val="165283"/>
                <a:satOff val="-17130"/>
                <a:lumOff val="848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smtClean="0"/>
                <a:t>IHO S-44</a:t>
              </a:r>
              <a:endParaRPr lang="de-DE" sz="1100" kern="1200"/>
            </a:p>
          </p:txBody>
        </p:sp>
        <p:sp>
          <p:nvSpPr>
            <p:cNvPr id="8" name="Freihandform 7"/>
            <p:cNvSpPr/>
            <p:nvPr/>
          </p:nvSpPr>
          <p:spPr>
            <a:xfrm>
              <a:off x="7723140" y="2635324"/>
              <a:ext cx="828000" cy="828000"/>
            </a:xfrm>
            <a:custGeom>
              <a:avLst/>
              <a:gdLst>
                <a:gd name="connsiteX0" fmla="*/ 0 w 869710"/>
                <a:gd name="connsiteY0" fmla="*/ 0 h 806757"/>
                <a:gd name="connsiteX1" fmla="*/ 869710 w 869710"/>
                <a:gd name="connsiteY1" fmla="*/ 0 h 806757"/>
                <a:gd name="connsiteX2" fmla="*/ 869710 w 869710"/>
                <a:gd name="connsiteY2" fmla="*/ 806757 h 806757"/>
                <a:gd name="connsiteX3" fmla="*/ 0 w 869710"/>
                <a:gd name="connsiteY3" fmla="*/ 806757 h 806757"/>
                <a:gd name="connsiteX4" fmla="*/ 0 w 869710"/>
                <a:gd name="connsiteY4" fmla="*/ 0 h 80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9710" h="806757">
                  <a:moveTo>
                    <a:pt x="0" y="0"/>
                  </a:moveTo>
                  <a:lnTo>
                    <a:pt x="869710" y="0"/>
                  </a:lnTo>
                  <a:lnTo>
                    <a:pt x="869710" y="806757"/>
                  </a:lnTo>
                  <a:lnTo>
                    <a:pt x="0" y="80675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80000"/>
                <a:hueOff val="330565"/>
                <a:satOff val="-34261"/>
                <a:lumOff val="16964"/>
                <a:alphaOff val="0"/>
              </a:schemeClr>
            </a:fillRef>
            <a:effectRef idx="2">
              <a:schemeClr val="accent1">
                <a:shade val="80000"/>
                <a:hueOff val="330565"/>
                <a:satOff val="-34261"/>
                <a:lumOff val="1696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dirty="0" smtClean="0"/>
                <a:t>AUV Design</a:t>
              </a:r>
              <a:endParaRPr lang="de-DE" sz="1100" kern="1200" dirty="0"/>
            </a:p>
          </p:txBody>
        </p:sp>
        <p:sp>
          <p:nvSpPr>
            <p:cNvPr id="9" name="Freihandform 8"/>
            <p:cNvSpPr/>
            <p:nvPr/>
          </p:nvSpPr>
          <p:spPr>
            <a:xfrm>
              <a:off x="7723140" y="3571428"/>
              <a:ext cx="828000" cy="828000"/>
            </a:xfrm>
            <a:custGeom>
              <a:avLst/>
              <a:gdLst>
                <a:gd name="connsiteX0" fmla="*/ 0 w 869710"/>
                <a:gd name="connsiteY0" fmla="*/ 0 h 806757"/>
                <a:gd name="connsiteX1" fmla="*/ 869710 w 869710"/>
                <a:gd name="connsiteY1" fmla="*/ 0 h 806757"/>
                <a:gd name="connsiteX2" fmla="*/ 869710 w 869710"/>
                <a:gd name="connsiteY2" fmla="*/ 806757 h 806757"/>
                <a:gd name="connsiteX3" fmla="*/ 0 w 869710"/>
                <a:gd name="connsiteY3" fmla="*/ 806757 h 806757"/>
                <a:gd name="connsiteX4" fmla="*/ 0 w 869710"/>
                <a:gd name="connsiteY4" fmla="*/ 0 h 80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9710" h="806757">
                  <a:moveTo>
                    <a:pt x="0" y="0"/>
                  </a:moveTo>
                  <a:lnTo>
                    <a:pt x="869710" y="0"/>
                  </a:lnTo>
                  <a:lnTo>
                    <a:pt x="869710" y="806757"/>
                  </a:lnTo>
                  <a:lnTo>
                    <a:pt x="0" y="80675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80000"/>
                <a:hueOff val="495848"/>
                <a:satOff val="-51391"/>
                <a:lumOff val="25445"/>
                <a:alphaOff val="0"/>
              </a:schemeClr>
            </a:fillRef>
            <a:effectRef idx="2">
              <a:schemeClr val="accent1">
                <a:shade val="80000"/>
                <a:hueOff val="495848"/>
                <a:satOff val="-51391"/>
                <a:lumOff val="2544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smtClean="0"/>
                <a:t>Error Budget</a:t>
              </a:r>
              <a:endParaRPr lang="de-DE" sz="1100" kern="1200"/>
            </a:p>
          </p:txBody>
        </p:sp>
        <p:sp>
          <p:nvSpPr>
            <p:cNvPr id="10" name="Freihandform 9"/>
            <p:cNvSpPr/>
            <p:nvPr/>
          </p:nvSpPr>
          <p:spPr>
            <a:xfrm>
              <a:off x="7723140" y="4507532"/>
              <a:ext cx="828000" cy="828000"/>
            </a:xfrm>
            <a:custGeom>
              <a:avLst/>
              <a:gdLst>
                <a:gd name="connsiteX0" fmla="*/ 0 w 869710"/>
                <a:gd name="connsiteY0" fmla="*/ 0 h 806757"/>
                <a:gd name="connsiteX1" fmla="*/ 869710 w 869710"/>
                <a:gd name="connsiteY1" fmla="*/ 0 h 806757"/>
                <a:gd name="connsiteX2" fmla="*/ 869710 w 869710"/>
                <a:gd name="connsiteY2" fmla="*/ 806757 h 806757"/>
                <a:gd name="connsiteX3" fmla="*/ 0 w 869710"/>
                <a:gd name="connsiteY3" fmla="*/ 806757 h 806757"/>
                <a:gd name="connsiteX4" fmla="*/ 0 w 869710"/>
                <a:gd name="connsiteY4" fmla="*/ 0 h 80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9710" h="806757">
                  <a:moveTo>
                    <a:pt x="0" y="0"/>
                  </a:moveTo>
                  <a:lnTo>
                    <a:pt x="869710" y="0"/>
                  </a:lnTo>
                  <a:lnTo>
                    <a:pt x="869710" y="806757"/>
                  </a:lnTo>
                  <a:lnTo>
                    <a:pt x="0" y="80675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80000"/>
                <a:hueOff val="661130"/>
                <a:satOff val="-68522"/>
                <a:lumOff val="33927"/>
                <a:alphaOff val="0"/>
              </a:schemeClr>
            </a:fillRef>
            <a:effectRef idx="2">
              <a:schemeClr val="accent1">
                <a:shade val="80000"/>
                <a:hueOff val="661130"/>
                <a:satOff val="-68522"/>
                <a:lumOff val="3392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smtClean="0"/>
                <a:t>Total Errors </a:t>
              </a:r>
              <a:endParaRPr lang="de-DE" sz="1100" kern="1200"/>
            </a:p>
          </p:txBody>
        </p:sp>
        <p:sp>
          <p:nvSpPr>
            <p:cNvPr id="11" name="Freihandform 10"/>
            <p:cNvSpPr/>
            <p:nvPr/>
          </p:nvSpPr>
          <p:spPr>
            <a:xfrm>
              <a:off x="7723140" y="5443636"/>
              <a:ext cx="828000" cy="828000"/>
            </a:xfrm>
            <a:custGeom>
              <a:avLst/>
              <a:gdLst>
                <a:gd name="connsiteX0" fmla="*/ 0 w 869710"/>
                <a:gd name="connsiteY0" fmla="*/ 0 h 806757"/>
                <a:gd name="connsiteX1" fmla="*/ 869710 w 869710"/>
                <a:gd name="connsiteY1" fmla="*/ 0 h 806757"/>
                <a:gd name="connsiteX2" fmla="*/ 869710 w 869710"/>
                <a:gd name="connsiteY2" fmla="*/ 806757 h 806757"/>
                <a:gd name="connsiteX3" fmla="*/ 0 w 869710"/>
                <a:gd name="connsiteY3" fmla="*/ 806757 h 806757"/>
                <a:gd name="connsiteX4" fmla="*/ 0 w 869710"/>
                <a:gd name="connsiteY4" fmla="*/ 0 h 80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9710" h="806757">
                  <a:moveTo>
                    <a:pt x="0" y="0"/>
                  </a:moveTo>
                  <a:lnTo>
                    <a:pt x="869710" y="0"/>
                  </a:lnTo>
                  <a:lnTo>
                    <a:pt x="869710" y="806757"/>
                  </a:lnTo>
                  <a:lnTo>
                    <a:pt x="0" y="80675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80000"/>
                <a:hueOff val="826413"/>
                <a:satOff val="-85652"/>
                <a:lumOff val="42409"/>
                <a:alphaOff val="0"/>
              </a:schemeClr>
            </a:fillRef>
            <a:effectRef idx="2">
              <a:schemeClr val="accent1">
                <a:shade val="80000"/>
                <a:hueOff val="826413"/>
                <a:satOff val="-85652"/>
                <a:lumOff val="4240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smtClean="0"/>
                <a:t>Conclusion</a:t>
              </a:r>
              <a:endParaRPr lang="de-DE" sz="1100" kern="1200"/>
            </a:p>
          </p:txBody>
        </p:sp>
      </p:grpSp>
      <p:grpSp>
        <p:nvGrpSpPr>
          <p:cNvPr id="505" name="Gruppieren 504"/>
          <p:cNvGrpSpPr/>
          <p:nvPr/>
        </p:nvGrpSpPr>
        <p:grpSpPr>
          <a:xfrm>
            <a:off x="250825" y="1339850"/>
            <a:ext cx="2449761" cy="759668"/>
            <a:chOff x="250825" y="1339850"/>
            <a:chExt cx="2449761" cy="759668"/>
          </a:xfrm>
        </p:grpSpPr>
        <p:sp>
          <p:nvSpPr>
            <p:cNvPr id="473" name="Rechteck 472"/>
            <p:cNvSpPr/>
            <p:nvPr/>
          </p:nvSpPr>
          <p:spPr>
            <a:xfrm>
              <a:off x="250825" y="1371600"/>
              <a:ext cx="2449761" cy="72791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263078" y="1339850"/>
              <a:ext cx="2437508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lIns="36000" rIns="36000" rtlCol="0">
              <a:spAutoFit/>
            </a:bodyPr>
            <a:lstStyle/>
            <a:p>
              <a:pPr algn="ctr"/>
              <a:r>
                <a:rPr lang="de-DE" dirty="0" smtClean="0"/>
                <a:t>GNSS Receiver</a:t>
              </a:r>
              <a:endParaRPr lang="de-DE" dirty="0"/>
            </a:p>
          </p:txBody>
        </p:sp>
      </p:grpSp>
      <p:cxnSp>
        <p:nvCxnSpPr>
          <p:cNvPr id="15" name="Gerade Verbindung 14"/>
          <p:cNvCxnSpPr>
            <a:stCxn id="474" idx="3"/>
          </p:cNvCxnSpPr>
          <p:nvPr/>
        </p:nvCxnSpPr>
        <p:spPr>
          <a:xfrm>
            <a:off x="2700586" y="2526977"/>
            <a:ext cx="1920990" cy="320883"/>
          </a:xfrm>
          <a:prstGeom prst="line">
            <a:avLst/>
          </a:prstGeom>
          <a:ln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>
            <a:stCxn id="473" idx="3"/>
          </p:cNvCxnSpPr>
          <p:nvPr/>
        </p:nvCxnSpPr>
        <p:spPr>
          <a:xfrm>
            <a:off x="2700586" y="1735559"/>
            <a:ext cx="3072253" cy="699169"/>
          </a:xfrm>
          <a:prstGeom prst="line">
            <a:avLst/>
          </a:prstGeom>
          <a:ln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>
            <a:stCxn id="476" idx="3"/>
          </p:cNvCxnSpPr>
          <p:nvPr/>
        </p:nvCxnSpPr>
        <p:spPr>
          <a:xfrm flipV="1">
            <a:off x="2700586" y="3597007"/>
            <a:ext cx="1943024" cy="514146"/>
          </a:xfrm>
          <a:prstGeom prst="line">
            <a:avLst/>
          </a:prstGeom>
          <a:ln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>
            <a:stCxn id="477" idx="3"/>
          </p:cNvCxnSpPr>
          <p:nvPr/>
        </p:nvCxnSpPr>
        <p:spPr>
          <a:xfrm flipV="1">
            <a:off x="2700586" y="3552940"/>
            <a:ext cx="2862932" cy="1350971"/>
          </a:xfrm>
          <a:prstGeom prst="line">
            <a:avLst/>
          </a:prstGeom>
          <a:ln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>
            <a:stCxn id="478" idx="3"/>
          </p:cNvCxnSpPr>
          <p:nvPr/>
        </p:nvCxnSpPr>
        <p:spPr>
          <a:xfrm flipV="1">
            <a:off x="2700586" y="3712684"/>
            <a:ext cx="3094286" cy="1982645"/>
          </a:xfrm>
          <a:prstGeom prst="line">
            <a:avLst/>
          </a:prstGeom>
          <a:ln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>
            <a:stCxn id="475" idx="3"/>
          </p:cNvCxnSpPr>
          <p:nvPr/>
        </p:nvCxnSpPr>
        <p:spPr>
          <a:xfrm flipV="1">
            <a:off x="2700586" y="2869894"/>
            <a:ext cx="1656585" cy="449171"/>
          </a:xfrm>
          <a:prstGeom prst="line">
            <a:avLst/>
          </a:prstGeom>
          <a:ln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uppieren 34"/>
          <p:cNvGrpSpPr/>
          <p:nvPr/>
        </p:nvGrpSpPr>
        <p:grpSpPr>
          <a:xfrm>
            <a:off x="11269538" y="5371628"/>
            <a:ext cx="1008112" cy="1008112"/>
            <a:chOff x="4283968" y="1700014"/>
            <a:chExt cx="1008112" cy="1008112"/>
          </a:xfrm>
          <a:effectLst/>
        </p:grpSpPr>
        <p:sp>
          <p:nvSpPr>
            <p:cNvPr id="36" name="Ellipse 35"/>
            <p:cNvSpPr/>
            <p:nvPr/>
          </p:nvSpPr>
          <p:spPr>
            <a:xfrm>
              <a:off x="4283968" y="1700014"/>
              <a:ext cx="1008112" cy="10081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37" name="Gruppieren 36"/>
            <p:cNvGrpSpPr/>
            <p:nvPr/>
          </p:nvGrpSpPr>
          <p:grpSpPr>
            <a:xfrm>
              <a:off x="4283968" y="1700014"/>
              <a:ext cx="1008112" cy="1008112"/>
              <a:chOff x="4284762" y="1699220"/>
              <a:chExt cx="1008112" cy="1008112"/>
            </a:xfrm>
          </p:grpSpPr>
          <p:grpSp>
            <p:nvGrpSpPr>
              <p:cNvPr id="38" name="Gruppieren 37"/>
              <p:cNvGrpSpPr/>
              <p:nvPr/>
            </p:nvGrpSpPr>
            <p:grpSpPr>
              <a:xfrm>
                <a:off x="4284762" y="1699220"/>
                <a:ext cx="1008112" cy="1008112"/>
                <a:chOff x="3708698" y="2779340"/>
                <a:chExt cx="1994520" cy="1994520"/>
              </a:xfrm>
            </p:grpSpPr>
            <p:sp>
              <p:nvSpPr>
                <p:cNvPr id="40" name="Ellipse 200"/>
                <p:cNvSpPr/>
                <p:nvPr/>
              </p:nvSpPr>
              <p:spPr>
                <a:xfrm>
                  <a:off x="3708698" y="3380928"/>
                  <a:ext cx="1994520" cy="13929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4520" h="1392932">
                      <a:moveTo>
                        <a:pt x="1851640" y="0"/>
                      </a:moveTo>
                      <a:cubicBezTo>
                        <a:pt x="1651448" y="129215"/>
                        <a:pt x="1737006" y="236997"/>
                        <a:pt x="1841614" y="228099"/>
                      </a:cubicBezTo>
                      <a:cubicBezTo>
                        <a:pt x="1882892" y="229900"/>
                        <a:pt x="1927319" y="213179"/>
                        <a:pt x="1972420" y="187537"/>
                      </a:cubicBezTo>
                      <a:cubicBezTo>
                        <a:pt x="1987016" y="254619"/>
                        <a:pt x="1994520" y="324269"/>
                        <a:pt x="1994520" y="395672"/>
                      </a:cubicBezTo>
                      <a:cubicBezTo>
                        <a:pt x="1994520" y="946443"/>
                        <a:pt x="1548031" y="1392932"/>
                        <a:pt x="997260" y="1392932"/>
                      </a:cubicBezTo>
                      <a:cubicBezTo>
                        <a:pt x="446489" y="1392932"/>
                        <a:pt x="0" y="946443"/>
                        <a:pt x="0" y="395672"/>
                      </a:cubicBezTo>
                      <a:cubicBezTo>
                        <a:pt x="0" y="340526"/>
                        <a:pt x="4476" y="286426"/>
                        <a:pt x="14275" y="233909"/>
                      </a:cubicBezTo>
                      <a:cubicBezTo>
                        <a:pt x="39684" y="234166"/>
                        <a:pt x="63956" y="234392"/>
                        <a:pt x="86507" y="234741"/>
                      </a:cubicBezTo>
                      <a:cubicBezTo>
                        <a:pt x="201641" y="236829"/>
                        <a:pt x="381699" y="7813"/>
                        <a:pt x="516260" y="4136"/>
                      </a:cubicBezTo>
                      <a:cubicBezTo>
                        <a:pt x="323961" y="127002"/>
                        <a:pt x="445199" y="220913"/>
                        <a:pt x="491822" y="230480"/>
                      </a:cubicBezTo>
                      <a:cubicBezTo>
                        <a:pt x="651783" y="254250"/>
                        <a:pt x="742688" y="8940"/>
                        <a:pt x="962180" y="4136"/>
                      </a:cubicBezTo>
                      <a:cubicBezTo>
                        <a:pt x="774187" y="130426"/>
                        <a:pt x="848131" y="225758"/>
                        <a:pt x="933982" y="230605"/>
                      </a:cubicBezTo>
                      <a:cubicBezTo>
                        <a:pt x="1095782" y="232276"/>
                        <a:pt x="1190907" y="-1796"/>
                        <a:pt x="1393187" y="7018"/>
                      </a:cubicBezTo>
                      <a:cubicBezTo>
                        <a:pt x="1196462" y="131471"/>
                        <a:pt x="1318825" y="234490"/>
                        <a:pt x="1381657" y="230355"/>
                      </a:cubicBezTo>
                      <a:cubicBezTo>
                        <a:pt x="1540699" y="227388"/>
                        <a:pt x="1692597" y="585"/>
                        <a:pt x="1851640" y="0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41" name="Freihandform 40"/>
                <p:cNvSpPr/>
                <p:nvPr/>
              </p:nvSpPr>
              <p:spPr>
                <a:xfrm>
                  <a:off x="3708698" y="3495228"/>
                  <a:ext cx="1994520" cy="12786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4520" h="1278632">
                      <a:moveTo>
                        <a:pt x="1348461" y="0"/>
                      </a:moveTo>
                      <a:cubicBezTo>
                        <a:pt x="1148269" y="129215"/>
                        <a:pt x="1233827" y="236997"/>
                        <a:pt x="1338435" y="228099"/>
                      </a:cubicBezTo>
                      <a:cubicBezTo>
                        <a:pt x="1483984" y="234449"/>
                        <a:pt x="1668698" y="10508"/>
                        <a:pt x="1798894" y="4262"/>
                      </a:cubicBezTo>
                      <a:cubicBezTo>
                        <a:pt x="1634323" y="125692"/>
                        <a:pt x="1681214" y="227305"/>
                        <a:pt x="1774750" y="233362"/>
                      </a:cubicBezTo>
                      <a:cubicBezTo>
                        <a:pt x="1823385" y="231728"/>
                        <a:pt x="1911980" y="196229"/>
                        <a:pt x="1986237" y="158872"/>
                      </a:cubicBezTo>
                      <a:cubicBezTo>
                        <a:pt x="1991984" y="198948"/>
                        <a:pt x="1994520" y="239864"/>
                        <a:pt x="1994520" y="281372"/>
                      </a:cubicBezTo>
                      <a:cubicBezTo>
                        <a:pt x="1994520" y="832143"/>
                        <a:pt x="1548031" y="1278632"/>
                        <a:pt x="997260" y="1278632"/>
                      </a:cubicBezTo>
                      <a:cubicBezTo>
                        <a:pt x="446489" y="1278632"/>
                        <a:pt x="0" y="832143"/>
                        <a:pt x="0" y="281372"/>
                      </a:cubicBezTo>
                      <a:lnTo>
                        <a:pt x="2603" y="229819"/>
                      </a:lnTo>
                      <a:cubicBezTo>
                        <a:pt x="154025" y="240122"/>
                        <a:pt x="245922" y="8800"/>
                        <a:pt x="459001" y="4136"/>
                      </a:cubicBezTo>
                      <a:cubicBezTo>
                        <a:pt x="271008" y="130426"/>
                        <a:pt x="344952" y="225758"/>
                        <a:pt x="430803" y="230605"/>
                      </a:cubicBezTo>
                      <a:cubicBezTo>
                        <a:pt x="592603" y="232276"/>
                        <a:pt x="687728" y="-1796"/>
                        <a:pt x="890008" y="7018"/>
                      </a:cubicBezTo>
                      <a:cubicBezTo>
                        <a:pt x="693283" y="131471"/>
                        <a:pt x="815646" y="234490"/>
                        <a:pt x="878478" y="230355"/>
                      </a:cubicBezTo>
                      <a:cubicBezTo>
                        <a:pt x="1037520" y="227388"/>
                        <a:pt x="1189418" y="585"/>
                        <a:pt x="1348461" y="0"/>
                      </a:cubicBez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</a:schemeClr>
                </a:solidFill>
                <a:ln w="9525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42" name="Freihandform 41"/>
                <p:cNvSpPr/>
                <p:nvPr/>
              </p:nvSpPr>
              <p:spPr>
                <a:xfrm>
                  <a:off x="3708698" y="3659981"/>
                  <a:ext cx="1991362" cy="11138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1362" h="1113879">
                      <a:moveTo>
                        <a:pt x="1453808" y="0"/>
                      </a:moveTo>
                      <a:cubicBezTo>
                        <a:pt x="1253616" y="129215"/>
                        <a:pt x="1339174" y="236997"/>
                        <a:pt x="1443782" y="228099"/>
                      </a:cubicBezTo>
                      <a:cubicBezTo>
                        <a:pt x="1589331" y="234449"/>
                        <a:pt x="1774045" y="10508"/>
                        <a:pt x="1904241" y="4262"/>
                      </a:cubicBezTo>
                      <a:cubicBezTo>
                        <a:pt x="1739670" y="125692"/>
                        <a:pt x="1786561" y="227305"/>
                        <a:pt x="1880097" y="233362"/>
                      </a:cubicBezTo>
                      <a:cubicBezTo>
                        <a:pt x="1908222" y="232417"/>
                        <a:pt x="1948821" y="208358"/>
                        <a:pt x="1991362" y="179172"/>
                      </a:cubicBezTo>
                      <a:cubicBezTo>
                        <a:pt x="1960264" y="700843"/>
                        <a:pt x="1526997" y="1113879"/>
                        <a:pt x="997260" y="1113879"/>
                      </a:cubicBezTo>
                      <a:cubicBezTo>
                        <a:pt x="446489" y="1113879"/>
                        <a:pt x="0" y="667390"/>
                        <a:pt x="0" y="116619"/>
                      </a:cubicBezTo>
                      <a:lnTo>
                        <a:pt x="3531" y="46698"/>
                      </a:lnTo>
                      <a:cubicBezTo>
                        <a:pt x="43541" y="22072"/>
                        <a:pt x="82598" y="5115"/>
                        <a:pt x="118428" y="4136"/>
                      </a:cubicBezTo>
                      <a:cubicBezTo>
                        <a:pt x="-73871" y="127002"/>
                        <a:pt x="47367" y="220913"/>
                        <a:pt x="93990" y="230480"/>
                      </a:cubicBezTo>
                      <a:cubicBezTo>
                        <a:pt x="253951" y="254250"/>
                        <a:pt x="344856" y="8940"/>
                        <a:pt x="564348" y="4136"/>
                      </a:cubicBezTo>
                      <a:cubicBezTo>
                        <a:pt x="376355" y="130426"/>
                        <a:pt x="450299" y="225758"/>
                        <a:pt x="536150" y="230605"/>
                      </a:cubicBezTo>
                      <a:cubicBezTo>
                        <a:pt x="697950" y="232276"/>
                        <a:pt x="793075" y="-1796"/>
                        <a:pt x="995355" y="7018"/>
                      </a:cubicBezTo>
                      <a:cubicBezTo>
                        <a:pt x="798630" y="131471"/>
                        <a:pt x="920993" y="234490"/>
                        <a:pt x="983825" y="230355"/>
                      </a:cubicBezTo>
                      <a:cubicBezTo>
                        <a:pt x="1142867" y="227388"/>
                        <a:pt x="1294765" y="585"/>
                        <a:pt x="1453808" y="0"/>
                      </a:cubicBezTo>
                      <a:close/>
                    </a:path>
                  </a:pathLst>
                </a:custGeom>
                <a:solidFill>
                  <a:schemeClr val="bg2">
                    <a:lumMod val="20000"/>
                    <a:lumOff val="80000"/>
                  </a:schemeClr>
                </a:solidFill>
                <a:ln w="9525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43" name="Ellipse 42"/>
                <p:cNvSpPr/>
                <p:nvPr/>
              </p:nvSpPr>
              <p:spPr>
                <a:xfrm>
                  <a:off x="3708698" y="2779340"/>
                  <a:ext cx="1994520" cy="1994520"/>
                </a:xfrm>
                <a:prstGeom prst="ellipse">
                  <a:avLst/>
                </a:prstGeom>
                <a:noFill/>
                <a:ln w="9525">
                  <a:solidFill>
                    <a:schemeClr val="tx2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sp>
            <p:nvSpPr>
              <p:cNvPr id="39" name="Pfeil nach links 38"/>
              <p:cNvSpPr/>
              <p:nvPr/>
            </p:nvSpPr>
            <p:spPr>
              <a:xfrm rot="16200000">
                <a:off x="4428778" y="2070161"/>
                <a:ext cx="720080" cy="266230"/>
              </a:xfrm>
              <a:prstGeom prst="leftArrow">
                <a:avLst>
                  <a:gd name="adj1" fmla="val 66931"/>
                  <a:gd name="adj2" fmla="val 74185"/>
                </a:avLst>
              </a:prstGeom>
              <a:gradFill flip="none" rotWithShape="1">
                <a:gsLst>
                  <a:gs pos="34000">
                    <a:schemeClr val="bg1"/>
                  </a:gs>
                  <a:gs pos="49000">
                    <a:srgbClr val="FFFFFF">
                      <a:alpha val="83000"/>
                    </a:srgb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grpSp>
        <p:nvGrpSpPr>
          <p:cNvPr id="44" name="Gruppieren 43"/>
          <p:cNvGrpSpPr/>
          <p:nvPr/>
        </p:nvGrpSpPr>
        <p:grpSpPr>
          <a:xfrm>
            <a:off x="9937446" y="5371628"/>
            <a:ext cx="1008000" cy="1008000"/>
            <a:chOff x="2412554" y="1699220"/>
            <a:chExt cx="1008000" cy="1008000"/>
          </a:xfrm>
        </p:grpSpPr>
        <p:sp>
          <p:nvSpPr>
            <p:cNvPr id="45" name="Ellipse 44"/>
            <p:cNvSpPr/>
            <p:nvPr/>
          </p:nvSpPr>
          <p:spPr>
            <a:xfrm rot="1800000">
              <a:off x="2412554" y="1699220"/>
              <a:ext cx="1008000" cy="10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dk1"/>
                </a:solidFill>
              </a:endParaRPr>
            </a:p>
          </p:txBody>
        </p:sp>
        <p:grpSp>
          <p:nvGrpSpPr>
            <p:cNvPr id="46" name="Gruppieren 45"/>
            <p:cNvGrpSpPr/>
            <p:nvPr/>
          </p:nvGrpSpPr>
          <p:grpSpPr>
            <a:xfrm>
              <a:off x="2448502" y="1706878"/>
              <a:ext cx="936104" cy="964394"/>
              <a:chOff x="2448502" y="1706878"/>
              <a:chExt cx="936104" cy="964394"/>
            </a:xfrm>
          </p:grpSpPr>
          <p:grpSp>
            <p:nvGrpSpPr>
              <p:cNvPr id="47" name="Gruppieren 46"/>
              <p:cNvGrpSpPr/>
              <p:nvPr/>
            </p:nvGrpSpPr>
            <p:grpSpPr>
              <a:xfrm>
                <a:off x="2448502" y="1735168"/>
                <a:ext cx="936104" cy="936104"/>
                <a:chOff x="2448502" y="1735168"/>
                <a:chExt cx="936104" cy="936104"/>
              </a:xfrm>
            </p:grpSpPr>
            <p:sp>
              <p:nvSpPr>
                <p:cNvPr id="49" name="Rad 48"/>
                <p:cNvSpPr/>
                <p:nvPr/>
              </p:nvSpPr>
              <p:spPr>
                <a:xfrm>
                  <a:off x="2599997" y="1886663"/>
                  <a:ext cx="633114" cy="633114"/>
                </a:xfrm>
                <a:prstGeom prst="donut">
                  <a:avLst>
                    <a:gd name="adj" fmla="val 40236"/>
                  </a:avLst>
                </a:prstGeom>
                <a:solidFill>
                  <a:schemeClr val="tx2">
                    <a:alpha val="44000"/>
                  </a:schemeClr>
                </a:solidFill>
                <a:ln w="9525">
                  <a:noFill/>
                </a:ln>
                <a:scene3d>
                  <a:camera prst="orthographicFront"/>
                  <a:lightRig rig="threePt" dir="t"/>
                </a:scene3d>
                <a:sp3d prstMaterial="softEdg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0" name="Rad 49"/>
                <p:cNvSpPr/>
                <p:nvPr/>
              </p:nvSpPr>
              <p:spPr>
                <a:xfrm>
                  <a:off x="2448502" y="1735168"/>
                  <a:ext cx="936104" cy="936104"/>
                </a:xfrm>
                <a:prstGeom prst="donut">
                  <a:avLst>
                    <a:gd name="adj" fmla="val 13254"/>
                  </a:avLst>
                </a:prstGeom>
                <a:solidFill>
                  <a:schemeClr val="tx2">
                    <a:alpha val="44000"/>
                  </a:schemeClr>
                </a:solidFill>
                <a:ln w="9525">
                  <a:noFill/>
                </a:ln>
                <a:scene3d>
                  <a:camera prst="orthographicFront"/>
                  <a:lightRig rig="threePt" dir="t"/>
                </a:scene3d>
                <a:sp3d extrusionH="6350" prstMaterial="softEdg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51" name="Gruppieren 50"/>
                <p:cNvGrpSpPr/>
                <p:nvPr/>
              </p:nvGrpSpPr>
              <p:grpSpPr>
                <a:xfrm>
                  <a:off x="2879110" y="1884945"/>
                  <a:ext cx="74888" cy="635371"/>
                  <a:chOff x="4356770" y="2203276"/>
                  <a:chExt cx="432048" cy="2443735"/>
                </a:xfrm>
                <a:solidFill>
                  <a:schemeClr val="bg1"/>
                </a:solidFill>
                <a:scene3d>
                  <a:camera prst="orthographicFront"/>
                  <a:lightRig rig="threePt" dir="t"/>
                </a:scene3d>
              </p:grpSpPr>
              <p:sp>
                <p:nvSpPr>
                  <p:cNvPr id="68" name="Gleichschenkliges Dreieck 67"/>
                  <p:cNvSpPr/>
                  <p:nvPr/>
                </p:nvSpPr>
                <p:spPr>
                  <a:xfrm>
                    <a:off x="4356770" y="2203276"/>
                    <a:ext cx="432048" cy="1224136"/>
                  </a:xfrm>
                  <a:prstGeom prst="triangle">
                    <a:avLst/>
                  </a:prstGeom>
                  <a:grpFill/>
                  <a:ln w="9525">
                    <a:noFill/>
                  </a:ln>
                  <a:sp3d prstMaterial="softEdge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69" name="Gleichschenkliges Dreieck 68"/>
                  <p:cNvSpPr/>
                  <p:nvPr/>
                </p:nvSpPr>
                <p:spPr>
                  <a:xfrm flipV="1">
                    <a:off x="4356770" y="3422875"/>
                    <a:ext cx="432048" cy="1224136"/>
                  </a:xfrm>
                  <a:prstGeom prst="triangle">
                    <a:avLst/>
                  </a:prstGeom>
                  <a:grpFill/>
                  <a:ln w="9525">
                    <a:noFill/>
                  </a:ln>
                  <a:sp3d prstMaterial="softEdge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  <p:grpSp>
              <p:nvGrpSpPr>
                <p:cNvPr id="52" name="Gruppieren 51"/>
                <p:cNvGrpSpPr/>
                <p:nvPr/>
              </p:nvGrpSpPr>
              <p:grpSpPr>
                <a:xfrm rot="5400000">
                  <a:off x="2878520" y="1885535"/>
                  <a:ext cx="74888" cy="635371"/>
                  <a:chOff x="4356770" y="2203276"/>
                  <a:chExt cx="432048" cy="2443735"/>
                </a:xfrm>
                <a:solidFill>
                  <a:schemeClr val="bg1"/>
                </a:solidFill>
                <a:scene3d>
                  <a:camera prst="orthographicFront"/>
                  <a:lightRig rig="threePt" dir="t"/>
                </a:scene3d>
              </p:grpSpPr>
              <p:sp>
                <p:nvSpPr>
                  <p:cNvPr id="66" name="Gleichschenkliges Dreieck 65"/>
                  <p:cNvSpPr/>
                  <p:nvPr/>
                </p:nvSpPr>
                <p:spPr>
                  <a:xfrm>
                    <a:off x="4356770" y="2203276"/>
                    <a:ext cx="432048" cy="1224136"/>
                  </a:xfrm>
                  <a:prstGeom prst="triangle">
                    <a:avLst/>
                  </a:prstGeom>
                  <a:grpFill/>
                  <a:ln w="9525">
                    <a:noFill/>
                  </a:ln>
                  <a:sp3d prstMaterial="softEdge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67" name="Gleichschenkliges Dreieck 66"/>
                  <p:cNvSpPr/>
                  <p:nvPr/>
                </p:nvSpPr>
                <p:spPr>
                  <a:xfrm flipV="1">
                    <a:off x="4356770" y="3422875"/>
                    <a:ext cx="432048" cy="1224136"/>
                  </a:xfrm>
                  <a:prstGeom prst="triangle">
                    <a:avLst/>
                  </a:prstGeom>
                  <a:grpFill/>
                  <a:ln w="9525">
                    <a:noFill/>
                  </a:ln>
                  <a:sp3d prstMaterial="softEdge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  <p:grpSp>
              <p:nvGrpSpPr>
                <p:cNvPr id="53" name="Gruppieren 52"/>
                <p:cNvGrpSpPr/>
                <p:nvPr/>
              </p:nvGrpSpPr>
              <p:grpSpPr>
                <a:xfrm rot="8100000">
                  <a:off x="2874093" y="1963725"/>
                  <a:ext cx="84298" cy="476804"/>
                  <a:chOff x="4356770" y="2203276"/>
                  <a:chExt cx="432048" cy="2443735"/>
                </a:xfrm>
                <a:solidFill>
                  <a:schemeClr val="bg1"/>
                </a:solidFill>
                <a:scene3d>
                  <a:camera prst="orthographicFront"/>
                  <a:lightRig rig="threePt" dir="t"/>
                </a:scene3d>
              </p:grpSpPr>
              <p:sp>
                <p:nvSpPr>
                  <p:cNvPr id="64" name="Gleichschenkliges Dreieck 63"/>
                  <p:cNvSpPr/>
                  <p:nvPr/>
                </p:nvSpPr>
                <p:spPr>
                  <a:xfrm>
                    <a:off x="4356770" y="2203276"/>
                    <a:ext cx="432048" cy="1224136"/>
                  </a:xfrm>
                  <a:prstGeom prst="triangle">
                    <a:avLst/>
                  </a:prstGeom>
                  <a:grpFill/>
                  <a:ln w="9525">
                    <a:noFill/>
                  </a:ln>
                  <a:sp3d prstMaterial="softEdge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65" name="Gleichschenkliges Dreieck 64"/>
                  <p:cNvSpPr/>
                  <p:nvPr/>
                </p:nvSpPr>
                <p:spPr>
                  <a:xfrm flipV="1">
                    <a:off x="4356770" y="3422875"/>
                    <a:ext cx="432048" cy="1224136"/>
                  </a:xfrm>
                  <a:prstGeom prst="triangle">
                    <a:avLst/>
                  </a:prstGeom>
                  <a:grpFill/>
                  <a:ln w="9525">
                    <a:noFill/>
                  </a:ln>
                  <a:sp3d prstMaterial="softEdge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  <p:grpSp>
              <p:nvGrpSpPr>
                <p:cNvPr id="54" name="Gruppieren 53"/>
                <p:cNvGrpSpPr/>
                <p:nvPr/>
              </p:nvGrpSpPr>
              <p:grpSpPr>
                <a:xfrm rot="13500000" flipH="1">
                  <a:off x="2875497" y="1963725"/>
                  <a:ext cx="84298" cy="476804"/>
                  <a:chOff x="4356770" y="2203276"/>
                  <a:chExt cx="432048" cy="2443735"/>
                </a:xfrm>
                <a:solidFill>
                  <a:schemeClr val="bg1"/>
                </a:solidFill>
                <a:scene3d>
                  <a:camera prst="orthographicFront"/>
                  <a:lightRig rig="threePt" dir="t"/>
                </a:scene3d>
              </p:grpSpPr>
              <p:sp>
                <p:nvSpPr>
                  <p:cNvPr id="62" name="Gleichschenkliges Dreieck 61"/>
                  <p:cNvSpPr/>
                  <p:nvPr/>
                </p:nvSpPr>
                <p:spPr>
                  <a:xfrm>
                    <a:off x="4356770" y="2203276"/>
                    <a:ext cx="432048" cy="1224136"/>
                  </a:xfrm>
                  <a:prstGeom prst="triangle">
                    <a:avLst/>
                  </a:prstGeom>
                  <a:grpFill/>
                  <a:ln w="9525">
                    <a:noFill/>
                  </a:ln>
                  <a:sp3d prstMaterial="softEdge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63" name="Gleichschenkliges Dreieck 62"/>
                  <p:cNvSpPr/>
                  <p:nvPr/>
                </p:nvSpPr>
                <p:spPr>
                  <a:xfrm flipV="1">
                    <a:off x="4356770" y="3422875"/>
                    <a:ext cx="432048" cy="1224136"/>
                  </a:xfrm>
                  <a:prstGeom prst="triangle">
                    <a:avLst/>
                  </a:prstGeom>
                  <a:grpFill/>
                  <a:ln w="9525">
                    <a:noFill/>
                  </a:ln>
                  <a:sp3d prstMaterial="softEdge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  <p:grpSp>
              <p:nvGrpSpPr>
                <p:cNvPr id="55" name="Gruppieren 54"/>
                <p:cNvGrpSpPr/>
                <p:nvPr/>
              </p:nvGrpSpPr>
              <p:grpSpPr>
                <a:xfrm rot="1800000">
                  <a:off x="2835819" y="1785292"/>
                  <a:ext cx="162997" cy="829312"/>
                  <a:chOff x="3814053" y="1844612"/>
                  <a:chExt cx="139714" cy="710852"/>
                </a:xfrm>
                <a:effectLst/>
              </p:grpSpPr>
              <p:grpSp>
                <p:nvGrpSpPr>
                  <p:cNvPr id="57" name="Gruppieren 56"/>
                  <p:cNvGrpSpPr/>
                  <p:nvPr/>
                </p:nvGrpSpPr>
                <p:grpSpPr>
                  <a:xfrm rot="61723">
                    <a:off x="3814053" y="1844612"/>
                    <a:ext cx="139714" cy="710852"/>
                    <a:chOff x="4367366" y="2203276"/>
                    <a:chExt cx="410866" cy="2443727"/>
                  </a:xfrm>
                  <a:solidFill>
                    <a:schemeClr val="bg1">
                      <a:lumMod val="65000"/>
                    </a:schemeClr>
                  </a:solidFill>
                  <a:scene3d>
                    <a:camera prst="orthographicFront"/>
                    <a:lightRig rig="threePt" dir="t"/>
                  </a:scene3d>
                </p:grpSpPr>
                <p:sp>
                  <p:nvSpPr>
                    <p:cNvPr id="60" name="Gleichschenkliges Dreieck 59"/>
                    <p:cNvSpPr/>
                    <p:nvPr/>
                  </p:nvSpPr>
                  <p:spPr>
                    <a:xfrm>
                      <a:off x="4380157" y="2203276"/>
                      <a:ext cx="385275" cy="1224136"/>
                    </a:xfrm>
                    <a:prstGeom prst="triangle">
                      <a:avLst/>
                    </a:prstGeom>
                    <a:grpFill/>
                    <a:ln>
                      <a:solidFill>
                        <a:schemeClr val="tx2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dirty="0">
                        <a:solidFill>
                          <a:schemeClr val="dk1"/>
                        </a:solidFill>
                      </a:endParaRPr>
                    </a:p>
                  </p:txBody>
                </p:sp>
                <p:sp>
                  <p:nvSpPr>
                    <p:cNvPr id="61" name="Gleichschenkliges Dreieck 60"/>
                    <p:cNvSpPr/>
                    <p:nvPr/>
                  </p:nvSpPr>
                  <p:spPr>
                    <a:xfrm flipV="1">
                      <a:off x="4367366" y="3422866"/>
                      <a:ext cx="410866" cy="1224137"/>
                    </a:xfrm>
                    <a:prstGeom prst="triangle">
                      <a:avLst/>
                    </a:prstGeom>
                    <a:grpFill/>
                    <a:ln>
                      <a:solidFill>
                        <a:schemeClr val="tx2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dirty="0">
                        <a:solidFill>
                          <a:schemeClr val="dk1"/>
                        </a:solidFill>
                      </a:endParaRPr>
                    </a:p>
                  </p:txBody>
                </p:sp>
              </p:grpSp>
              <p:cxnSp>
                <p:nvCxnSpPr>
                  <p:cNvPr id="58" name="Gerade Verbindung 57"/>
                  <p:cNvCxnSpPr/>
                  <p:nvPr/>
                </p:nvCxnSpPr>
                <p:spPr>
                  <a:xfrm flipH="1">
                    <a:off x="3877529" y="1844670"/>
                    <a:ext cx="12762" cy="710736"/>
                  </a:xfrm>
                  <a:prstGeom prst="lin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solidFill>
                      <a:schemeClr val="tx2"/>
                    </a:solidFill>
                  </a:ln>
                  <a:effectLst/>
                  <a:scene3d>
                    <a:camera prst="orthographicFront"/>
                    <a:lightRig rig="threePt" dir="t"/>
                  </a:scene3d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sp>
                <p:nvSpPr>
                  <p:cNvPr id="59" name="Ellipse 58"/>
                  <p:cNvSpPr/>
                  <p:nvPr/>
                </p:nvSpPr>
                <p:spPr>
                  <a:xfrm rot="19861723">
                    <a:off x="3815427" y="2135135"/>
                    <a:ext cx="136967" cy="136967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solidFill>
                      <a:schemeClr val="tx2"/>
                    </a:solidFill>
                  </a:ln>
                  <a:effectLst/>
                  <a:scene3d>
                    <a:camera prst="orthographicFront"/>
                    <a:lightRig rig="threePt" dir="t"/>
                  </a:scene3d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>
                      <a:solidFill>
                        <a:schemeClr val="dk1"/>
                      </a:solidFill>
                    </a:endParaRPr>
                  </a:p>
                </p:txBody>
              </p:sp>
            </p:grpSp>
            <p:sp>
              <p:nvSpPr>
                <p:cNvPr id="56" name="Ellipse 55"/>
                <p:cNvSpPr/>
                <p:nvPr/>
              </p:nvSpPr>
              <p:spPr>
                <a:xfrm>
                  <a:off x="2860388" y="2147054"/>
                  <a:ext cx="112332" cy="11233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2"/>
                  </a:solidFill>
                </a:ln>
                <a:scene3d>
                  <a:camera prst="orthographicFront"/>
                  <a:lightRig rig="threePt" dir="t"/>
                </a:scene3d>
                <a:sp3d prstMaterial="softEdg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sp>
            <p:nvSpPr>
              <p:cNvPr id="48" name="Textfeld 47"/>
              <p:cNvSpPr txBox="1"/>
              <p:nvPr/>
            </p:nvSpPr>
            <p:spPr>
              <a:xfrm>
                <a:off x="2865314" y="1706878"/>
                <a:ext cx="102592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GB" sz="11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en-GB" sz="11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512" name="Gruppieren 511"/>
          <p:cNvGrpSpPr/>
          <p:nvPr/>
        </p:nvGrpSpPr>
        <p:grpSpPr>
          <a:xfrm>
            <a:off x="6228978" y="4858280"/>
            <a:ext cx="1008112" cy="1344083"/>
            <a:chOff x="6228978" y="4858280"/>
            <a:chExt cx="1008112" cy="1344083"/>
          </a:xfrm>
        </p:grpSpPr>
        <p:sp>
          <p:nvSpPr>
            <p:cNvPr id="87" name="Textfeld 86"/>
            <p:cNvSpPr txBox="1"/>
            <p:nvPr/>
          </p:nvSpPr>
          <p:spPr>
            <a:xfrm>
              <a:off x="6346999" y="4858280"/>
              <a:ext cx="7720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b="1" dirty="0" err="1" smtClean="0"/>
                <a:t>Depth</a:t>
              </a:r>
              <a:endParaRPr lang="de-DE" b="1" dirty="0"/>
            </a:p>
          </p:txBody>
        </p:sp>
        <p:grpSp>
          <p:nvGrpSpPr>
            <p:cNvPr id="307" name="Gruppieren 306"/>
            <p:cNvGrpSpPr/>
            <p:nvPr/>
          </p:nvGrpSpPr>
          <p:grpSpPr>
            <a:xfrm>
              <a:off x="6228978" y="5194251"/>
              <a:ext cx="1008112" cy="1008112"/>
              <a:chOff x="4283968" y="1700014"/>
              <a:chExt cx="1008112" cy="1008112"/>
            </a:xfrm>
            <a:effectLst/>
          </p:grpSpPr>
          <p:sp>
            <p:nvSpPr>
              <p:cNvPr id="308" name="Ellipse 307"/>
              <p:cNvSpPr/>
              <p:nvPr/>
            </p:nvSpPr>
            <p:spPr>
              <a:xfrm>
                <a:off x="4283968" y="1700014"/>
                <a:ext cx="1008112" cy="10081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grpSp>
            <p:nvGrpSpPr>
              <p:cNvPr id="309" name="Gruppieren 308"/>
              <p:cNvGrpSpPr/>
              <p:nvPr/>
            </p:nvGrpSpPr>
            <p:grpSpPr>
              <a:xfrm>
                <a:off x="4283968" y="1700014"/>
                <a:ext cx="1008112" cy="1008112"/>
                <a:chOff x="4284762" y="1699220"/>
                <a:chExt cx="1008112" cy="1008112"/>
              </a:xfrm>
            </p:grpSpPr>
            <p:grpSp>
              <p:nvGrpSpPr>
                <p:cNvPr id="310" name="Gruppieren 309"/>
                <p:cNvGrpSpPr/>
                <p:nvPr/>
              </p:nvGrpSpPr>
              <p:grpSpPr>
                <a:xfrm>
                  <a:off x="4284762" y="1699220"/>
                  <a:ext cx="1008112" cy="1008112"/>
                  <a:chOff x="3708698" y="2779340"/>
                  <a:chExt cx="1994520" cy="1994520"/>
                </a:xfrm>
              </p:grpSpPr>
              <p:sp>
                <p:nvSpPr>
                  <p:cNvPr id="312" name="Ellipse 200"/>
                  <p:cNvSpPr/>
                  <p:nvPr/>
                </p:nvSpPr>
                <p:spPr>
                  <a:xfrm>
                    <a:off x="3708698" y="3380928"/>
                    <a:ext cx="1994520" cy="13929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94520" h="1392932">
                        <a:moveTo>
                          <a:pt x="1851640" y="0"/>
                        </a:moveTo>
                        <a:cubicBezTo>
                          <a:pt x="1651448" y="129215"/>
                          <a:pt x="1737006" y="236997"/>
                          <a:pt x="1841614" y="228099"/>
                        </a:cubicBezTo>
                        <a:cubicBezTo>
                          <a:pt x="1882892" y="229900"/>
                          <a:pt x="1927319" y="213179"/>
                          <a:pt x="1972420" y="187537"/>
                        </a:cubicBezTo>
                        <a:cubicBezTo>
                          <a:pt x="1987016" y="254619"/>
                          <a:pt x="1994520" y="324269"/>
                          <a:pt x="1994520" y="395672"/>
                        </a:cubicBezTo>
                        <a:cubicBezTo>
                          <a:pt x="1994520" y="946443"/>
                          <a:pt x="1548031" y="1392932"/>
                          <a:pt x="997260" y="1392932"/>
                        </a:cubicBezTo>
                        <a:cubicBezTo>
                          <a:pt x="446489" y="1392932"/>
                          <a:pt x="0" y="946443"/>
                          <a:pt x="0" y="395672"/>
                        </a:cubicBezTo>
                        <a:cubicBezTo>
                          <a:pt x="0" y="340526"/>
                          <a:pt x="4476" y="286426"/>
                          <a:pt x="14275" y="233909"/>
                        </a:cubicBezTo>
                        <a:cubicBezTo>
                          <a:pt x="39684" y="234166"/>
                          <a:pt x="63956" y="234392"/>
                          <a:pt x="86507" y="234741"/>
                        </a:cubicBezTo>
                        <a:cubicBezTo>
                          <a:pt x="201641" y="236829"/>
                          <a:pt x="381699" y="7813"/>
                          <a:pt x="516260" y="4136"/>
                        </a:cubicBezTo>
                        <a:cubicBezTo>
                          <a:pt x="323961" y="127002"/>
                          <a:pt x="445199" y="220913"/>
                          <a:pt x="491822" y="230480"/>
                        </a:cubicBezTo>
                        <a:cubicBezTo>
                          <a:pt x="651783" y="254250"/>
                          <a:pt x="742688" y="8940"/>
                          <a:pt x="962180" y="4136"/>
                        </a:cubicBezTo>
                        <a:cubicBezTo>
                          <a:pt x="774187" y="130426"/>
                          <a:pt x="848131" y="225758"/>
                          <a:pt x="933982" y="230605"/>
                        </a:cubicBezTo>
                        <a:cubicBezTo>
                          <a:pt x="1095782" y="232276"/>
                          <a:pt x="1190907" y="-1796"/>
                          <a:pt x="1393187" y="7018"/>
                        </a:cubicBezTo>
                        <a:cubicBezTo>
                          <a:pt x="1196462" y="131471"/>
                          <a:pt x="1318825" y="234490"/>
                          <a:pt x="1381657" y="230355"/>
                        </a:cubicBezTo>
                        <a:cubicBezTo>
                          <a:pt x="1540699" y="227388"/>
                          <a:pt x="1692597" y="585"/>
                          <a:pt x="1851640" y="0"/>
                        </a:cubicBezTo>
                        <a:close/>
                      </a:path>
                    </a:pathLst>
                  </a:custGeom>
                  <a:solidFill>
                    <a:schemeClr val="tx2"/>
                  </a:solidFill>
                  <a:ln w="9525"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315" name="Ellipse 314"/>
                  <p:cNvSpPr/>
                  <p:nvPr/>
                </p:nvSpPr>
                <p:spPr>
                  <a:xfrm>
                    <a:off x="3708698" y="2779340"/>
                    <a:ext cx="1994520" cy="199452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2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  <p:sp>
              <p:nvSpPr>
                <p:cNvPr id="311" name="Pfeil nach links 310"/>
                <p:cNvSpPr/>
                <p:nvPr/>
              </p:nvSpPr>
              <p:spPr>
                <a:xfrm rot="16200000">
                  <a:off x="4428778" y="2070161"/>
                  <a:ext cx="720080" cy="266230"/>
                </a:xfrm>
                <a:prstGeom prst="leftArrow">
                  <a:avLst>
                    <a:gd name="adj1" fmla="val 66931"/>
                    <a:gd name="adj2" fmla="val 74185"/>
                  </a:avLst>
                </a:prstGeom>
                <a:solidFill>
                  <a:schemeClr val="bg1">
                    <a:lumMod val="85000"/>
                  </a:schemeClr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</p:grpSp>
      </p:grpSp>
      <p:grpSp>
        <p:nvGrpSpPr>
          <p:cNvPr id="368" name="Gruppieren 367"/>
          <p:cNvGrpSpPr/>
          <p:nvPr/>
        </p:nvGrpSpPr>
        <p:grpSpPr>
          <a:xfrm>
            <a:off x="1764482" y="1699220"/>
            <a:ext cx="288032" cy="288032"/>
            <a:chOff x="4283968" y="1700014"/>
            <a:chExt cx="1008112" cy="1008112"/>
          </a:xfrm>
          <a:effectLst/>
        </p:grpSpPr>
        <p:sp>
          <p:nvSpPr>
            <p:cNvPr id="369" name="Ellipse 368"/>
            <p:cNvSpPr/>
            <p:nvPr/>
          </p:nvSpPr>
          <p:spPr>
            <a:xfrm>
              <a:off x="4283968" y="1700014"/>
              <a:ext cx="1008112" cy="100811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370" name="Gruppieren 369"/>
            <p:cNvGrpSpPr/>
            <p:nvPr/>
          </p:nvGrpSpPr>
          <p:grpSpPr>
            <a:xfrm>
              <a:off x="4283968" y="1700014"/>
              <a:ext cx="1008112" cy="1008112"/>
              <a:chOff x="4284762" y="1699220"/>
              <a:chExt cx="1008112" cy="1008112"/>
            </a:xfrm>
          </p:grpSpPr>
          <p:grpSp>
            <p:nvGrpSpPr>
              <p:cNvPr id="371" name="Gruppieren 370"/>
              <p:cNvGrpSpPr/>
              <p:nvPr/>
            </p:nvGrpSpPr>
            <p:grpSpPr>
              <a:xfrm>
                <a:off x="4284762" y="1699220"/>
                <a:ext cx="1008112" cy="1008112"/>
                <a:chOff x="3708698" y="2779340"/>
                <a:chExt cx="1994520" cy="1994520"/>
              </a:xfrm>
            </p:grpSpPr>
            <p:sp>
              <p:nvSpPr>
                <p:cNvPr id="373" name="Ellipse 200"/>
                <p:cNvSpPr/>
                <p:nvPr/>
              </p:nvSpPr>
              <p:spPr>
                <a:xfrm>
                  <a:off x="3708698" y="3380928"/>
                  <a:ext cx="1994520" cy="13929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4520" h="1392932">
                      <a:moveTo>
                        <a:pt x="1851640" y="0"/>
                      </a:moveTo>
                      <a:cubicBezTo>
                        <a:pt x="1651448" y="129215"/>
                        <a:pt x="1737006" y="236997"/>
                        <a:pt x="1841614" y="228099"/>
                      </a:cubicBezTo>
                      <a:cubicBezTo>
                        <a:pt x="1882892" y="229900"/>
                        <a:pt x="1927319" y="213179"/>
                        <a:pt x="1972420" y="187537"/>
                      </a:cubicBezTo>
                      <a:cubicBezTo>
                        <a:pt x="1987016" y="254619"/>
                        <a:pt x="1994520" y="324269"/>
                        <a:pt x="1994520" y="395672"/>
                      </a:cubicBezTo>
                      <a:cubicBezTo>
                        <a:pt x="1994520" y="946443"/>
                        <a:pt x="1548031" y="1392932"/>
                        <a:pt x="997260" y="1392932"/>
                      </a:cubicBezTo>
                      <a:cubicBezTo>
                        <a:pt x="446489" y="1392932"/>
                        <a:pt x="0" y="946443"/>
                        <a:pt x="0" y="395672"/>
                      </a:cubicBezTo>
                      <a:cubicBezTo>
                        <a:pt x="0" y="340526"/>
                        <a:pt x="4476" y="286426"/>
                        <a:pt x="14275" y="233909"/>
                      </a:cubicBezTo>
                      <a:cubicBezTo>
                        <a:pt x="39684" y="234166"/>
                        <a:pt x="63956" y="234392"/>
                        <a:pt x="86507" y="234741"/>
                      </a:cubicBezTo>
                      <a:cubicBezTo>
                        <a:pt x="201641" y="236829"/>
                        <a:pt x="381699" y="7813"/>
                        <a:pt x="516260" y="4136"/>
                      </a:cubicBezTo>
                      <a:cubicBezTo>
                        <a:pt x="323961" y="127002"/>
                        <a:pt x="445199" y="220913"/>
                        <a:pt x="491822" y="230480"/>
                      </a:cubicBezTo>
                      <a:cubicBezTo>
                        <a:pt x="651783" y="254250"/>
                        <a:pt x="742688" y="8940"/>
                        <a:pt x="962180" y="4136"/>
                      </a:cubicBezTo>
                      <a:cubicBezTo>
                        <a:pt x="774187" y="130426"/>
                        <a:pt x="848131" y="225758"/>
                        <a:pt x="933982" y="230605"/>
                      </a:cubicBezTo>
                      <a:cubicBezTo>
                        <a:pt x="1095782" y="232276"/>
                        <a:pt x="1190907" y="-1796"/>
                        <a:pt x="1393187" y="7018"/>
                      </a:cubicBezTo>
                      <a:cubicBezTo>
                        <a:pt x="1196462" y="131471"/>
                        <a:pt x="1318825" y="234490"/>
                        <a:pt x="1381657" y="230355"/>
                      </a:cubicBezTo>
                      <a:cubicBezTo>
                        <a:pt x="1540699" y="227388"/>
                        <a:pt x="1692597" y="585"/>
                        <a:pt x="1851640" y="0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635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374" name="Ellipse 373"/>
                <p:cNvSpPr/>
                <p:nvPr/>
              </p:nvSpPr>
              <p:spPr>
                <a:xfrm>
                  <a:off x="3708698" y="2779340"/>
                  <a:ext cx="1994520" cy="1994520"/>
                </a:xfrm>
                <a:prstGeom prst="ellipse">
                  <a:avLst/>
                </a:prstGeom>
                <a:noFill/>
                <a:ln w="6350">
                  <a:solidFill>
                    <a:schemeClr val="tx2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sp>
            <p:nvSpPr>
              <p:cNvPr id="372" name="Pfeil nach links 371"/>
              <p:cNvSpPr/>
              <p:nvPr/>
            </p:nvSpPr>
            <p:spPr>
              <a:xfrm rot="16200000">
                <a:off x="4428778" y="2070161"/>
                <a:ext cx="720080" cy="266230"/>
              </a:xfrm>
              <a:prstGeom prst="leftArrow">
                <a:avLst>
                  <a:gd name="adj1" fmla="val 66931"/>
                  <a:gd name="adj2" fmla="val 74185"/>
                </a:avLst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grpSp>
        <p:nvGrpSpPr>
          <p:cNvPr id="413" name="Gruppieren 412"/>
          <p:cNvGrpSpPr/>
          <p:nvPr/>
        </p:nvGrpSpPr>
        <p:grpSpPr>
          <a:xfrm>
            <a:off x="1764169" y="4867259"/>
            <a:ext cx="288658" cy="288658"/>
            <a:chOff x="4283968" y="1700014"/>
            <a:chExt cx="1008112" cy="1008112"/>
          </a:xfrm>
          <a:effectLst/>
        </p:grpSpPr>
        <p:sp>
          <p:nvSpPr>
            <p:cNvPr id="414" name="Ellipse 413"/>
            <p:cNvSpPr/>
            <p:nvPr/>
          </p:nvSpPr>
          <p:spPr>
            <a:xfrm>
              <a:off x="4283968" y="1700014"/>
              <a:ext cx="1008112" cy="100811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415" name="Gruppieren 414"/>
            <p:cNvGrpSpPr/>
            <p:nvPr/>
          </p:nvGrpSpPr>
          <p:grpSpPr>
            <a:xfrm>
              <a:off x="4283968" y="1700014"/>
              <a:ext cx="1008112" cy="1008112"/>
              <a:chOff x="4284762" y="1699220"/>
              <a:chExt cx="1008112" cy="1008112"/>
            </a:xfrm>
          </p:grpSpPr>
          <p:grpSp>
            <p:nvGrpSpPr>
              <p:cNvPr id="416" name="Gruppieren 415"/>
              <p:cNvGrpSpPr/>
              <p:nvPr/>
            </p:nvGrpSpPr>
            <p:grpSpPr>
              <a:xfrm>
                <a:off x="4284762" y="1699220"/>
                <a:ext cx="1008112" cy="1008112"/>
                <a:chOff x="3708698" y="2779340"/>
                <a:chExt cx="1994520" cy="1994520"/>
              </a:xfrm>
            </p:grpSpPr>
            <p:sp>
              <p:nvSpPr>
                <p:cNvPr id="418" name="Ellipse 200"/>
                <p:cNvSpPr/>
                <p:nvPr/>
              </p:nvSpPr>
              <p:spPr>
                <a:xfrm>
                  <a:off x="3708698" y="3380928"/>
                  <a:ext cx="1994520" cy="13929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4520" h="1392932">
                      <a:moveTo>
                        <a:pt x="1851640" y="0"/>
                      </a:moveTo>
                      <a:cubicBezTo>
                        <a:pt x="1651448" y="129215"/>
                        <a:pt x="1737006" y="236997"/>
                        <a:pt x="1841614" y="228099"/>
                      </a:cubicBezTo>
                      <a:cubicBezTo>
                        <a:pt x="1882892" y="229900"/>
                        <a:pt x="1927319" y="213179"/>
                        <a:pt x="1972420" y="187537"/>
                      </a:cubicBezTo>
                      <a:cubicBezTo>
                        <a:pt x="1987016" y="254619"/>
                        <a:pt x="1994520" y="324269"/>
                        <a:pt x="1994520" y="395672"/>
                      </a:cubicBezTo>
                      <a:cubicBezTo>
                        <a:pt x="1994520" y="946443"/>
                        <a:pt x="1548031" y="1392932"/>
                        <a:pt x="997260" y="1392932"/>
                      </a:cubicBezTo>
                      <a:cubicBezTo>
                        <a:pt x="446489" y="1392932"/>
                        <a:pt x="0" y="946443"/>
                        <a:pt x="0" y="395672"/>
                      </a:cubicBezTo>
                      <a:cubicBezTo>
                        <a:pt x="0" y="340526"/>
                        <a:pt x="4476" y="286426"/>
                        <a:pt x="14275" y="233909"/>
                      </a:cubicBezTo>
                      <a:cubicBezTo>
                        <a:pt x="39684" y="234166"/>
                        <a:pt x="63956" y="234392"/>
                        <a:pt x="86507" y="234741"/>
                      </a:cubicBezTo>
                      <a:cubicBezTo>
                        <a:pt x="201641" y="236829"/>
                        <a:pt x="381699" y="7813"/>
                        <a:pt x="516260" y="4136"/>
                      </a:cubicBezTo>
                      <a:cubicBezTo>
                        <a:pt x="323961" y="127002"/>
                        <a:pt x="445199" y="220913"/>
                        <a:pt x="491822" y="230480"/>
                      </a:cubicBezTo>
                      <a:cubicBezTo>
                        <a:pt x="651783" y="254250"/>
                        <a:pt x="742688" y="8940"/>
                        <a:pt x="962180" y="4136"/>
                      </a:cubicBezTo>
                      <a:cubicBezTo>
                        <a:pt x="774187" y="130426"/>
                        <a:pt x="848131" y="225758"/>
                        <a:pt x="933982" y="230605"/>
                      </a:cubicBezTo>
                      <a:cubicBezTo>
                        <a:pt x="1095782" y="232276"/>
                        <a:pt x="1190907" y="-1796"/>
                        <a:pt x="1393187" y="7018"/>
                      </a:cubicBezTo>
                      <a:cubicBezTo>
                        <a:pt x="1196462" y="131471"/>
                        <a:pt x="1318825" y="234490"/>
                        <a:pt x="1381657" y="230355"/>
                      </a:cubicBezTo>
                      <a:cubicBezTo>
                        <a:pt x="1540699" y="227388"/>
                        <a:pt x="1692597" y="585"/>
                        <a:pt x="1851640" y="0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635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419" name="Ellipse 418"/>
                <p:cNvSpPr/>
                <p:nvPr/>
              </p:nvSpPr>
              <p:spPr>
                <a:xfrm>
                  <a:off x="3708698" y="2779340"/>
                  <a:ext cx="1994520" cy="1994520"/>
                </a:xfrm>
                <a:prstGeom prst="ellipse">
                  <a:avLst/>
                </a:prstGeom>
                <a:noFill/>
                <a:ln w="6350">
                  <a:solidFill>
                    <a:schemeClr val="tx2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sp>
            <p:nvSpPr>
              <p:cNvPr id="417" name="Pfeil nach links 416"/>
              <p:cNvSpPr/>
              <p:nvPr/>
            </p:nvSpPr>
            <p:spPr>
              <a:xfrm rot="16200000">
                <a:off x="4428778" y="2070161"/>
                <a:ext cx="720080" cy="266230"/>
              </a:xfrm>
              <a:prstGeom prst="leftArrow">
                <a:avLst>
                  <a:gd name="adj1" fmla="val 66931"/>
                  <a:gd name="adj2" fmla="val 74185"/>
                </a:avLst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grpSp>
        <p:nvGrpSpPr>
          <p:cNvPr id="428" name="Gruppieren 427"/>
          <p:cNvGrpSpPr/>
          <p:nvPr/>
        </p:nvGrpSpPr>
        <p:grpSpPr>
          <a:xfrm>
            <a:off x="1620466" y="3859460"/>
            <a:ext cx="576064" cy="576064"/>
            <a:chOff x="4283968" y="1700014"/>
            <a:chExt cx="1008112" cy="1008112"/>
          </a:xfrm>
          <a:effectLst/>
        </p:grpSpPr>
        <p:sp>
          <p:nvSpPr>
            <p:cNvPr id="429" name="Ellipse 428"/>
            <p:cNvSpPr/>
            <p:nvPr/>
          </p:nvSpPr>
          <p:spPr>
            <a:xfrm>
              <a:off x="4283968" y="1700014"/>
              <a:ext cx="1008112" cy="100811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430" name="Gruppieren 429"/>
            <p:cNvGrpSpPr/>
            <p:nvPr/>
          </p:nvGrpSpPr>
          <p:grpSpPr>
            <a:xfrm>
              <a:off x="4283968" y="1700014"/>
              <a:ext cx="1008112" cy="1008112"/>
              <a:chOff x="4284762" y="1699220"/>
              <a:chExt cx="1008112" cy="1008112"/>
            </a:xfrm>
          </p:grpSpPr>
          <p:grpSp>
            <p:nvGrpSpPr>
              <p:cNvPr id="431" name="Gruppieren 430"/>
              <p:cNvGrpSpPr/>
              <p:nvPr/>
            </p:nvGrpSpPr>
            <p:grpSpPr>
              <a:xfrm>
                <a:off x="4284762" y="1699220"/>
                <a:ext cx="1008112" cy="1008112"/>
                <a:chOff x="3708698" y="2779340"/>
                <a:chExt cx="1994520" cy="1994520"/>
              </a:xfrm>
            </p:grpSpPr>
            <p:sp>
              <p:nvSpPr>
                <p:cNvPr id="433" name="Ellipse 200"/>
                <p:cNvSpPr/>
                <p:nvPr/>
              </p:nvSpPr>
              <p:spPr>
                <a:xfrm>
                  <a:off x="3708698" y="3380928"/>
                  <a:ext cx="1994520" cy="13929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4520" h="1392932">
                      <a:moveTo>
                        <a:pt x="1851640" y="0"/>
                      </a:moveTo>
                      <a:cubicBezTo>
                        <a:pt x="1651448" y="129215"/>
                        <a:pt x="1737006" y="236997"/>
                        <a:pt x="1841614" y="228099"/>
                      </a:cubicBezTo>
                      <a:cubicBezTo>
                        <a:pt x="1882892" y="229900"/>
                        <a:pt x="1927319" y="213179"/>
                        <a:pt x="1972420" y="187537"/>
                      </a:cubicBezTo>
                      <a:cubicBezTo>
                        <a:pt x="1987016" y="254619"/>
                        <a:pt x="1994520" y="324269"/>
                        <a:pt x="1994520" y="395672"/>
                      </a:cubicBezTo>
                      <a:cubicBezTo>
                        <a:pt x="1994520" y="946443"/>
                        <a:pt x="1548031" y="1392932"/>
                        <a:pt x="997260" y="1392932"/>
                      </a:cubicBezTo>
                      <a:cubicBezTo>
                        <a:pt x="446489" y="1392932"/>
                        <a:pt x="0" y="946443"/>
                        <a:pt x="0" y="395672"/>
                      </a:cubicBezTo>
                      <a:cubicBezTo>
                        <a:pt x="0" y="340526"/>
                        <a:pt x="4476" y="286426"/>
                        <a:pt x="14275" y="233909"/>
                      </a:cubicBezTo>
                      <a:cubicBezTo>
                        <a:pt x="39684" y="234166"/>
                        <a:pt x="63956" y="234392"/>
                        <a:pt x="86507" y="234741"/>
                      </a:cubicBezTo>
                      <a:cubicBezTo>
                        <a:pt x="201641" y="236829"/>
                        <a:pt x="381699" y="7813"/>
                        <a:pt x="516260" y="4136"/>
                      </a:cubicBezTo>
                      <a:cubicBezTo>
                        <a:pt x="323961" y="127002"/>
                        <a:pt x="445199" y="220913"/>
                        <a:pt x="491822" y="230480"/>
                      </a:cubicBezTo>
                      <a:cubicBezTo>
                        <a:pt x="651783" y="254250"/>
                        <a:pt x="742688" y="8940"/>
                        <a:pt x="962180" y="4136"/>
                      </a:cubicBezTo>
                      <a:cubicBezTo>
                        <a:pt x="774187" y="130426"/>
                        <a:pt x="848131" y="225758"/>
                        <a:pt x="933982" y="230605"/>
                      </a:cubicBezTo>
                      <a:cubicBezTo>
                        <a:pt x="1095782" y="232276"/>
                        <a:pt x="1190907" y="-1796"/>
                        <a:pt x="1393187" y="7018"/>
                      </a:cubicBezTo>
                      <a:cubicBezTo>
                        <a:pt x="1196462" y="131471"/>
                        <a:pt x="1318825" y="234490"/>
                        <a:pt x="1381657" y="230355"/>
                      </a:cubicBezTo>
                      <a:cubicBezTo>
                        <a:pt x="1540699" y="227388"/>
                        <a:pt x="1692597" y="585"/>
                        <a:pt x="1851640" y="0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635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434" name="Ellipse 433"/>
                <p:cNvSpPr/>
                <p:nvPr/>
              </p:nvSpPr>
              <p:spPr>
                <a:xfrm>
                  <a:off x="3708698" y="2779340"/>
                  <a:ext cx="1994520" cy="1994520"/>
                </a:xfrm>
                <a:prstGeom prst="ellipse">
                  <a:avLst/>
                </a:prstGeom>
                <a:noFill/>
                <a:ln w="6350">
                  <a:solidFill>
                    <a:schemeClr val="tx2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sp>
            <p:nvSpPr>
              <p:cNvPr id="432" name="Pfeil nach links 431"/>
              <p:cNvSpPr/>
              <p:nvPr/>
            </p:nvSpPr>
            <p:spPr>
              <a:xfrm rot="16200000">
                <a:off x="4428778" y="2070161"/>
                <a:ext cx="720080" cy="266230"/>
              </a:xfrm>
              <a:prstGeom prst="leftArrow">
                <a:avLst>
                  <a:gd name="adj1" fmla="val 66931"/>
                  <a:gd name="adj2" fmla="val 74185"/>
                </a:avLst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grpSp>
        <p:nvGrpSpPr>
          <p:cNvPr id="443" name="Gruppieren 442"/>
          <p:cNvGrpSpPr/>
          <p:nvPr/>
        </p:nvGrpSpPr>
        <p:grpSpPr>
          <a:xfrm>
            <a:off x="1692474" y="3211388"/>
            <a:ext cx="432048" cy="432048"/>
            <a:chOff x="4283968" y="1700014"/>
            <a:chExt cx="1008112" cy="1008112"/>
          </a:xfrm>
          <a:effectLst/>
        </p:grpSpPr>
        <p:sp>
          <p:nvSpPr>
            <p:cNvPr id="444" name="Ellipse 443"/>
            <p:cNvSpPr/>
            <p:nvPr/>
          </p:nvSpPr>
          <p:spPr>
            <a:xfrm>
              <a:off x="4283968" y="1700014"/>
              <a:ext cx="1008112" cy="100811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445" name="Gruppieren 444"/>
            <p:cNvGrpSpPr/>
            <p:nvPr/>
          </p:nvGrpSpPr>
          <p:grpSpPr>
            <a:xfrm>
              <a:off x="4283968" y="1700014"/>
              <a:ext cx="1008112" cy="1008112"/>
              <a:chOff x="4284762" y="1699220"/>
              <a:chExt cx="1008112" cy="1008112"/>
            </a:xfrm>
          </p:grpSpPr>
          <p:grpSp>
            <p:nvGrpSpPr>
              <p:cNvPr id="446" name="Gruppieren 445"/>
              <p:cNvGrpSpPr/>
              <p:nvPr/>
            </p:nvGrpSpPr>
            <p:grpSpPr>
              <a:xfrm>
                <a:off x="4284762" y="1699220"/>
                <a:ext cx="1008112" cy="1008112"/>
                <a:chOff x="3708698" y="2779340"/>
                <a:chExt cx="1994520" cy="1994520"/>
              </a:xfrm>
            </p:grpSpPr>
            <p:sp>
              <p:nvSpPr>
                <p:cNvPr id="448" name="Ellipse 200"/>
                <p:cNvSpPr/>
                <p:nvPr/>
              </p:nvSpPr>
              <p:spPr>
                <a:xfrm>
                  <a:off x="3708698" y="3380928"/>
                  <a:ext cx="1994520" cy="13929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4520" h="1392932">
                      <a:moveTo>
                        <a:pt x="1851640" y="0"/>
                      </a:moveTo>
                      <a:cubicBezTo>
                        <a:pt x="1651448" y="129215"/>
                        <a:pt x="1737006" y="236997"/>
                        <a:pt x="1841614" y="228099"/>
                      </a:cubicBezTo>
                      <a:cubicBezTo>
                        <a:pt x="1882892" y="229900"/>
                        <a:pt x="1927319" y="213179"/>
                        <a:pt x="1972420" y="187537"/>
                      </a:cubicBezTo>
                      <a:cubicBezTo>
                        <a:pt x="1987016" y="254619"/>
                        <a:pt x="1994520" y="324269"/>
                        <a:pt x="1994520" y="395672"/>
                      </a:cubicBezTo>
                      <a:cubicBezTo>
                        <a:pt x="1994520" y="946443"/>
                        <a:pt x="1548031" y="1392932"/>
                        <a:pt x="997260" y="1392932"/>
                      </a:cubicBezTo>
                      <a:cubicBezTo>
                        <a:pt x="446489" y="1392932"/>
                        <a:pt x="0" y="946443"/>
                        <a:pt x="0" y="395672"/>
                      </a:cubicBezTo>
                      <a:cubicBezTo>
                        <a:pt x="0" y="340526"/>
                        <a:pt x="4476" y="286426"/>
                        <a:pt x="14275" y="233909"/>
                      </a:cubicBezTo>
                      <a:cubicBezTo>
                        <a:pt x="39684" y="234166"/>
                        <a:pt x="63956" y="234392"/>
                        <a:pt x="86507" y="234741"/>
                      </a:cubicBezTo>
                      <a:cubicBezTo>
                        <a:pt x="201641" y="236829"/>
                        <a:pt x="381699" y="7813"/>
                        <a:pt x="516260" y="4136"/>
                      </a:cubicBezTo>
                      <a:cubicBezTo>
                        <a:pt x="323961" y="127002"/>
                        <a:pt x="445199" y="220913"/>
                        <a:pt x="491822" y="230480"/>
                      </a:cubicBezTo>
                      <a:cubicBezTo>
                        <a:pt x="651783" y="254250"/>
                        <a:pt x="742688" y="8940"/>
                        <a:pt x="962180" y="4136"/>
                      </a:cubicBezTo>
                      <a:cubicBezTo>
                        <a:pt x="774187" y="130426"/>
                        <a:pt x="848131" y="225758"/>
                        <a:pt x="933982" y="230605"/>
                      </a:cubicBezTo>
                      <a:cubicBezTo>
                        <a:pt x="1095782" y="232276"/>
                        <a:pt x="1190907" y="-1796"/>
                        <a:pt x="1393187" y="7018"/>
                      </a:cubicBezTo>
                      <a:cubicBezTo>
                        <a:pt x="1196462" y="131471"/>
                        <a:pt x="1318825" y="234490"/>
                        <a:pt x="1381657" y="230355"/>
                      </a:cubicBezTo>
                      <a:cubicBezTo>
                        <a:pt x="1540699" y="227388"/>
                        <a:pt x="1692597" y="585"/>
                        <a:pt x="1851640" y="0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635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449" name="Ellipse 448"/>
                <p:cNvSpPr/>
                <p:nvPr/>
              </p:nvSpPr>
              <p:spPr>
                <a:xfrm>
                  <a:off x="3708698" y="2779340"/>
                  <a:ext cx="1994520" cy="1994520"/>
                </a:xfrm>
                <a:prstGeom prst="ellipse">
                  <a:avLst/>
                </a:prstGeom>
                <a:noFill/>
                <a:ln w="6350">
                  <a:solidFill>
                    <a:schemeClr val="tx2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sp>
            <p:nvSpPr>
              <p:cNvPr id="447" name="Pfeil nach links 446"/>
              <p:cNvSpPr/>
              <p:nvPr/>
            </p:nvSpPr>
            <p:spPr>
              <a:xfrm rot="16200000">
                <a:off x="4428778" y="2070161"/>
                <a:ext cx="720080" cy="266230"/>
              </a:xfrm>
              <a:prstGeom prst="leftArrow">
                <a:avLst>
                  <a:gd name="adj1" fmla="val 66931"/>
                  <a:gd name="adj2" fmla="val 74185"/>
                </a:avLst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grpSp>
        <p:nvGrpSpPr>
          <p:cNvPr id="458" name="Gruppieren 457"/>
          <p:cNvGrpSpPr/>
          <p:nvPr/>
        </p:nvGrpSpPr>
        <p:grpSpPr>
          <a:xfrm>
            <a:off x="1764169" y="2490995"/>
            <a:ext cx="288658" cy="288658"/>
            <a:chOff x="4283968" y="1700014"/>
            <a:chExt cx="1008112" cy="1008112"/>
          </a:xfrm>
          <a:effectLst/>
        </p:grpSpPr>
        <p:sp>
          <p:nvSpPr>
            <p:cNvPr id="459" name="Ellipse 458"/>
            <p:cNvSpPr/>
            <p:nvPr/>
          </p:nvSpPr>
          <p:spPr>
            <a:xfrm>
              <a:off x="4283968" y="1700014"/>
              <a:ext cx="1008112" cy="100811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460" name="Gruppieren 459"/>
            <p:cNvGrpSpPr/>
            <p:nvPr/>
          </p:nvGrpSpPr>
          <p:grpSpPr>
            <a:xfrm>
              <a:off x="4283968" y="1700014"/>
              <a:ext cx="1008112" cy="1008112"/>
              <a:chOff x="4284762" y="1699220"/>
              <a:chExt cx="1008112" cy="1008112"/>
            </a:xfrm>
          </p:grpSpPr>
          <p:grpSp>
            <p:nvGrpSpPr>
              <p:cNvPr id="461" name="Gruppieren 460"/>
              <p:cNvGrpSpPr/>
              <p:nvPr/>
            </p:nvGrpSpPr>
            <p:grpSpPr>
              <a:xfrm>
                <a:off x="4284762" y="1699220"/>
                <a:ext cx="1008112" cy="1008112"/>
                <a:chOff x="3708698" y="2779340"/>
                <a:chExt cx="1994520" cy="1994520"/>
              </a:xfrm>
            </p:grpSpPr>
            <p:sp>
              <p:nvSpPr>
                <p:cNvPr id="463" name="Ellipse 200"/>
                <p:cNvSpPr/>
                <p:nvPr/>
              </p:nvSpPr>
              <p:spPr>
                <a:xfrm>
                  <a:off x="3708698" y="3380928"/>
                  <a:ext cx="1994520" cy="13929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4520" h="1392932">
                      <a:moveTo>
                        <a:pt x="1851640" y="0"/>
                      </a:moveTo>
                      <a:cubicBezTo>
                        <a:pt x="1651448" y="129215"/>
                        <a:pt x="1737006" y="236997"/>
                        <a:pt x="1841614" y="228099"/>
                      </a:cubicBezTo>
                      <a:cubicBezTo>
                        <a:pt x="1882892" y="229900"/>
                        <a:pt x="1927319" y="213179"/>
                        <a:pt x="1972420" y="187537"/>
                      </a:cubicBezTo>
                      <a:cubicBezTo>
                        <a:pt x="1987016" y="254619"/>
                        <a:pt x="1994520" y="324269"/>
                        <a:pt x="1994520" y="395672"/>
                      </a:cubicBezTo>
                      <a:cubicBezTo>
                        <a:pt x="1994520" y="946443"/>
                        <a:pt x="1548031" y="1392932"/>
                        <a:pt x="997260" y="1392932"/>
                      </a:cubicBezTo>
                      <a:cubicBezTo>
                        <a:pt x="446489" y="1392932"/>
                        <a:pt x="0" y="946443"/>
                        <a:pt x="0" y="395672"/>
                      </a:cubicBezTo>
                      <a:cubicBezTo>
                        <a:pt x="0" y="340526"/>
                        <a:pt x="4476" y="286426"/>
                        <a:pt x="14275" y="233909"/>
                      </a:cubicBezTo>
                      <a:cubicBezTo>
                        <a:pt x="39684" y="234166"/>
                        <a:pt x="63956" y="234392"/>
                        <a:pt x="86507" y="234741"/>
                      </a:cubicBezTo>
                      <a:cubicBezTo>
                        <a:pt x="201641" y="236829"/>
                        <a:pt x="381699" y="7813"/>
                        <a:pt x="516260" y="4136"/>
                      </a:cubicBezTo>
                      <a:cubicBezTo>
                        <a:pt x="323961" y="127002"/>
                        <a:pt x="445199" y="220913"/>
                        <a:pt x="491822" y="230480"/>
                      </a:cubicBezTo>
                      <a:cubicBezTo>
                        <a:pt x="651783" y="254250"/>
                        <a:pt x="742688" y="8940"/>
                        <a:pt x="962180" y="4136"/>
                      </a:cubicBezTo>
                      <a:cubicBezTo>
                        <a:pt x="774187" y="130426"/>
                        <a:pt x="848131" y="225758"/>
                        <a:pt x="933982" y="230605"/>
                      </a:cubicBezTo>
                      <a:cubicBezTo>
                        <a:pt x="1095782" y="232276"/>
                        <a:pt x="1190907" y="-1796"/>
                        <a:pt x="1393187" y="7018"/>
                      </a:cubicBezTo>
                      <a:cubicBezTo>
                        <a:pt x="1196462" y="131471"/>
                        <a:pt x="1318825" y="234490"/>
                        <a:pt x="1381657" y="230355"/>
                      </a:cubicBezTo>
                      <a:cubicBezTo>
                        <a:pt x="1540699" y="227388"/>
                        <a:pt x="1692597" y="585"/>
                        <a:pt x="1851640" y="0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635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464" name="Ellipse 463"/>
                <p:cNvSpPr/>
                <p:nvPr/>
              </p:nvSpPr>
              <p:spPr>
                <a:xfrm>
                  <a:off x="3708698" y="2779340"/>
                  <a:ext cx="1994520" cy="1994520"/>
                </a:xfrm>
                <a:prstGeom prst="ellipse">
                  <a:avLst/>
                </a:prstGeom>
                <a:noFill/>
                <a:ln w="6350">
                  <a:solidFill>
                    <a:schemeClr val="tx2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sp>
            <p:nvSpPr>
              <p:cNvPr id="462" name="Pfeil nach links 461"/>
              <p:cNvSpPr/>
              <p:nvPr/>
            </p:nvSpPr>
            <p:spPr>
              <a:xfrm rot="16200000">
                <a:off x="4428778" y="2070161"/>
                <a:ext cx="720080" cy="266230"/>
              </a:xfrm>
              <a:prstGeom prst="leftArrow">
                <a:avLst>
                  <a:gd name="adj1" fmla="val 66931"/>
                  <a:gd name="adj2" fmla="val 74185"/>
                </a:avLst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grpSp>
        <p:nvGrpSpPr>
          <p:cNvPr id="506" name="Gruppieren 505"/>
          <p:cNvGrpSpPr/>
          <p:nvPr/>
        </p:nvGrpSpPr>
        <p:grpSpPr>
          <a:xfrm>
            <a:off x="250824" y="2131268"/>
            <a:ext cx="2449762" cy="759668"/>
            <a:chOff x="250824" y="2131268"/>
            <a:chExt cx="2449762" cy="759668"/>
          </a:xfrm>
        </p:grpSpPr>
        <p:sp>
          <p:nvSpPr>
            <p:cNvPr id="29" name="Textfeld 28"/>
            <p:cNvSpPr txBox="1"/>
            <p:nvPr/>
          </p:nvSpPr>
          <p:spPr>
            <a:xfrm>
              <a:off x="250824" y="2131268"/>
              <a:ext cx="2449761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lIns="36000" rIns="36000" rtlCol="0">
              <a:spAutoFit/>
            </a:bodyPr>
            <a:lstStyle/>
            <a:p>
              <a:pPr algn="ctr"/>
              <a:r>
                <a:rPr lang="de-DE" dirty="0" smtClean="0"/>
                <a:t>Sound </a:t>
              </a:r>
              <a:r>
                <a:rPr lang="de-DE" dirty="0" err="1" smtClean="0"/>
                <a:t>Velocity</a:t>
              </a:r>
              <a:r>
                <a:rPr lang="de-DE" dirty="0" smtClean="0"/>
                <a:t> Sensor</a:t>
              </a:r>
              <a:endParaRPr lang="de-DE" dirty="0"/>
            </a:p>
          </p:txBody>
        </p:sp>
        <p:sp>
          <p:nvSpPr>
            <p:cNvPr id="474" name="Rechteck 473"/>
            <p:cNvSpPr/>
            <p:nvPr/>
          </p:nvSpPr>
          <p:spPr>
            <a:xfrm>
              <a:off x="250825" y="2163018"/>
              <a:ext cx="2449761" cy="72791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507" name="Gruppieren 506"/>
          <p:cNvGrpSpPr/>
          <p:nvPr/>
        </p:nvGrpSpPr>
        <p:grpSpPr>
          <a:xfrm>
            <a:off x="250824" y="2923356"/>
            <a:ext cx="2449762" cy="759668"/>
            <a:chOff x="250824" y="2923356"/>
            <a:chExt cx="2449762" cy="759668"/>
          </a:xfrm>
        </p:grpSpPr>
        <p:sp>
          <p:nvSpPr>
            <p:cNvPr id="17" name="Textfeld 16"/>
            <p:cNvSpPr txBox="1"/>
            <p:nvPr/>
          </p:nvSpPr>
          <p:spPr>
            <a:xfrm>
              <a:off x="250824" y="2923356"/>
              <a:ext cx="2449761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lIns="36000" rIns="36000" rtlCol="0">
              <a:spAutoFit/>
            </a:bodyPr>
            <a:lstStyle/>
            <a:p>
              <a:pPr algn="ctr"/>
              <a:r>
                <a:rPr lang="de-DE" dirty="0" smtClean="0"/>
                <a:t>USBL Transponder</a:t>
              </a:r>
              <a:endParaRPr lang="de-DE" dirty="0"/>
            </a:p>
          </p:txBody>
        </p:sp>
        <p:sp>
          <p:nvSpPr>
            <p:cNvPr id="475" name="Rechteck 474"/>
            <p:cNvSpPr/>
            <p:nvPr/>
          </p:nvSpPr>
          <p:spPr>
            <a:xfrm>
              <a:off x="250825" y="2955106"/>
              <a:ext cx="2449761" cy="72791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508" name="Gruppieren 507"/>
          <p:cNvGrpSpPr/>
          <p:nvPr/>
        </p:nvGrpSpPr>
        <p:grpSpPr>
          <a:xfrm>
            <a:off x="250824" y="3715444"/>
            <a:ext cx="2449762" cy="759668"/>
            <a:chOff x="250824" y="3715444"/>
            <a:chExt cx="2449762" cy="759668"/>
          </a:xfrm>
        </p:grpSpPr>
        <p:sp>
          <p:nvSpPr>
            <p:cNvPr id="20" name="Textfeld 19"/>
            <p:cNvSpPr txBox="1"/>
            <p:nvPr/>
          </p:nvSpPr>
          <p:spPr>
            <a:xfrm>
              <a:off x="250824" y="3715444"/>
              <a:ext cx="2449761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lIns="36000" rIns="36000" rtlCol="0">
              <a:spAutoFit/>
            </a:bodyPr>
            <a:lstStyle/>
            <a:p>
              <a:pPr algn="ctr"/>
              <a:r>
                <a:rPr lang="de-DE" dirty="0" err="1" smtClean="0"/>
                <a:t>Pressure</a:t>
              </a:r>
              <a:r>
                <a:rPr lang="de-DE" dirty="0" smtClean="0"/>
                <a:t> Sensor</a:t>
              </a:r>
              <a:endParaRPr lang="de-DE" dirty="0"/>
            </a:p>
          </p:txBody>
        </p:sp>
        <p:sp>
          <p:nvSpPr>
            <p:cNvPr id="476" name="Rechteck 475"/>
            <p:cNvSpPr/>
            <p:nvPr/>
          </p:nvSpPr>
          <p:spPr>
            <a:xfrm>
              <a:off x="250825" y="3747194"/>
              <a:ext cx="2449761" cy="72791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509" name="Gruppieren 508"/>
          <p:cNvGrpSpPr/>
          <p:nvPr/>
        </p:nvGrpSpPr>
        <p:grpSpPr>
          <a:xfrm>
            <a:off x="250825" y="4507532"/>
            <a:ext cx="2449761" cy="760338"/>
            <a:chOff x="250825" y="4507532"/>
            <a:chExt cx="2449761" cy="760338"/>
          </a:xfrm>
        </p:grpSpPr>
        <p:sp>
          <p:nvSpPr>
            <p:cNvPr id="26" name="Textfeld 25"/>
            <p:cNvSpPr txBox="1"/>
            <p:nvPr/>
          </p:nvSpPr>
          <p:spPr>
            <a:xfrm>
              <a:off x="250826" y="4507532"/>
              <a:ext cx="2449760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lIns="36000" rIns="36000" rtlCol="0">
              <a:spAutoFit/>
            </a:bodyPr>
            <a:lstStyle/>
            <a:p>
              <a:pPr algn="ctr"/>
              <a:r>
                <a:rPr lang="de-DE" dirty="0" smtClean="0"/>
                <a:t>INS</a:t>
              </a:r>
              <a:endParaRPr lang="de-DE" dirty="0"/>
            </a:p>
          </p:txBody>
        </p:sp>
        <p:sp>
          <p:nvSpPr>
            <p:cNvPr id="477" name="Rechteck 476"/>
            <p:cNvSpPr/>
            <p:nvPr/>
          </p:nvSpPr>
          <p:spPr>
            <a:xfrm>
              <a:off x="250825" y="4539952"/>
              <a:ext cx="2449761" cy="72791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510" name="Gruppieren 509"/>
          <p:cNvGrpSpPr/>
          <p:nvPr/>
        </p:nvGrpSpPr>
        <p:grpSpPr>
          <a:xfrm>
            <a:off x="250825" y="5299620"/>
            <a:ext cx="2449761" cy="759668"/>
            <a:chOff x="250825" y="5299620"/>
            <a:chExt cx="2449761" cy="759668"/>
          </a:xfrm>
        </p:grpSpPr>
        <p:sp>
          <p:nvSpPr>
            <p:cNvPr id="23" name="Textfeld 22"/>
            <p:cNvSpPr txBox="1"/>
            <p:nvPr/>
          </p:nvSpPr>
          <p:spPr>
            <a:xfrm>
              <a:off x="250825" y="5299620"/>
              <a:ext cx="2449761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lIns="36000" rIns="36000" rtlCol="0">
              <a:spAutoFit/>
            </a:bodyPr>
            <a:lstStyle/>
            <a:p>
              <a:pPr algn="ctr"/>
              <a:r>
                <a:rPr lang="de-DE" dirty="0" smtClean="0"/>
                <a:t>DVL</a:t>
              </a:r>
              <a:endParaRPr lang="de-DE" dirty="0"/>
            </a:p>
          </p:txBody>
        </p:sp>
        <p:sp>
          <p:nvSpPr>
            <p:cNvPr id="478" name="Rechteck 477"/>
            <p:cNvSpPr/>
            <p:nvPr/>
          </p:nvSpPr>
          <p:spPr>
            <a:xfrm>
              <a:off x="250825" y="5331370"/>
              <a:ext cx="2449761" cy="72791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8" name="Rechteck 497"/>
              <p:cNvSpPr/>
              <p:nvPr/>
            </p:nvSpPr>
            <p:spPr>
              <a:xfrm>
                <a:off x="396330" y="4003476"/>
                <a:ext cx="124752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de-DE" sz="1200" dirty="0" err="1">
                    <a:solidFill>
                      <a:schemeClr val="bg1"/>
                    </a:solidFill>
                  </a:rPr>
                  <a:t>Accuracy</a:t>
                </a:r>
                <a:r>
                  <a:rPr lang="de-DE" sz="1200" dirty="0">
                    <a:solidFill>
                      <a:schemeClr val="bg1"/>
                    </a:solidFill>
                  </a:rPr>
                  <a:t> </a:t>
                </a:r>
                <a:r>
                  <a:rPr lang="de-DE" sz="1200" dirty="0" smtClean="0">
                    <a:solidFill>
                      <a:schemeClr val="bg1"/>
                    </a:solidFill>
                  </a:rPr>
                  <a:t>0.07 m </a:t>
                </a:r>
                <a:br>
                  <a:rPr lang="de-DE" sz="1200" dirty="0" smtClean="0">
                    <a:solidFill>
                      <a:schemeClr val="bg1"/>
                    </a:solidFill>
                  </a:rPr>
                </a:br>
                <a:r>
                  <a:rPr lang="de-DE" sz="1200" dirty="0" smtClean="0">
                    <a:solidFill>
                      <a:schemeClr val="bg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de-DE" sz="12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𝛿</m:t>
                    </m:r>
                  </m:oMath>
                </a14:m>
                <a:r>
                  <a:rPr lang="de-DE" sz="1200" baseline="-25000" dirty="0" smtClean="0">
                    <a:solidFill>
                      <a:schemeClr val="bg1"/>
                    </a:solidFill>
                  </a:rPr>
                  <a:t>95</a:t>
                </a:r>
                <a:r>
                  <a:rPr lang="de-DE" sz="1200" dirty="0">
                    <a:solidFill>
                      <a:schemeClr val="bg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498" name="Rechteck 49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330" y="4003476"/>
                <a:ext cx="1247521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9" name="Gruppieren 588"/>
          <p:cNvGrpSpPr/>
          <p:nvPr/>
        </p:nvGrpSpPr>
        <p:grpSpPr>
          <a:xfrm>
            <a:off x="4979987" y="4858280"/>
            <a:ext cx="1008112" cy="1344083"/>
            <a:chOff x="4979987" y="4858280"/>
            <a:chExt cx="1008112" cy="1344083"/>
          </a:xfrm>
        </p:grpSpPr>
        <p:sp>
          <p:nvSpPr>
            <p:cNvPr id="86" name="Textfeld 85"/>
            <p:cNvSpPr txBox="1"/>
            <p:nvPr/>
          </p:nvSpPr>
          <p:spPr>
            <a:xfrm>
              <a:off x="5004842" y="4858280"/>
              <a:ext cx="9584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b="1" dirty="0" smtClean="0"/>
                <a:t>Position</a:t>
              </a:r>
              <a:endParaRPr lang="de-DE" b="1" dirty="0"/>
            </a:p>
          </p:txBody>
        </p:sp>
        <p:grpSp>
          <p:nvGrpSpPr>
            <p:cNvPr id="548" name="Gruppieren 547"/>
            <p:cNvGrpSpPr/>
            <p:nvPr/>
          </p:nvGrpSpPr>
          <p:grpSpPr>
            <a:xfrm>
              <a:off x="4979987" y="5194251"/>
              <a:ext cx="1008112" cy="1008112"/>
              <a:chOff x="2556570" y="5194251"/>
              <a:chExt cx="1008112" cy="1008112"/>
            </a:xfrm>
          </p:grpSpPr>
          <p:sp>
            <p:nvSpPr>
              <p:cNvPr id="541" name="Ellipse 540"/>
              <p:cNvSpPr/>
              <p:nvPr/>
            </p:nvSpPr>
            <p:spPr>
              <a:xfrm>
                <a:off x="2556570" y="5194251"/>
                <a:ext cx="1008112" cy="100811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42" name="Ellipse 349"/>
              <p:cNvSpPr/>
              <p:nvPr/>
            </p:nvSpPr>
            <p:spPr>
              <a:xfrm>
                <a:off x="2556570" y="5194251"/>
                <a:ext cx="1008000" cy="1008000"/>
              </a:xfrm>
              <a:custGeom>
                <a:avLst/>
                <a:gdLst>
                  <a:gd name="connsiteX0" fmla="*/ 504871 w 1008000"/>
                  <a:gd name="connsiteY0" fmla="*/ 36004 h 1008000"/>
                  <a:gd name="connsiteX1" fmla="*/ 462086 w 1008000"/>
                  <a:gd name="connsiteY1" fmla="*/ 399674 h 1008000"/>
                  <a:gd name="connsiteX2" fmla="*/ 400837 w 1008000"/>
                  <a:gd name="connsiteY2" fmla="*/ 462520 h 1008000"/>
                  <a:gd name="connsiteX3" fmla="*/ 35358 w 1008000"/>
                  <a:gd name="connsiteY3" fmla="*/ 505517 h 1008000"/>
                  <a:gd name="connsiteX4" fmla="*/ 400666 w 1008000"/>
                  <a:gd name="connsiteY4" fmla="*/ 548494 h 1008000"/>
                  <a:gd name="connsiteX5" fmla="*/ 257804 w 1008000"/>
                  <a:gd name="connsiteY5" fmla="*/ 752584 h 1008000"/>
                  <a:gd name="connsiteX6" fmla="*/ 462082 w 1008000"/>
                  <a:gd name="connsiteY6" fmla="*/ 609588 h 1008000"/>
                  <a:gd name="connsiteX7" fmla="*/ 504871 w 1008000"/>
                  <a:gd name="connsiteY7" fmla="*/ 973290 h 1008000"/>
                  <a:gd name="connsiteX8" fmla="*/ 547747 w 1008000"/>
                  <a:gd name="connsiteY8" fmla="*/ 608843 h 1008000"/>
                  <a:gd name="connsiteX9" fmla="*/ 753091 w 1008000"/>
                  <a:gd name="connsiteY9" fmla="*/ 752584 h 1008000"/>
                  <a:gd name="connsiteX10" fmla="*/ 610009 w 1008000"/>
                  <a:gd name="connsiteY10" fmla="*/ 548180 h 1008000"/>
                  <a:gd name="connsiteX11" fmla="*/ 972643 w 1008000"/>
                  <a:gd name="connsiteY11" fmla="*/ 505517 h 1008000"/>
                  <a:gd name="connsiteX12" fmla="*/ 609837 w 1008000"/>
                  <a:gd name="connsiteY12" fmla="*/ 462834 h 1008000"/>
                  <a:gd name="connsiteX13" fmla="*/ 755162 w 1008000"/>
                  <a:gd name="connsiteY13" fmla="*/ 255226 h 1008000"/>
                  <a:gd name="connsiteX14" fmla="*/ 547743 w 1008000"/>
                  <a:gd name="connsiteY14" fmla="*/ 400419 h 1008000"/>
                  <a:gd name="connsiteX15" fmla="*/ 504871 w 1008000"/>
                  <a:gd name="connsiteY15" fmla="*/ 36004 h 1008000"/>
                  <a:gd name="connsiteX16" fmla="*/ 504000 w 1008000"/>
                  <a:gd name="connsiteY16" fmla="*/ 0 h 1008000"/>
                  <a:gd name="connsiteX17" fmla="*/ 1008000 w 1008000"/>
                  <a:gd name="connsiteY17" fmla="*/ 504000 h 1008000"/>
                  <a:gd name="connsiteX18" fmla="*/ 504000 w 1008000"/>
                  <a:gd name="connsiteY18" fmla="*/ 1008000 h 1008000"/>
                  <a:gd name="connsiteX19" fmla="*/ 0 w 1008000"/>
                  <a:gd name="connsiteY19" fmla="*/ 504000 h 1008000"/>
                  <a:gd name="connsiteX20" fmla="*/ 504000 w 1008000"/>
                  <a:gd name="connsiteY20" fmla="*/ 0 h 1008000"/>
                  <a:gd name="connsiteX0" fmla="*/ 504871 w 1008000"/>
                  <a:gd name="connsiteY0" fmla="*/ 36004 h 1008000"/>
                  <a:gd name="connsiteX1" fmla="*/ 462086 w 1008000"/>
                  <a:gd name="connsiteY1" fmla="*/ 399674 h 1008000"/>
                  <a:gd name="connsiteX2" fmla="*/ 400837 w 1008000"/>
                  <a:gd name="connsiteY2" fmla="*/ 462520 h 1008000"/>
                  <a:gd name="connsiteX3" fmla="*/ 35358 w 1008000"/>
                  <a:gd name="connsiteY3" fmla="*/ 505517 h 1008000"/>
                  <a:gd name="connsiteX4" fmla="*/ 400666 w 1008000"/>
                  <a:gd name="connsiteY4" fmla="*/ 548494 h 1008000"/>
                  <a:gd name="connsiteX5" fmla="*/ 257804 w 1008000"/>
                  <a:gd name="connsiteY5" fmla="*/ 752584 h 1008000"/>
                  <a:gd name="connsiteX6" fmla="*/ 462082 w 1008000"/>
                  <a:gd name="connsiteY6" fmla="*/ 609588 h 1008000"/>
                  <a:gd name="connsiteX7" fmla="*/ 504871 w 1008000"/>
                  <a:gd name="connsiteY7" fmla="*/ 973290 h 1008000"/>
                  <a:gd name="connsiteX8" fmla="*/ 547747 w 1008000"/>
                  <a:gd name="connsiteY8" fmla="*/ 608843 h 1008000"/>
                  <a:gd name="connsiteX9" fmla="*/ 753091 w 1008000"/>
                  <a:gd name="connsiteY9" fmla="*/ 752584 h 1008000"/>
                  <a:gd name="connsiteX10" fmla="*/ 610009 w 1008000"/>
                  <a:gd name="connsiteY10" fmla="*/ 548180 h 1008000"/>
                  <a:gd name="connsiteX11" fmla="*/ 972643 w 1008000"/>
                  <a:gd name="connsiteY11" fmla="*/ 505517 h 1008000"/>
                  <a:gd name="connsiteX12" fmla="*/ 609837 w 1008000"/>
                  <a:gd name="connsiteY12" fmla="*/ 462834 h 1008000"/>
                  <a:gd name="connsiteX13" fmla="*/ 547743 w 1008000"/>
                  <a:gd name="connsiteY13" fmla="*/ 400419 h 1008000"/>
                  <a:gd name="connsiteX14" fmla="*/ 504871 w 1008000"/>
                  <a:gd name="connsiteY14" fmla="*/ 36004 h 1008000"/>
                  <a:gd name="connsiteX15" fmla="*/ 504000 w 1008000"/>
                  <a:gd name="connsiteY15" fmla="*/ 0 h 1008000"/>
                  <a:gd name="connsiteX16" fmla="*/ 1008000 w 1008000"/>
                  <a:gd name="connsiteY16" fmla="*/ 504000 h 1008000"/>
                  <a:gd name="connsiteX17" fmla="*/ 504000 w 1008000"/>
                  <a:gd name="connsiteY17" fmla="*/ 1008000 h 1008000"/>
                  <a:gd name="connsiteX18" fmla="*/ 0 w 1008000"/>
                  <a:gd name="connsiteY18" fmla="*/ 504000 h 1008000"/>
                  <a:gd name="connsiteX19" fmla="*/ 504000 w 1008000"/>
                  <a:gd name="connsiteY19" fmla="*/ 0 h 1008000"/>
                  <a:gd name="connsiteX0" fmla="*/ 504871 w 1008000"/>
                  <a:gd name="connsiteY0" fmla="*/ 36004 h 1008000"/>
                  <a:gd name="connsiteX1" fmla="*/ 462086 w 1008000"/>
                  <a:gd name="connsiteY1" fmla="*/ 399674 h 1008000"/>
                  <a:gd name="connsiteX2" fmla="*/ 400837 w 1008000"/>
                  <a:gd name="connsiteY2" fmla="*/ 462520 h 1008000"/>
                  <a:gd name="connsiteX3" fmla="*/ 35358 w 1008000"/>
                  <a:gd name="connsiteY3" fmla="*/ 505517 h 1008000"/>
                  <a:gd name="connsiteX4" fmla="*/ 400666 w 1008000"/>
                  <a:gd name="connsiteY4" fmla="*/ 548494 h 1008000"/>
                  <a:gd name="connsiteX5" fmla="*/ 257804 w 1008000"/>
                  <a:gd name="connsiteY5" fmla="*/ 752584 h 1008000"/>
                  <a:gd name="connsiteX6" fmla="*/ 462082 w 1008000"/>
                  <a:gd name="connsiteY6" fmla="*/ 609588 h 1008000"/>
                  <a:gd name="connsiteX7" fmla="*/ 504871 w 1008000"/>
                  <a:gd name="connsiteY7" fmla="*/ 973290 h 1008000"/>
                  <a:gd name="connsiteX8" fmla="*/ 547747 w 1008000"/>
                  <a:gd name="connsiteY8" fmla="*/ 608843 h 1008000"/>
                  <a:gd name="connsiteX9" fmla="*/ 610009 w 1008000"/>
                  <a:gd name="connsiteY9" fmla="*/ 548180 h 1008000"/>
                  <a:gd name="connsiteX10" fmla="*/ 972643 w 1008000"/>
                  <a:gd name="connsiteY10" fmla="*/ 505517 h 1008000"/>
                  <a:gd name="connsiteX11" fmla="*/ 609837 w 1008000"/>
                  <a:gd name="connsiteY11" fmla="*/ 462834 h 1008000"/>
                  <a:gd name="connsiteX12" fmla="*/ 547743 w 1008000"/>
                  <a:gd name="connsiteY12" fmla="*/ 400419 h 1008000"/>
                  <a:gd name="connsiteX13" fmla="*/ 504871 w 1008000"/>
                  <a:gd name="connsiteY13" fmla="*/ 36004 h 1008000"/>
                  <a:gd name="connsiteX14" fmla="*/ 504000 w 1008000"/>
                  <a:gd name="connsiteY14" fmla="*/ 0 h 1008000"/>
                  <a:gd name="connsiteX15" fmla="*/ 1008000 w 1008000"/>
                  <a:gd name="connsiteY15" fmla="*/ 504000 h 1008000"/>
                  <a:gd name="connsiteX16" fmla="*/ 504000 w 1008000"/>
                  <a:gd name="connsiteY16" fmla="*/ 1008000 h 1008000"/>
                  <a:gd name="connsiteX17" fmla="*/ 0 w 1008000"/>
                  <a:gd name="connsiteY17" fmla="*/ 504000 h 1008000"/>
                  <a:gd name="connsiteX18" fmla="*/ 504000 w 1008000"/>
                  <a:gd name="connsiteY18" fmla="*/ 0 h 1008000"/>
                  <a:gd name="connsiteX0" fmla="*/ 504871 w 1008000"/>
                  <a:gd name="connsiteY0" fmla="*/ 36004 h 1008000"/>
                  <a:gd name="connsiteX1" fmla="*/ 462086 w 1008000"/>
                  <a:gd name="connsiteY1" fmla="*/ 399674 h 1008000"/>
                  <a:gd name="connsiteX2" fmla="*/ 400837 w 1008000"/>
                  <a:gd name="connsiteY2" fmla="*/ 462520 h 1008000"/>
                  <a:gd name="connsiteX3" fmla="*/ 35358 w 1008000"/>
                  <a:gd name="connsiteY3" fmla="*/ 505517 h 1008000"/>
                  <a:gd name="connsiteX4" fmla="*/ 400666 w 1008000"/>
                  <a:gd name="connsiteY4" fmla="*/ 548494 h 1008000"/>
                  <a:gd name="connsiteX5" fmla="*/ 258465 w 1008000"/>
                  <a:gd name="connsiteY5" fmla="*/ 742205 h 1008000"/>
                  <a:gd name="connsiteX6" fmla="*/ 257804 w 1008000"/>
                  <a:gd name="connsiteY6" fmla="*/ 752584 h 1008000"/>
                  <a:gd name="connsiteX7" fmla="*/ 462082 w 1008000"/>
                  <a:gd name="connsiteY7" fmla="*/ 609588 h 1008000"/>
                  <a:gd name="connsiteX8" fmla="*/ 504871 w 1008000"/>
                  <a:gd name="connsiteY8" fmla="*/ 973290 h 1008000"/>
                  <a:gd name="connsiteX9" fmla="*/ 547747 w 1008000"/>
                  <a:gd name="connsiteY9" fmla="*/ 608843 h 1008000"/>
                  <a:gd name="connsiteX10" fmla="*/ 610009 w 1008000"/>
                  <a:gd name="connsiteY10" fmla="*/ 548180 h 1008000"/>
                  <a:gd name="connsiteX11" fmla="*/ 972643 w 1008000"/>
                  <a:gd name="connsiteY11" fmla="*/ 505517 h 1008000"/>
                  <a:gd name="connsiteX12" fmla="*/ 609837 w 1008000"/>
                  <a:gd name="connsiteY12" fmla="*/ 462834 h 1008000"/>
                  <a:gd name="connsiteX13" fmla="*/ 547743 w 1008000"/>
                  <a:gd name="connsiteY13" fmla="*/ 400419 h 1008000"/>
                  <a:gd name="connsiteX14" fmla="*/ 504871 w 1008000"/>
                  <a:gd name="connsiteY14" fmla="*/ 36004 h 1008000"/>
                  <a:gd name="connsiteX15" fmla="*/ 504000 w 1008000"/>
                  <a:gd name="connsiteY15" fmla="*/ 0 h 1008000"/>
                  <a:gd name="connsiteX16" fmla="*/ 1008000 w 1008000"/>
                  <a:gd name="connsiteY16" fmla="*/ 504000 h 1008000"/>
                  <a:gd name="connsiteX17" fmla="*/ 504000 w 1008000"/>
                  <a:gd name="connsiteY17" fmla="*/ 1008000 h 1008000"/>
                  <a:gd name="connsiteX18" fmla="*/ 0 w 1008000"/>
                  <a:gd name="connsiteY18" fmla="*/ 504000 h 1008000"/>
                  <a:gd name="connsiteX19" fmla="*/ 504000 w 1008000"/>
                  <a:gd name="connsiteY19" fmla="*/ 0 h 1008000"/>
                  <a:gd name="connsiteX0" fmla="*/ 504871 w 1008000"/>
                  <a:gd name="connsiteY0" fmla="*/ 36004 h 1008000"/>
                  <a:gd name="connsiteX1" fmla="*/ 462086 w 1008000"/>
                  <a:gd name="connsiteY1" fmla="*/ 399674 h 1008000"/>
                  <a:gd name="connsiteX2" fmla="*/ 400837 w 1008000"/>
                  <a:gd name="connsiteY2" fmla="*/ 462520 h 1008000"/>
                  <a:gd name="connsiteX3" fmla="*/ 35358 w 1008000"/>
                  <a:gd name="connsiteY3" fmla="*/ 505517 h 1008000"/>
                  <a:gd name="connsiteX4" fmla="*/ 400666 w 1008000"/>
                  <a:gd name="connsiteY4" fmla="*/ 548494 h 1008000"/>
                  <a:gd name="connsiteX5" fmla="*/ 258465 w 1008000"/>
                  <a:gd name="connsiteY5" fmla="*/ 742205 h 1008000"/>
                  <a:gd name="connsiteX6" fmla="*/ 462082 w 1008000"/>
                  <a:gd name="connsiteY6" fmla="*/ 609588 h 1008000"/>
                  <a:gd name="connsiteX7" fmla="*/ 504871 w 1008000"/>
                  <a:gd name="connsiteY7" fmla="*/ 973290 h 1008000"/>
                  <a:gd name="connsiteX8" fmla="*/ 547747 w 1008000"/>
                  <a:gd name="connsiteY8" fmla="*/ 608843 h 1008000"/>
                  <a:gd name="connsiteX9" fmla="*/ 610009 w 1008000"/>
                  <a:gd name="connsiteY9" fmla="*/ 548180 h 1008000"/>
                  <a:gd name="connsiteX10" fmla="*/ 972643 w 1008000"/>
                  <a:gd name="connsiteY10" fmla="*/ 505517 h 1008000"/>
                  <a:gd name="connsiteX11" fmla="*/ 609837 w 1008000"/>
                  <a:gd name="connsiteY11" fmla="*/ 462834 h 1008000"/>
                  <a:gd name="connsiteX12" fmla="*/ 547743 w 1008000"/>
                  <a:gd name="connsiteY12" fmla="*/ 400419 h 1008000"/>
                  <a:gd name="connsiteX13" fmla="*/ 504871 w 1008000"/>
                  <a:gd name="connsiteY13" fmla="*/ 36004 h 1008000"/>
                  <a:gd name="connsiteX14" fmla="*/ 504000 w 1008000"/>
                  <a:gd name="connsiteY14" fmla="*/ 0 h 1008000"/>
                  <a:gd name="connsiteX15" fmla="*/ 1008000 w 1008000"/>
                  <a:gd name="connsiteY15" fmla="*/ 504000 h 1008000"/>
                  <a:gd name="connsiteX16" fmla="*/ 504000 w 1008000"/>
                  <a:gd name="connsiteY16" fmla="*/ 1008000 h 1008000"/>
                  <a:gd name="connsiteX17" fmla="*/ 0 w 1008000"/>
                  <a:gd name="connsiteY17" fmla="*/ 504000 h 1008000"/>
                  <a:gd name="connsiteX18" fmla="*/ 504000 w 1008000"/>
                  <a:gd name="connsiteY18" fmla="*/ 0 h 1008000"/>
                  <a:gd name="connsiteX0" fmla="*/ 504871 w 1008000"/>
                  <a:gd name="connsiteY0" fmla="*/ 36004 h 1008000"/>
                  <a:gd name="connsiteX1" fmla="*/ 462086 w 1008000"/>
                  <a:gd name="connsiteY1" fmla="*/ 399674 h 1008000"/>
                  <a:gd name="connsiteX2" fmla="*/ 400837 w 1008000"/>
                  <a:gd name="connsiteY2" fmla="*/ 462520 h 1008000"/>
                  <a:gd name="connsiteX3" fmla="*/ 35358 w 1008000"/>
                  <a:gd name="connsiteY3" fmla="*/ 505517 h 1008000"/>
                  <a:gd name="connsiteX4" fmla="*/ 400666 w 1008000"/>
                  <a:gd name="connsiteY4" fmla="*/ 548494 h 1008000"/>
                  <a:gd name="connsiteX5" fmla="*/ 462082 w 1008000"/>
                  <a:gd name="connsiteY5" fmla="*/ 609588 h 1008000"/>
                  <a:gd name="connsiteX6" fmla="*/ 504871 w 1008000"/>
                  <a:gd name="connsiteY6" fmla="*/ 973290 h 1008000"/>
                  <a:gd name="connsiteX7" fmla="*/ 547747 w 1008000"/>
                  <a:gd name="connsiteY7" fmla="*/ 608843 h 1008000"/>
                  <a:gd name="connsiteX8" fmla="*/ 610009 w 1008000"/>
                  <a:gd name="connsiteY8" fmla="*/ 548180 h 1008000"/>
                  <a:gd name="connsiteX9" fmla="*/ 972643 w 1008000"/>
                  <a:gd name="connsiteY9" fmla="*/ 505517 h 1008000"/>
                  <a:gd name="connsiteX10" fmla="*/ 609837 w 1008000"/>
                  <a:gd name="connsiteY10" fmla="*/ 462834 h 1008000"/>
                  <a:gd name="connsiteX11" fmla="*/ 547743 w 1008000"/>
                  <a:gd name="connsiteY11" fmla="*/ 400419 h 1008000"/>
                  <a:gd name="connsiteX12" fmla="*/ 504871 w 1008000"/>
                  <a:gd name="connsiteY12" fmla="*/ 36004 h 1008000"/>
                  <a:gd name="connsiteX13" fmla="*/ 504000 w 1008000"/>
                  <a:gd name="connsiteY13" fmla="*/ 0 h 1008000"/>
                  <a:gd name="connsiteX14" fmla="*/ 1008000 w 1008000"/>
                  <a:gd name="connsiteY14" fmla="*/ 504000 h 1008000"/>
                  <a:gd name="connsiteX15" fmla="*/ 504000 w 1008000"/>
                  <a:gd name="connsiteY15" fmla="*/ 1008000 h 1008000"/>
                  <a:gd name="connsiteX16" fmla="*/ 0 w 1008000"/>
                  <a:gd name="connsiteY16" fmla="*/ 504000 h 1008000"/>
                  <a:gd name="connsiteX17" fmla="*/ 504000 w 1008000"/>
                  <a:gd name="connsiteY17" fmla="*/ 0 h 1008000"/>
                  <a:gd name="connsiteX0" fmla="*/ 504871 w 1008000"/>
                  <a:gd name="connsiteY0" fmla="*/ 36004 h 1008000"/>
                  <a:gd name="connsiteX1" fmla="*/ 462086 w 1008000"/>
                  <a:gd name="connsiteY1" fmla="*/ 399674 h 1008000"/>
                  <a:gd name="connsiteX2" fmla="*/ 400837 w 1008000"/>
                  <a:gd name="connsiteY2" fmla="*/ 462520 h 1008000"/>
                  <a:gd name="connsiteX3" fmla="*/ 35358 w 1008000"/>
                  <a:gd name="connsiteY3" fmla="*/ 505517 h 1008000"/>
                  <a:gd name="connsiteX4" fmla="*/ 400666 w 1008000"/>
                  <a:gd name="connsiteY4" fmla="*/ 548494 h 1008000"/>
                  <a:gd name="connsiteX5" fmla="*/ 462082 w 1008000"/>
                  <a:gd name="connsiteY5" fmla="*/ 609588 h 1008000"/>
                  <a:gd name="connsiteX6" fmla="*/ 504871 w 1008000"/>
                  <a:gd name="connsiteY6" fmla="*/ 973290 h 1008000"/>
                  <a:gd name="connsiteX7" fmla="*/ 547747 w 1008000"/>
                  <a:gd name="connsiteY7" fmla="*/ 608843 h 1008000"/>
                  <a:gd name="connsiteX8" fmla="*/ 610009 w 1008000"/>
                  <a:gd name="connsiteY8" fmla="*/ 548180 h 1008000"/>
                  <a:gd name="connsiteX9" fmla="*/ 972643 w 1008000"/>
                  <a:gd name="connsiteY9" fmla="*/ 505517 h 1008000"/>
                  <a:gd name="connsiteX10" fmla="*/ 609837 w 1008000"/>
                  <a:gd name="connsiteY10" fmla="*/ 462834 h 1008000"/>
                  <a:gd name="connsiteX11" fmla="*/ 547743 w 1008000"/>
                  <a:gd name="connsiteY11" fmla="*/ 400419 h 1008000"/>
                  <a:gd name="connsiteX12" fmla="*/ 504871 w 1008000"/>
                  <a:gd name="connsiteY12" fmla="*/ 36004 h 1008000"/>
                  <a:gd name="connsiteX13" fmla="*/ 504000 w 1008000"/>
                  <a:gd name="connsiteY13" fmla="*/ 0 h 1008000"/>
                  <a:gd name="connsiteX14" fmla="*/ 1008000 w 1008000"/>
                  <a:gd name="connsiteY14" fmla="*/ 504000 h 1008000"/>
                  <a:gd name="connsiteX15" fmla="*/ 504000 w 1008000"/>
                  <a:gd name="connsiteY15" fmla="*/ 1008000 h 1008000"/>
                  <a:gd name="connsiteX16" fmla="*/ 0 w 1008000"/>
                  <a:gd name="connsiteY16" fmla="*/ 504000 h 1008000"/>
                  <a:gd name="connsiteX17" fmla="*/ 504000 w 1008000"/>
                  <a:gd name="connsiteY17" fmla="*/ 0 h 1008000"/>
                  <a:gd name="connsiteX0" fmla="*/ 504871 w 1008000"/>
                  <a:gd name="connsiteY0" fmla="*/ 36004 h 1008000"/>
                  <a:gd name="connsiteX1" fmla="*/ 462086 w 1008000"/>
                  <a:gd name="connsiteY1" fmla="*/ 399674 h 1008000"/>
                  <a:gd name="connsiteX2" fmla="*/ 400837 w 1008000"/>
                  <a:gd name="connsiteY2" fmla="*/ 462520 h 1008000"/>
                  <a:gd name="connsiteX3" fmla="*/ 35358 w 1008000"/>
                  <a:gd name="connsiteY3" fmla="*/ 505517 h 1008000"/>
                  <a:gd name="connsiteX4" fmla="*/ 400666 w 1008000"/>
                  <a:gd name="connsiteY4" fmla="*/ 548494 h 1008000"/>
                  <a:gd name="connsiteX5" fmla="*/ 462082 w 1008000"/>
                  <a:gd name="connsiteY5" fmla="*/ 609588 h 1008000"/>
                  <a:gd name="connsiteX6" fmla="*/ 504871 w 1008000"/>
                  <a:gd name="connsiteY6" fmla="*/ 973290 h 1008000"/>
                  <a:gd name="connsiteX7" fmla="*/ 547747 w 1008000"/>
                  <a:gd name="connsiteY7" fmla="*/ 608843 h 1008000"/>
                  <a:gd name="connsiteX8" fmla="*/ 610009 w 1008000"/>
                  <a:gd name="connsiteY8" fmla="*/ 548180 h 1008000"/>
                  <a:gd name="connsiteX9" fmla="*/ 972643 w 1008000"/>
                  <a:gd name="connsiteY9" fmla="*/ 505517 h 1008000"/>
                  <a:gd name="connsiteX10" fmla="*/ 609837 w 1008000"/>
                  <a:gd name="connsiteY10" fmla="*/ 462834 h 1008000"/>
                  <a:gd name="connsiteX11" fmla="*/ 547743 w 1008000"/>
                  <a:gd name="connsiteY11" fmla="*/ 400419 h 1008000"/>
                  <a:gd name="connsiteX12" fmla="*/ 504871 w 1008000"/>
                  <a:gd name="connsiteY12" fmla="*/ 36004 h 1008000"/>
                  <a:gd name="connsiteX13" fmla="*/ 504000 w 1008000"/>
                  <a:gd name="connsiteY13" fmla="*/ 0 h 1008000"/>
                  <a:gd name="connsiteX14" fmla="*/ 1008000 w 1008000"/>
                  <a:gd name="connsiteY14" fmla="*/ 504000 h 1008000"/>
                  <a:gd name="connsiteX15" fmla="*/ 504000 w 1008000"/>
                  <a:gd name="connsiteY15" fmla="*/ 1008000 h 1008000"/>
                  <a:gd name="connsiteX16" fmla="*/ 0 w 1008000"/>
                  <a:gd name="connsiteY16" fmla="*/ 504000 h 1008000"/>
                  <a:gd name="connsiteX17" fmla="*/ 504000 w 1008000"/>
                  <a:gd name="connsiteY17" fmla="*/ 0 h 1008000"/>
                  <a:gd name="connsiteX0" fmla="*/ 504871 w 1008000"/>
                  <a:gd name="connsiteY0" fmla="*/ 36004 h 1008000"/>
                  <a:gd name="connsiteX1" fmla="*/ 462086 w 1008000"/>
                  <a:gd name="connsiteY1" fmla="*/ 399674 h 1008000"/>
                  <a:gd name="connsiteX2" fmla="*/ 400837 w 1008000"/>
                  <a:gd name="connsiteY2" fmla="*/ 462520 h 1008000"/>
                  <a:gd name="connsiteX3" fmla="*/ 35358 w 1008000"/>
                  <a:gd name="connsiteY3" fmla="*/ 505517 h 1008000"/>
                  <a:gd name="connsiteX4" fmla="*/ 400666 w 1008000"/>
                  <a:gd name="connsiteY4" fmla="*/ 548494 h 1008000"/>
                  <a:gd name="connsiteX5" fmla="*/ 462082 w 1008000"/>
                  <a:gd name="connsiteY5" fmla="*/ 609588 h 1008000"/>
                  <a:gd name="connsiteX6" fmla="*/ 504871 w 1008000"/>
                  <a:gd name="connsiteY6" fmla="*/ 973290 h 1008000"/>
                  <a:gd name="connsiteX7" fmla="*/ 547747 w 1008000"/>
                  <a:gd name="connsiteY7" fmla="*/ 608843 h 1008000"/>
                  <a:gd name="connsiteX8" fmla="*/ 610009 w 1008000"/>
                  <a:gd name="connsiteY8" fmla="*/ 548180 h 1008000"/>
                  <a:gd name="connsiteX9" fmla="*/ 972643 w 1008000"/>
                  <a:gd name="connsiteY9" fmla="*/ 505517 h 1008000"/>
                  <a:gd name="connsiteX10" fmla="*/ 609837 w 1008000"/>
                  <a:gd name="connsiteY10" fmla="*/ 462834 h 1008000"/>
                  <a:gd name="connsiteX11" fmla="*/ 547743 w 1008000"/>
                  <a:gd name="connsiteY11" fmla="*/ 400419 h 1008000"/>
                  <a:gd name="connsiteX12" fmla="*/ 504871 w 1008000"/>
                  <a:gd name="connsiteY12" fmla="*/ 36004 h 1008000"/>
                  <a:gd name="connsiteX13" fmla="*/ 504000 w 1008000"/>
                  <a:gd name="connsiteY13" fmla="*/ 0 h 1008000"/>
                  <a:gd name="connsiteX14" fmla="*/ 1008000 w 1008000"/>
                  <a:gd name="connsiteY14" fmla="*/ 504000 h 1008000"/>
                  <a:gd name="connsiteX15" fmla="*/ 504000 w 1008000"/>
                  <a:gd name="connsiteY15" fmla="*/ 1008000 h 1008000"/>
                  <a:gd name="connsiteX16" fmla="*/ 0 w 1008000"/>
                  <a:gd name="connsiteY16" fmla="*/ 504000 h 1008000"/>
                  <a:gd name="connsiteX17" fmla="*/ 504000 w 1008000"/>
                  <a:gd name="connsiteY17" fmla="*/ 0 h 100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08000" h="1008000">
                    <a:moveTo>
                      <a:pt x="504871" y="36004"/>
                    </a:moveTo>
                    <a:lnTo>
                      <a:pt x="462086" y="399674"/>
                    </a:lnTo>
                    <a:cubicBezTo>
                      <a:pt x="441670" y="420623"/>
                      <a:pt x="449828" y="467764"/>
                      <a:pt x="400837" y="462520"/>
                    </a:cubicBezTo>
                    <a:lnTo>
                      <a:pt x="35358" y="505517"/>
                    </a:lnTo>
                    <a:lnTo>
                      <a:pt x="400666" y="548494"/>
                    </a:lnTo>
                    <a:lnTo>
                      <a:pt x="462082" y="609588"/>
                    </a:lnTo>
                    <a:lnTo>
                      <a:pt x="504871" y="973290"/>
                    </a:lnTo>
                    <a:lnTo>
                      <a:pt x="547747" y="608843"/>
                    </a:lnTo>
                    <a:cubicBezTo>
                      <a:pt x="568501" y="588622"/>
                      <a:pt x="484480" y="558876"/>
                      <a:pt x="610009" y="548180"/>
                    </a:cubicBezTo>
                    <a:lnTo>
                      <a:pt x="972643" y="505517"/>
                    </a:lnTo>
                    <a:lnTo>
                      <a:pt x="609837" y="462834"/>
                    </a:lnTo>
                    <a:lnTo>
                      <a:pt x="547743" y="400419"/>
                    </a:lnTo>
                    <a:lnTo>
                      <a:pt x="504871" y="36004"/>
                    </a:lnTo>
                    <a:close/>
                    <a:moveTo>
                      <a:pt x="504000" y="0"/>
                    </a:moveTo>
                    <a:cubicBezTo>
                      <a:pt x="782352" y="0"/>
                      <a:pt x="1008000" y="225648"/>
                      <a:pt x="1008000" y="504000"/>
                    </a:cubicBezTo>
                    <a:cubicBezTo>
                      <a:pt x="1008000" y="782352"/>
                      <a:pt x="782352" y="1008000"/>
                      <a:pt x="504000" y="1008000"/>
                    </a:cubicBezTo>
                    <a:cubicBezTo>
                      <a:pt x="225648" y="1008000"/>
                      <a:pt x="0" y="782352"/>
                      <a:pt x="0" y="504000"/>
                    </a:cubicBezTo>
                    <a:cubicBezTo>
                      <a:pt x="0" y="225648"/>
                      <a:pt x="225648" y="0"/>
                      <a:pt x="504000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cap="sq">
                <a:solidFill>
                  <a:schemeClr val="tx2"/>
                </a:solidFill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dk1"/>
                  </a:solidFill>
                </a:endParaRPr>
              </a:p>
            </p:txBody>
          </p:sp>
          <p:grpSp>
            <p:nvGrpSpPr>
              <p:cNvPr id="543" name="Gruppieren 542"/>
              <p:cNvGrpSpPr/>
              <p:nvPr/>
            </p:nvGrpSpPr>
            <p:grpSpPr>
              <a:xfrm rot="1800000">
                <a:off x="2937501" y="5266850"/>
                <a:ext cx="227180" cy="864096"/>
                <a:chOff x="570716" y="5372219"/>
                <a:chExt cx="227180" cy="864096"/>
              </a:xfrm>
            </p:grpSpPr>
            <p:grpSp>
              <p:nvGrpSpPr>
                <p:cNvPr id="544" name="Gruppieren 543"/>
                <p:cNvGrpSpPr/>
                <p:nvPr/>
              </p:nvGrpSpPr>
              <p:grpSpPr>
                <a:xfrm>
                  <a:off x="570716" y="5372219"/>
                  <a:ext cx="227180" cy="864096"/>
                  <a:chOff x="1074828" y="5299620"/>
                  <a:chExt cx="227180" cy="864096"/>
                </a:xfrm>
                <a:solidFill>
                  <a:schemeClr val="bg1"/>
                </a:solidFill>
              </p:grpSpPr>
              <p:sp>
                <p:nvSpPr>
                  <p:cNvPr id="546" name="Gleichschenkliges Dreieck 344"/>
                  <p:cNvSpPr/>
                  <p:nvPr/>
                </p:nvSpPr>
                <p:spPr>
                  <a:xfrm flipV="1">
                    <a:off x="1074828" y="5299620"/>
                    <a:ext cx="227180" cy="8640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016" h="864096">
                        <a:moveTo>
                          <a:pt x="72008" y="864096"/>
                        </a:moveTo>
                        <a:lnTo>
                          <a:pt x="144016" y="432048"/>
                        </a:lnTo>
                        <a:lnTo>
                          <a:pt x="72008" y="0"/>
                        </a:lnTo>
                        <a:lnTo>
                          <a:pt x="0" y="432048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cxnSp>
                <p:nvCxnSpPr>
                  <p:cNvPr id="547" name="Gerade Verbindung 546"/>
                  <p:cNvCxnSpPr/>
                  <p:nvPr/>
                </p:nvCxnSpPr>
                <p:spPr>
                  <a:xfrm>
                    <a:off x="1188418" y="5299620"/>
                    <a:ext cx="0" cy="864096"/>
                  </a:xfrm>
                  <a:prstGeom prst="line">
                    <a:avLst/>
                  </a:prstGeom>
                  <a:grpFill/>
                  <a:ln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45" name="Ellipse 544"/>
                <p:cNvSpPr/>
                <p:nvPr/>
              </p:nvSpPr>
              <p:spPr>
                <a:xfrm>
                  <a:off x="594318" y="5714279"/>
                  <a:ext cx="179976" cy="179976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 prstMaterial="softEdg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</p:grpSp>
      </p:grpSp>
      <p:grpSp>
        <p:nvGrpSpPr>
          <p:cNvPr id="549" name="Gruppieren 548"/>
          <p:cNvGrpSpPr/>
          <p:nvPr/>
        </p:nvGrpSpPr>
        <p:grpSpPr>
          <a:xfrm>
            <a:off x="900065" y="5659487"/>
            <a:ext cx="288626" cy="288626"/>
            <a:chOff x="2556570" y="5194251"/>
            <a:chExt cx="1008112" cy="1008112"/>
          </a:xfrm>
        </p:grpSpPr>
        <p:sp>
          <p:nvSpPr>
            <p:cNvPr id="550" name="Ellipse 549"/>
            <p:cNvSpPr/>
            <p:nvPr/>
          </p:nvSpPr>
          <p:spPr>
            <a:xfrm>
              <a:off x="2556570" y="5194251"/>
              <a:ext cx="1008112" cy="1008112"/>
            </a:xfrm>
            <a:prstGeom prst="ellipse">
              <a:avLst/>
            </a:prstGeom>
            <a:solidFill>
              <a:schemeClr val="tx2"/>
            </a:solidFill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51" name="Ellipse 349"/>
            <p:cNvSpPr/>
            <p:nvPr/>
          </p:nvSpPr>
          <p:spPr>
            <a:xfrm>
              <a:off x="2556570" y="5194251"/>
              <a:ext cx="1008000" cy="1008000"/>
            </a:xfrm>
            <a:custGeom>
              <a:avLst/>
              <a:gdLst>
                <a:gd name="connsiteX0" fmla="*/ 504871 w 1008000"/>
                <a:gd name="connsiteY0" fmla="*/ 36004 h 1008000"/>
                <a:gd name="connsiteX1" fmla="*/ 462086 w 1008000"/>
                <a:gd name="connsiteY1" fmla="*/ 399674 h 1008000"/>
                <a:gd name="connsiteX2" fmla="*/ 400837 w 1008000"/>
                <a:gd name="connsiteY2" fmla="*/ 462520 h 1008000"/>
                <a:gd name="connsiteX3" fmla="*/ 35358 w 1008000"/>
                <a:gd name="connsiteY3" fmla="*/ 505517 h 1008000"/>
                <a:gd name="connsiteX4" fmla="*/ 400666 w 1008000"/>
                <a:gd name="connsiteY4" fmla="*/ 548494 h 1008000"/>
                <a:gd name="connsiteX5" fmla="*/ 257804 w 1008000"/>
                <a:gd name="connsiteY5" fmla="*/ 752584 h 1008000"/>
                <a:gd name="connsiteX6" fmla="*/ 462082 w 1008000"/>
                <a:gd name="connsiteY6" fmla="*/ 609588 h 1008000"/>
                <a:gd name="connsiteX7" fmla="*/ 504871 w 1008000"/>
                <a:gd name="connsiteY7" fmla="*/ 973290 h 1008000"/>
                <a:gd name="connsiteX8" fmla="*/ 547747 w 1008000"/>
                <a:gd name="connsiteY8" fmla="*/ 608843 h 1008000"/>
                <a:gd name="connsiteX9" fmla="*/ 753091 w 1008000"/>
                <a:gd name="connsiteY9" fmla="*/ 752584 h 1008000"/>
                <a:gd name="connsiteX10" fmla="*/ 610009 w 1008000"/>
                <a:gd name="connsiteY10" fmla="*/ 548180 h 1008000"/>
                <a:gd name="connsiteX11" fmla="*/ 972643 w 1008000"/>
                <a:gd name="connsiteY11" fmla="*/ 505517 h 1008000"/>
                <a:gd name="connsiteX12" fmla="*/ 609837 w 1008000"/>
                <a:gd name="connsiteY12" fmla="*/ 462834 h 1008000"/>
                <a:gd name="connsiteX13" fmla="*/ 755162 w 1008000"/>
                <a:gd name="connsiteY13" fmla="*/ 255226 h 1008000"/>
                <a:gd name="connsiteX14" fmla="*/ 547743 w 1008000"/>
                <a:gd name="connsiteY14" fmla="*/ 400419 h 1008000"/>
                <a:gd name="connsiteX15" fmla="*/ 504871 w 1008000"/>
                <a:gd name="connsiteY15" fmla="*/ 36004 h 1008000"/>
                <a:gd name="connsiteX16" fmla="*/ 504000 w 1008000"/>
                <a:gd name="connsiteY16" fmla="*/ 0 h 1008000"/>
                <a:gd name="connsiteX17" fmla="*/ 1008000 w 1008000"/>
                <a:gd name="connsiteY17" fmla="*/ 504000 h 1008000"/>
                <a:gd name="connsiteX18" fmla="*/ 504000 w 1008000"/>
                <a:gd name="connsiteY18" fmla="*/ 1008000 h 1008000"/>
                <a:gd name="connsiteX19" fmla="*/ 0 w 1008000"/>
                <a:gd name="connsiteY19" fmla="*/ 504000 h 1008000"/>
                <a:gd name="connsiteX20" fmla="*/ 504000 w 1008000"/>
                <a:gd name="connsiteY20" fmla="*/ 0 h 1008000"/>
                <a:gd name="connsiteX0" fmla="*/ 504871 w 1008000"/>
                <a:gd name="connsiteY0" fmla="*/ 36004 h 1008000"/>
                <a:gd name="connsiteX1" fmla="*/ 462086 w 1008000"/>
                <a:gd name="connsiteY1" fmla="*/ 399674 h 1008000"/>
                <a:gd name="connsiteX2" fmla="*/ 400837 w 1008000"/>
                <a:gd name="connsiteY2" fmla="*/ 462520 h 1008000"/>
                <a:gd name="connsiteX3" fmla="*/ 35358 w 1008000"/>
                <a:gd name="connsiteY3" fmla="*/ 505517 h 1008000"/>
                <a:gd name="connsiteX4" fmla="*/ 400666 w 1008000"/>
                <a:gd name="connsiteY4" fmla="*/ 548494 h 1008000"/>
                <a:gd name="connsiteX5" fmla="*/ 257804 w 1008000"/>
                <a:gd name="connsiteY5" fmla="*/ 752584 h 1008000"/>
                <a:gd name="connsiteX6" fmla="*/ 462082 w 1008000"/>
                <a:gd name="connsiteY6" fmla="*/ 609588 h 1008000"/>
                <a:gd name="connsiteX7" fmla="*/ 504871 w 1008000"/>
                <a:gd name="connsiteY7" fmla="*/ 973290 h 1008000"/>
                <a:gd name="connsiteX8" fmla="*/ 547747 w 1008000"/>
                <a:gd name="connsiteY8" fmla="*/ 608843 h 1008000"/>
                <a:gd name="connsiteX9" fmla="*/ 753091 w 1008000"/>
                <a:gd name="connsiteY9" fmla="*/ 752584 h 1008000"/>
                <a:gd name="connsiteX10" fmla="*/ 610009 w 1008000"/>
                <a:gd name="connsiteY10" fmla="*/ 548180 h 1008000"/>
                <a:gd name="connsiteX11" fmla="*/ 972643 w 1008000"/>
                <a:gd name="connsiteY11" fmla="*/ 505517 h 1008000"/>
                <a:gd name="connsiteX12" fmla="*/ 609837 w 1008000"/>
                <a:gd name="connsiteY12" fmla="*/ 462834 h 1008000"/>
                <a:gd name="connsiteX13" fmla="*/ 547743 w 1008000"/>
                <a:gd name="connsiteY13" fmla="*/ 400419 h 1008000"/>
                <a:gd name="connsiteX14" fmla="*/ 504871 w 1008000"/>
                <a:gd name="connsiteY14" fmla="*/ 36004 h 1008000"/>
                <a:gd name="connsiteX15" fmla="*/ 504000 w 1008000"/>
                <a:gd name="connsiteY15" fmla="*/ 0 h 1008000"/>
                <a:gd name="connsiteX16" fmla="*/ 1008000 w 1008000"/>
                <a:gd name="connsiteY16" fmla="*/ 504000 h 1008000"/>
                <a:gd name="connsiteX17" fmla="*/ 504000 w 1008000"/>
                <a:gd name="connsiteY17" fmla="*/ 1008000 h 1008000"/>
                <a:gd name="connsiteX18" fmla="*/ 0 w 1008000"/>
                <a:gd name="connsiteY18" fmla="*/ 504000 h 1008000"/>
                <a:gd name="connsiteX19" fmla="*/ 504000 w 1008000"/>
                <a:gd name="connsiteY19" fmla="*/ 0 h 1008000"/>
                <a:gd name="connsiteX0" fmla="*/ 504871 w 1008000"/>
                <a:gd name="connsiteY0" fmla="*/ 36004 h 1008000"/>
                <a:gd name="connsiteX1" fmla="*/ 462086 w 1008000"/>
                <a:gd name="connsiteY1" fmla="*/ 399674 h 1008000"/>
                <a:gd name="connsiteX2" fmla="*/ 400837 w 1008000"/>
                <a:gd name="connsiteY2" fmla="*/ 462520 h 1008000"/>
                <a:gd name="connsiteX3" fmla="*/ 35358 w 1008000"/>
                <a:gd name="connsiteY3" fmla="*/ 505517 h 1008000"/>
                <a:gd name="connsiteX4" fmla="*/ 400666 w 1008000"/>
                <a:gd name="connsiteY4" fmla="*/ 548494 h 1008000"/>
                <a:gd name="connsiteX5" fmla="*/ 257804 w 1008000"/>
                <a:gd name="connsiteY5" fmla="*/ 752584 h 1008000"/>
                <a:gd name="connsiteX6" fmla="*/ 462082 w 1008000"/>
                <a:gd name="connsiteY6" fmla="*/ 609588 h 1008000"/>
                <a:gd name="connsiteX7" fmla="*/ 504871 w 1008000"/>
                <a:gd name="connsiteY7" fmla="*/ 973290 h 1008000"/>
                <a:gd name="connsiteX8" fmla="*/ 547747 w 1008000"/>
                <a:gd name="connsiteY8" fmla="*/ 608843 h 1008000"/>
                <a:gd name="connsiteX9" fmla="*/ 610009 w 1008000"/>
                <a:gd name="connsiteY9" fmla="*/ 548180 h 1008000"/>
                <a:gd name="connsiteX10" fmla="*/ 972643 w 1008000"/>
                <a:gd name="connsiteY10" fmla="*/ 505517 h 1008000"/>
                <a:gd name="connsiteX11" fmla="*/ 609837 w 1008000"/>
                <a:gd name="connsiteY11" fmla="*/ 462834 h 1008000"/>
                <a:gd name="connsiteX12" fmla="*/ 547743 w 1008000"/>
                <a:gd name="connsiteY12" fmla="*/ 400419 h 1008000"/>
                <a:gd name="connsiteX13" fmla="*/ 504871 w 1008000"/>
                <a:gd name="connsiteY13" fmla="*/ 36004 h 1008000"/>
                <a:gd name="connsiteX14" fmla="*/ 504000 w 1008000"/>
                <a:gd name="connsiteY14" fmla="*/ 0 h 1008000"/>
                <a:gd name="connsiteX15" fmla="*/ 1008000 w 1008000"/>
                <a:gd name="connsiteY15" fmla="*/ 504000 h 1008000"/>
                <a:gd name="connsiteX16" fmla="*/ 504000 w 1008000"/>
                <a:gd name="connsiteY16" fmla="*/ 1008000 h 1008000"/>
                <a:gd name="connsiteX17" fmla="*/ 0 w 1008000"/>
                <a:gd name="connsiteY17" fmla="*/ 504000 h 1008000"/>
                <a:gd name="connsiteX18" fmla="*/ 504000 w 1008000"/>
                <a:gd name="connsiteY18" fmla="*/ 0 h 1008000"/>
                <a:gd name="connsiteX0" fmla="*/ 504871 w 1008000"/>
                <a:gd name="connsiteY0" fmla="*/ 36004 h 1008000"/>
                <a:gd name="connsiteX1" fmla="*/ 462086 w 1008000"/>
                <a:gd name="connsiteY1" fmla="*/ 399674 h 1008000"/>
                <a:gd name="connsiteX2" fmla="*/ 400837 w 1008000"/>
                <a:gd name="connsiteY2" fmla="*/ 462520 h 1008000"/>
                <a:gd name="connsiteX3" fmla="*/ 35358 w 1008000"/>
                <a:gd name="connsiteY3" fmla="*/ 505517 h 1008000"/>
                <a:gd name="connsiteX4" fmla="*/ 400666 w 1008000"/>
                <a:gd name="connsiteY4" fmla="*/ 548494 h 1008000"/>
                <a:gd name="connsiteX5" fmla="*/ 258465 w 1008000"/>
                <a:gd name="connsiteY5" fmla="*/ 742205 h 1008000"/>
                <a:gd name="connsiteX6" fmla="*/ 257804 w 1008000"/>
                <a:gd name="connsiteY6" fmla="*/ 752584 h 1008000"/>
                <a:gd name="connsiteX7" fmla="*/ 462082 w 1008000"/>
                <a:gd name="connsiteY7" fmla="*/ 609588 h 1008000"/>
                <a:gd name="connsiteX8" fmla="*/ 504871 w 1008000"/>
                <a:gd name="connsiteY8" fmla="*/ 973290 h 1008000"/>
                <a:gd name="connsiteX9" fmla="*/ 547747 w 1008000"/>
                <a:gd name="connsiteY9" fmla="*/ 608843 h 1008000"/>
                <a:gd name="connsiteX10" fmla="*/ 610009 w 1008000"/>
                <a:gd name="connsiteY10" fmla="*/ 548180 h 1008000"/>
                <a:gd name="connsiteX11" fmla="*/ 972643 w 1008000"/>
                <a:gd name="connsiteY11" fmla="*/ 505517 h 1008000"/>
                <a:gd name="connsiteX12" fmla="*/ 609837 w 1008000"/>
                <a:gd name="connsiteY12" fmla="*/ 462834 h 1008000"/>
                <a:gd name="connsiteX13" fmla="*/ 547743 w 1008000"/>
                <a:gd name="connsiteY13" fmla="*/ 400419 h 1008000"/>
                <a:gd name="connsiteX14" fmla="*/ 504871 w 1008000"/>
                <a:gd name="connsiteY14" fmla="*/ 36004 h 1008000"/>
                <a:gd name="connsiteX15" fmla="*/ 504000 w 1008000"/>
                <a:gd name="connsiteY15" fmla="*/ 0 h 1008000"/>
                <a:gd name="connsiteX16" fmla="*/ 1008000 w 1008000"/>
                <a:gd name="connsiteY16" fmla="*/ 504000 h 1008000"/>
                <a:gd name="connsiteX17" fmla="*/ 504000 w 1008000"/>
                <a:gd name="connsiteY17" fmla="*/ 1008000 h 1008000"/>
                <a:gd name="connsiteX18" fmla="*/ 0 w 1008000"/>
                <a:gd name="connsiteY18" fmla="*/ 504000 h 1008000"/>
                <a:gd name="connsiteX19" fmla="*/ 504000 w 1008000"/>
                <a:gd name="connsiteY19" fmla="*/ 0 h 1008000"/>
                <a:gd name="connsiteX0" fmla="*/ 504871 w 1008000"/>
                <a:gd name="connsiteY0" fmla="*/ 36004 h 1008000"/>
                <a:gd name="connsiteX1" fmla="*/ 462086 w 1008000"/>
                <a:gd name="connsiteY1" fmla="*/ 399674 h 1008000"/>
                <a:gd name="connsiteX2" fmla="*/ 400837 w 1008000"/>
                <a:gd name="connsiteY2" fmla="*/ 462520 h 1008000"/>
                <a:gd name="connsiteX3" fmla="*/ 35358 w 1008000"/>
                <a:gd name="connsiteY3" fmla="*/ 505517 h 1008000"/>
                <a:gd name="connsiteX4" fmla="*/ 400666 w 1008000"/>
                <a:gd name="connsiteY4" fmla="*/ 548494 h 1008000"/>
                <a:gd name="connsiteX5" fmla="*/ 258465 w 1008000"/>
                <a:gd name="connsiteY5" fmla="*/ 742205 h 1008000"/>
                <a:gd name="connsiteX6" fmla="*/ 462082 w 1008000"/>
                <a:gd name="connsiteY6" fmla="*/ 609588 h 1008000"/>
                <a:gd name="connsiteX7" fmla="*/ 504871 w 1008000"/>
                <a:gd name="connsiteY7" fmla="*/ 973290 h 1008000"/>
                <a:gd name="connsiteX8" fmla="*/ 547747 w 1008000"/>
                <a:gd name="connsiteY8" fmla="*/ 608843 h 1008000"/>
                <a:gd name="connsiteX9" fmla="*/ 610009 w 1008000"/>
                <a:gd name="connsiteY9" fmla="*/ 548180 h 1008000"/>
                <a:gd name="connsiteX10" fmla="*/ 972643 w 1008000"/>
                <a:gd name="connsiteY10" fmla="*/ 505517 h 1008000"/>
                <a:gd name="connsiteX11" fmla="*/ 609837 w 1008000"/>
                <a:gd name="connsiteY11" fmla="*/ 462834 h 1008000"/>
                <a:gd name="connsiteX12" fmla="*/ 547743 w 1008000"/>
                <a:gd name="connsiteY12" fmla="*/ 400419 h 1008000"/>
                <a:gd name="connsiteX13" fmla="*/ 504871 w 1008000"/>
                <a:gd name="connsiteY13" fmla="*/ 36004 h 1008000"/>
                <a:gd name="connsiteX14" fmla="*/ 504000 w 1008000"/>
                <a:gd name="connsiteY14" fmla="*/ 0 h 1008000"/>
                <a:gd name="connsiteX15" fmla="*/ 1008000 w 1008000"/>
                <a:gd name="connsiteY15" fmla="*/ 504000 h 1008000"/>
                <a:gd name="connsiteX16" fmla="*/ 504000 w 1008000"/>
                <a:gd name="connsiteY16" fmla="*/ 1008000 h 1008000"/>
                <a:gd name="connsiteX17" fmla="*/ 0 w 1008000"/>
                <a:gd name="connsiteY17" fmla="*/ 504000 h 1008000"/>
                <a:gd name="connsiteX18" fmla="*/ 504000 w 1008000"/>
                <a:gd name="connsiteY18" fmla="*/ 0 h 1008000"/>
                <a:gd name="connsiteX0" fmla="*/ 504871 w 1008000"/>
                <a:gd name="connsiteY0" fmla="*/ 36004 h 1008000"/>
                <a:gd name="connsiteX1" fmla="*/ 462086 w 1008000"/>
                <a:gd name="connsiteY1" fmla="*/ 399674 h 1008000"/>
                <a:gd name="connsiteX2" fmla="*/ 400837 w 1008000"/>
                <a:gd name="connsiteY2" fmla="*/ 462520 h 1008000"/>
                <a:gd name="connsiteX3" fmla="*/ 35358 w 1008000"/>
                <a:gd name="connsiteY3" fmla="*/ 505517 h 1008000"/>
                <a:gd name="connsiteX4" fmla="*/ 400666 w 1008000"/>
                <a:gd name="connsiteY4" fmla="*/ 548494 h 1008000"/>
                <a:gd name="connsiteX5" fmla="*/ 462082 w 1008000"/>
                <a:gd name="connsiteY5" fmla="*/ 609588 h 1008000"/>
                <a:gd name="connsiteX6" fmla="*/ 504871 w 1008000"/>
                <a:gd name="connsiteY6" fmla="*/ 973290 h 1008000"/>
                <a:gd name="connsiteX7" fmla="*/ 547747 w 1008000"/>
                <a:gd name="connsiteY7" fmla="*/ 608843 h 1008000"/>
                <a:gd name="connsiteX8" fmla="*/ 610009 w 1008000"/>
                <a:gd name="connsiteY8" fmla="*/ 548180 h 1008000"/>
                <a:gd name="connsiteX9" fmla="*/ 972643 w 1008000"/>
                <a:gd name="connsiteY9" fmla="*/ 505517 h 1008000"/>
                <a:gd name="connsiteX10" fmla="*/ 609837 w 1008000"/>
                <a:gd name="connsiteY10" fmla="*/ 462834 h 1008000"/>
                <a:gd name="connsiteX11" fmla="*/ 547743 w 1008000"/>
                <a:gd name="connsiteY11" fmla="*/ 400419 h 1008000"/>
                <a:gd name="connsiteX12" fmla="*/ 504871 w 1008000"/>
                <a:gd name="connsiteY12" fmla="*/ 36004 h 1008000"/>
                <a:gd name="connsiteX13" fmla="*/ 504000 w 1008000"/>
                <a:gd name="connsiteY13" fmla="*/ 0 h 1008000"/>
                <a:gd name="connsiteX14" fmla="*/ 1008000 w 1008000"/>
                <a:gd name="connsiteY14" fmla="*/ 504000 h 1008000"/>
                <a:gd name="connsiteX15" fmla="*/ 504000 w 1008000"/>
                <a:gd name="connsiteY15" fmla="*/ 1008000 h 1008000"/>
                <a:gd name="connsiteX16" fmla="*/ 0 w 1008000"/>
                <a:gd name="connsiteY16" fmla="*/ 504000 h 1008000"/>
                <a:gd name="connsiteX17" fmla="*/ 504000 w 1008000"/>
                <a:gd name="connsiteY17" fmla="*/ 0 h 1008000"/>
                <a:gd name="connsiteX0" fmla="*/ 504871 w 1008000"/>
                <a:gd name="connsiteY0" fmla="*/ 36004 h 1008000"/>
                <a:gd name="connsiteX1" fmla="*/ 462086 w 1008000"/>
                <a:gd name="connsiteY1" fmla="*/ 399674 h 1008000"/>
                <a:gd name="connsiteX2" fmla="*/ 400837 w 1008000"/>
                <a:gd name="connsiteY2" fmla="*/ 462520 h 1008000"/>
                <a:gd name="connsiteX3" fmla="*/ 35358 w 1008000"/>
                <a:gd name="connsiteY3" fmla="*/ 505517 h 1008000"/>
                <a:gd name="connsiteX4" fmla="*/ 400666 w 1008000"/>
                <a:gd name="connsiteY4" fmla="*/ 548494 h 1008000"/>
                <a:gd name="connsiteX5" fmla="*/ 462082 w 1008000"/>
                <a:gd name="connsiteY5" fmla="*/ 609588 h 1008000"/>
                <a:gd name="connsiteX6" fmla="*/ 504871 w 1008000"/>
                <a:gd name="connsiteY6" fmla="*/ 973290 h 1008000"/>
                <a:gd name="connsiteX7" fmla="*/ 547747 w 1008000"/>
                <a:gd name="connsiteY7" fmla="*/ 608843 h 1008000"/>
                <a:gd name="connsiteX8" fmla="*/ 610009 w 1008000"/>
                <a:gd name="connsiteY8" fmla="*/ 548180 h 1008000"/>
                <a:gd name="connsiteX9" fmla="*/ 972643 w 1008000"/>
                <a:gd name="connsiteY9" fmla="*/ 505517 h 1008000"/>
                <a:gd name="connsiteX10" fmla="*/ 609837 w 1008000"/>
                <a:gd name="connsiteY10" fmla="*/ 462834 h 1008000"/>
                <a:gd name="connsiteX11" fmla="*/ 547743 w 1008000"/>
                <a:gd name="connsiteY11" fmla="*/ 400419 h 1008000"/>
                <a:gd name="connsiteX12" fmla="*/ 504871 w 1008000"/>
                <a:gd name="connsiteY12" fmla="*/ 36004 h 1008000"/>
                <a:gd name="connsiteX13" fmla="*/ 504000 w 1008000"/>
                <a:gd name="connsiteY13" fmla="*/ 0 h 1008000"/>
                <a:gd name="connsiteX14" fmla="*/ 1008000 w 1008000"/>
                <a:gd name="connsiteY14" fmla="*/ 504000 h 1008000"/>
                <a:gd name="connsiteX15" fmla="*/ 504000 w 1008000"/>
                <a:gd name="connsiteY15" fmla="*/ 1008000 h 1008000"/>
                <a:gd name="connsiteX16" fmla="*/ 0 w 1008000"/>
                <a:gd name="connsiteY16" fmla="*/ 504000 h 1008000"/>
                <a:gd name="connsiteX17" fmla="*/ 504000 w 1008000"/>
                <a:gd name="connsiteY17" fmla="*/ 0 h 1008000"/>
                <a:gd name="connsiteX0" fmla="*/ 504871 w 1008000"/>
                <a:gd name="connsiteY0" fmla="*/ 36004 h 1008000"/>
                <a:gd name="connsiteX1" fmla="*/ 462086 w 1008000"/>
                <a:gd name="connsiteY1" fmla="*/ 399674 h 1008000"/>
                <a:gd name="connsiteX2" fmla="*/ 400837 w 1008000"/>
                <a:gd name="connsiteY2" fmla="*/ 462520 h 1008000"/>
                <a:gd name="connsiteX3" fmla="*/ 35358 w 1008000"/>
                <a:gd name="connsiteY3" fmla="*/ 505517 h 1008000"/>
                <a:gd name="connsiteX4" fmla="*/ 400666 w 1008000"/>
                <a:gd name="connsiteY4" fmla="*/ 548494 h 1008000"/>
                <a:gd name="connsiteX5" fmla="*/ 462082 w 1008000"/>
                <a:gd name="connsiteY5" fmla="*/ 609588 h 1008000"/>
                <a:gd name="connsiteX6" fmla="*/ 504871 w 1008000"/>
                <a:gd name="connsiteY6" fmla="*/ 973290 h 1008000"/>
                <a:gd name="connsiteX7" fmla="*/ 547747 w 1008000"/>
                <a:gd name="connsiteY7" fmla="*/ 608843 h 1008000"/>
                <a:gd name="connsiteX8" fmla="*/ 610009 w 1008000"/>
                <a:gd name="connsiteY8" fmla="*/ 548180 h 1008000"/>
                <a:gd name="connsiteX9" fmla="*/ 972643 w 1008000"/>
                <a:gd name="connsiteY9" fmla="*/ 505517 h 1008000"/>
                <a:gd name="connsiteX10" fmla="*/ 609837 w 1008000"/>
                <a:gd name="connsiteY10" fmla="*/ 462834 h 1008000"/>
                <a:gd name="connsiteX11" fmla="*/ 547743 w 1008000"/>
                <a:gd name="connsiteY11" fmla="*/ 400419 h 1008000"/>
                <a:gd name="connsiteX12" fmla="*/ 504871 w 1008000"/>
                <a:gd name="connsiteY12" fmla="*/ 36004 h 1008000"/>
                <a:gd name="connsiteX13" fmla="*/ 504000 w 1008000"/>
                <a:gd name="connsiteY13" fmla="*/ 0 h 1008000"/>
                <a:gd name="connsiteX14" fmla="*/ 1008000 w 1008000"/>
                <a:gd name="connsiteY14" fmla="*/ 504000 h 1008000"/>
                <a:gd name="connsiteX15" fmla="*/ 504000 w 1008000"/>
                <a:gd name="connsiteY15" fmla="*/ 1008000 h 1008000"/>
                <a:gd name="connsiteX16" fmla="*/ 0 w 1008000"/>
                <a:gd name="connsiteY16" fmla="*/ 504000 h 1008000"/>
                <a:gd name="connsiteX17" fmla="*/ 504000 w 1008000"/>
                <a:gd name="connsiteY17" fmla="*/ 0 h 1008000"/>
                <a:gd name="connsiteX0" fmla="*/ 504871 w 1008000"/>
                <a:gd name="connsiteY0" fmla="*/ 36004 h 1008000"/>
                <a:gd name="connsiteX1" fmla="*/ 462086 w 1008000"/>
                <a:gd name="connsiteY1" fmla="*/ 399674 h 1008000"/>
                <a:gd name="connsiteX2" fmla="*/ 400837 w 1008000"/>
                <a:gd name="connsiteY2" fmla="*/ 462520 h 1008000"/>
                <a:gd name="connsiteX3" fmla="*/ 35358 w 1008000"/>
                <a:gd name="connsiteY3" fmla="*/ 505517 h 1008000"/>
                <a:gd name="connsiteX4" fmla="*/ 400666 w 1008000"/>
                <a:gd name="connsiteY4" fmla="*/ 548494 h 1008000"/>
                <a:gd name="connsiteX5" fmla="*/ 462082 w 1008000"/>
                <a:gd name="connsiteY5" fmla="*/ 609588 h 1008000"/>
                <a:gd name="connsiteX6" fmla="*/ 504871 w 1008000"/>
                <a:gd name="connsiteY6" fmla="*/ 973290 h 1008000"/>
                <a:gd name="connsiteX7" fmla="*/ 547747 w 1008000"/>
                <a:gd name="connsiteY7" fmla="*/ 608843 h 1008000"/>
                <a:gd name="connsiteX8" fmla="*/ 610009 w 1008000"/>
                <a:gd name="connsiteY8" fmla="*/ 548180 h 1008000"/>
                <a:gd name="connsiteX9" fmla="*/ 972643 w 1008000"/>
                <a:gd name="connsiteY9" fmla="*/ 505517 h 1008000"/>
                <a:gd name="connsiteX10" fmla="*/ 609837 w 1008000"/>
                <a:gd name="connsiteY10" fmla="*/ 462834 h 1008000"/>
                <a:gd name="connsiteX11" fmla="*/ 547743 w 1008000"/>
                <a:gd name="connsiteY11" fmla="*/ 400419 h 1008000"/>
                <a:gd name="connsiteX12" fmla="*/ 504871 w 1008000"/>
                <a:gd name="connsiteY12" fmla="*/ 36004 h 1008000"/>
                <a:gd name="connsiteX13" fmla="*/ 504000 w 1008000"/>
                <a:gd name="connsiteY13" fmla="*/ 0 h 1008000"/>
                <a:gd name="connsiteX14" fmla="*/ 1008000 w 1008000"/>
                <a:gd name="connsiteY14" fmla="*/ 504000 h 1008000"/>
                <a:gd name="connsiteX15" fmla="*/ 504000 w 1008000"/>
                <a:gd name="connsiteY15" fmla="*/ 1008000 h 1008000"/>
                <a:gd name="connsiteX16" fmla="*/ 0 w 1008000"/>
                <a:gd name="connsiteY16" fmla="*/ 504000 h 1008000"/>
                <a:gd name="connsiteX17" fmla="*/ 504000 w 1008000"/>
                <a:gd name="connsiteY17" fmla="*/ 0 h 10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08000" h="1008000">
                  <a:moveTo>
                    <a:pt x="504871" y="36004"/>
                  </a:moveTo>
                  <a:lnTo>
                    <a:pt x="462086" y="399674"/>
                  </a:lnTo>
                  <a:cubicBezTo>
                    <a:pt x="441670" y="420623"/>
                    <a:pt x="449828" y="467764"/>
                    <a:pt x="400837" y="462520"/>
                  </a:cubicBezTo>
                  <a:lnTo>
                    <a:pt x="35358" y="505517"/>
                  </a:lnTo>
                  <a:lnTo>
                    <a:pt x="400666" y="548494"/>
                  </a:lnTo>
                  <a:lnTo>
                    <a:pt x="462082" y="609588"/>
                  </a:lnTo>
                  <a:lnTo>
                    <a:pt x="504871" y="973290"/>
                  </a:lnTo>
                  <a:lnTo>
                    <a:pt x="547747" y="608843"/>
                  </a:lnTo>
                  <a:cubicBezTo>
                    <a:pt x="568501" y="588622"/>
                    <a:pt x="484480" y="558876"/>
                    <a:pt x="610009" y="548180"/>
                  </a:cubicBezTo>
                  <a:lnTo>
                    <a:pt x="972643" y="505517"/>
                  </a:lnTo>
                  <a:lnTo>
                    <a:pt x="609837" y="462834"/>
                  </a:lnTo>
                  <a:lnTo>
                    <a:pt x="547743" y="400419"/>
                  </a:lnTo>
                  <a:lnTo>
                    <a:pt x="504871" y="36004"/>
                  </a:lnTo>
                  <a:close/>
                  <a:moveTo>
                    <a:pt x="504000" y="0"/>
                  </a:moveTo>
                  <a:cubicBezTo>
                    <a:pt x="782352" y="0"/>
                    <a:pt x="1008000" y="225648"/>
                    <a:pt x="1008000" y="504000"/>
                  </a:cubicBezTo>
                  <a:cubicBezTo>
                    <a:pt x="1008000" y="782352"/>
                    <a:pt x="782352" y="1008000"/>
                    <a:pt x="504000" y="1008000"/>
                  </a:cubicBezTo>
                  <a:cubicBezTo>
                    <a:pt x="225648" y="1008000"/>
                    <a:pt x="0" y="782352"/>
                    <a:pt x="0" y="504000"/>
                  </a:cubicBezTo>
                  <a:cubicBezTo>
                    <a:pt x="0" y="225648"/>
                    <a:pt x="225648" y="0"/>
                    <a:pt x="504000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sq">
              <a:solidFill>
                <a:schemeClr val="tx2"/>
              </a:solidFill>
              <a:rou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dk1"/>
                </a:solidFill>
              </a:endParaRPr>
            </a:p>
          </p:txBody>
        </p:sp>
        <p:grpSp>
          <p:nvGrpSpPr>
            <p:cNvPr id="552" name="Gruppieren 551"/>
            <p:cNvGrpSpPr/>
            <p:nvPr/>
          </p:nvGrpSpPr>
          <p:grpSpPr>
            <a:xfrm rot="1800000">
              <a:off x="2937501" y="5266850"/>
              <a:ext cx="227180" cy="864096"/>
              <a:chOff x="570716" y="5372219"/>
              <a:chExt cx="227180" cy="864096"/>
            </a:xfrm>
          </p:grpSpPr>
          <p:grpSp>
            <p:nvGrpSpPr>
              <p:cNvPr id="553" name="Gruppieren 552"/>
              <p:cNvGrpSpPr/>
              <p:nvPr/>
            </p:nvGrpSpPr>
            <p:grpSpPr>
              <a:xfrm>
                <a:off x="570716" y="5372219"/>
                <a:ext cx="227180" cy="864096"/>
                <a:chOff x="1074828" y="5299620"/>
                <a:chExt cx="227180" cy="864096"/>
              </a:xfrm>
              <a:solidFill>
                <a:schemeClr val="bg1"/>
              </a:solidFill>
            </p:grpSpPr>
            <p:sp>
              <p:nvSpPr>
                <p:cNvPr id="555" name="Gleichschenkliges Dreieck 344"/>
                <p:cNvSpPr/>
                <p:nvPr/>
              </p:nvSpPr>
              <p:spPr>
                <a:xfrm flipV="1">
                  <a:off x="1074828" y="5299620"/>
                  <a:ext cx="227180" cy="864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016" h="864096">
                      <a:moveTo>
                        <a:pt x="72008" y="864096"/>
                      </a:moveTo>
                      <a:lnTo>
                        <a:pt x="144016" y="432048"/>
                      </a:lnTo>
                      <a:lnTo>
                        <a:pt x="72008" y="0"/>
                      </a:lnTo>
                      <a:lnTo>
                        <a:pt x="0" y="432048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cxnSp>
              <p:nvCxnSpPr>
                <p:cNvPr id="556" name="Gerade Verbindung 555"/>
                <p:cNvCxnSpPr/>
                <p:nvPr/>
              </p:nvCxnSpPr>
              <p:spPr>
                <a:xfrm>
                  <a:off x="1188418" y="5299620"/>
                  <a:ext cx="0" cy="864096"/>
                </a:xfrm>
                <a:prstGeom prst="line">
                  <a:avLst/>
                </a:prstGeom>
                <a:grpFill/>
                <a:ln w="63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54" name="Ellipse 553"/>
              <p:cNvSpPr/>
              <p:nvPr/>
            </p:nvSpPr>
            <p:spPr>
              <a:xfrm>
                <a:off x="594318" y="5714279"/>
                <a:ext cx="179976" cy="179976"/>
              </a:xfrm>
              <a:prstGeom prst="ellipse">
                <a:avLst/>
              </a:prstGeom>
              <a:solidFill>
                <a:schemeClr val="tx2"/>
              </a:solidFill>
              <a:ln w="63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 prstMaterial="soft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grpSp>
        <p:nvGrpSpPr>
          <p:cNvPr id="557" name="Gruppieren 556"/>
          <p:cNvGrpSpPr/>
          <p:nvPr/>
        </p:nvGrpSpPr>
        <p:grpSpPr>
          <a:xfrm>
            <a:off x="828378" y="4795564"/>
            <a:ext cx="432000" cy="432000"/>
            <a:chOff x="2556570" y="5194251"/>
            <a:chExt cx="1008112" cy="1008112"/>
          </a:xfrm>
        </p:grpSpPr>
        <p:sp>
          <p:nvSpPr>
            <p:cNvPr id="558" name="Ellipse 557"/>
            <p:cNvSpPr/>
            <p:nvPr/>
          </p:nvSpPr>
          <p:spPr>
            <a:xfrm>
              <a:off x="2556570" y="5194251"/>
              <a:ext cx="1008112" cy="1008112"/>
            </a:xfrm>
            <a:prstGeom prst="ellipse">
              <a:avLst/>
            </a:prstGeom>
            <a:solidFill>
              <a:schemeClr val="tx2"/>
            </a:solidFill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59" name="Ellipse 349"/>
            <p:cNvSpPr/>
            <p:nvPr/>
          </p:nvSpPr>
          <p:spPr>
            <a:xfrm>
              <a:off x="2556570" y="5194251"/>
              <a:ext cx="1008000" cy="1008000"/>
            </a:xfrm>
            <a:custGeom>
              <a:avLst/>
              <a:gdLst>
                <a:gd name="connsiteX0" fmla="*/ 504871 w 1008000"/>
                <a:gd name="connsiteY0" fmla="*/ 36004 h 1008000"/>
                <a:gd name="connsiteX1" fmla="*/ 462086 w 1008000"/>
                <a:gd name="connsiteY1" fmla="*/ 399674 h 1008000"/>
                <a:gd name="connsiteX2" fmla="*/ 400837 w 1008000"/>
                <a:gd name="connsiteY2" fmla="*/ 462520 h 1008000"/>
                <a:gd name="connsiteX3" fmla="*/ 35358 w 1008000"/>
                <a:gd name="connsiteY3" fmla="*/ 505517 h 1008000"/>
                <a:gd name="connsiteX4" fmla="*/ 400666 w 1008000"/>
                <a:gd name="connsiteY4" fmla="*/ 548494 h 1008000"/>
                <a:gd name="connsiteX5" fmla="*/ 257804 w 1008000"/>
                <a:gd name="connsiteY5" fmla="*/ 752584 h 1008000"/>
                <a:gd name="connsiteX6" fmla="*/ 462082 w 1008000"/>
                <a:gd name="connsiteY6" fmla="*/ 609588 h 1008000"/>
                <a:gd name="connsiteX7" fmla="*/ 504871 w 1008000"/>
                <a:gd name="connsiteY7" fmla="*/ 973290 h 1008000"/>
                <a:gd name="connsiteX8" fmla="*/ 547747 w 1008000"/>
                <a:gd name="connsiteY8" fmla="*/ 608843 h 1008000"/>
                <a:gd name="connsiteX9" fmla="*/ 753091 w 1008000"/>
                <a:gd name="connsiteY9" fmla="*/ 752584 h 1008000"/>
                <a:gd name="connsiteX10" fmla="*/ 610009 w 1008000"/>
                <a:gd name="connsiteY10" fmla="*/ 548180 h 1008000"/>
                <a:gd name="connsiteX11" fmla="*/ 972643 w 1008000"/>
                <a:gd name="connsiteY11" fmla="*/ 505517 h 1008000"/>
                <a:gd name="connsiteX12" fmla="*/ 609837 w 1008000"/>
                <a:gd name="connsiteY12" fmla="*/ 462834 h 1008000"/>
                <a:gd name="connsiteX13" fmla="*/ 755162 w 1008000"/>
                <a:gd name="connsiteY13" fmla="*/ 255226 h 1008000"/>
                <a:gd name="connsiteX14" fmla="*/ 547743 w 1008000"/>
                <a:gd name="connsiteY14" fmla="*/ 400419 h 1008000"/>
                <a:gd name="connsiteX15" fmla="*/ 504871 w 1008000"/>
                <a:gd name="connsiteY15" fmla="*/ 36004 h 1008000"/>
                <a:gd name="connsiteX16" fmla="*/ 504000 w 1008000"/>
                <a:gd name="connsiteY16" fmla="*/ 0 h 1008000"/>
                <a:gd name="connsiteX17" fmla="*/ 1008000 w 1008000"/>
                <a:gd name="connsiteY17" fmla="*/ 504000 h 1008000"/>
                <a:gd name="connsiteX18" fmla="*/ 504000 w 1008000"/>
                <a:gd name="connsiteY18" fmla="*/ 1008000 h 1008000"/>
                <a:gd name="connsiteX19" fmla="*/ 0 w 1008000"/>
                <a:gd name="connsiteY19" fmla="*/ 504000 h 1008000"/>
                <a:gd name="connsiteX20" fmla="*/ 504000 w 1008000"/>
                <a:gd name="connsiteY20" fmla="*/ 0 h 1008000"/>
                <a:gd name="connsiteX0" fmla="*/ 504871 w 1008000"/>
                <a:gd name="connsiteY0" fmla="*/ 36004 h 1008000"/>
                <a:gd name="connsiteX1" fmla="*/ 462086 w 1008000"/>
                <a:gd name="connsiteY1" fmla="*/ 399674 h 1008000"/>
                <a:gd name="connsiteX2" fmla="*/ 400837 w 1008000"/>
                <a:gd name="connsiteY2" fmla="*/ 462520 h 1008000"/>
                <a:gd name="connsiteX3" fmla="*/ 35358 w 1008000"/>
                <a:gd name="connsiteY3" fmla="*/ 505517 h 1008000"/>
                <a:gd name="connsiteX4" fmla="*/ 400666 w 1008000"/>
                <a:gd name="connsiteY4" fmla="*/ 548494 h 1008000"/>
                <a:gd name="connsiteX5" fmla="*/ 257804 w 1008000"/>
                <a:gd name="connsiteY5" fmla="*/ 752584 h 1008000"/>
                <a:gd name="connsiteX6" fmla="*/ 462082 w 1008000"/>
                <a:gd name="connsiteY6" fmla="*/ 609588 h 1008000"/>
                <a:gd name="connsiteX7" fmla="*/ 504871 w 1008000"/>
                <a:gd name="connsiteY7" fmla="*/ 973290 h 1008000"/>
                <a:gd name="connsiteX8" fmla="*/ 547747 w 1008000"/>
                <a:gd name="connsiteY8" fmla="*/ 608843 h 1008000"/>
                <a:gd name="connsiteX9" fmla="*/ 753091 w 1008000"/>
                <a:gd name="connsiteY9" fmla="*/ 752584 h 1008000"/>
                <a:gd name="connsiteX10" fmla="*/ 610009 w 1008000"/>
                <a:gd name="connsiteY10" fmla="*/ 548180 h 1008000"/>
                <a:gd name="connsiteX11" fmla="*/ 972643 w 1008000"/>
                <a:gd name="connsiteY11" fmla="*/ 505517 h 1008000"/>
                <a:gd name="connsiteX12" fmla="*/ 609837 w 1008000"/>
                <a:gd name="connsiteY12" fmla="*/ 462834 h 1008000"/>
                <a:gd name="connsiteX13" fmla="*/ 547743 w 1008000"/>
                <a:gd name="connsiteY13" fmla="*/ 400419 h 1008000"/>
                <a:gd name="connsiteX14" fmla="*/ 504871 w 1008000"/>
                <a:gd name="connsiteY14" fmla="*/ 36004 h 1008000"/>
                <a:gd name="connsiteX15" fmla="*/ 504000 w 1008000"/>
                <a:gd name="connsiteY15" fmla="*/ 0 h 1008000"/>
                <a:gd name="connsiteX16" fmla="*/ 1008000 w 1008000"/>
                <a:gd name="connsiteY16" fmla="*/ 504000 h 1008000"/>
                <a:gd name="connsiteX17" fmla="*/ 504000 w 1008000"/>
                <a:gd name="connsiteY17" fmla="*/ 1008000 h 1008000"/>
                <a:gd name="connsiteX18" fmla="*/ 0 w 1008000"/>
                <a:gd name="connsiteY18" fmla="*/ 504000 h 1008000"/>
                <a:gd name="connsiteX19" fmla="*/ 504000 w 1008000"/>
                <a:gd name="connsiteY19" fmla="*/ 0 h 1008000"/>
                <a:gd name="connsiteX0" fmla="*/ 504871 w 1008000"/>
                <a:gd name="connsiteY0" fmla="*/ 36004 h 1008000"/>
                <a:gd name="connsiteX1" fmla="*/ 462086 w 1008000"/>
                <a:gd name="connsiteY1" fmla="*/ 399674 h 1008000"/>
                <a:gd name="connsiteX2" fmla="*/ 400837 w 1008000"/>
                <a:gd name="connsiteY2" fmla="*/ 462520 h 1008000"/>
                <a:gd name="connsiteX3" fmla="*/ 35358 w 1008000"/>
                <a:gd name="connsiteY3" fmla="*/ 505517 h 1008000"/>
                <a:gd name="connsiteX4" fmla="*/ 400666 w 1008000"/>
                <a:gd name="connsiteY4" fmla="*/ 548494 h 1008000"/>
                <a:gd name="connsiteX5" fmla="*/ 257804 w 1008000"/>
                <a:gd name="connsiteY5" fmla="*/ 752584 h 1008000"/>
                <a:gd name="connsiteX6" fmla="*/ 462082 w 1008000"/>
                <a:gd name="connsiteY6" fmla="*/ 609588 h 1008000"/>
                <a:gd name="connsiteX7" fmla="*/ 504871 w 1008000"/>
                <a:gd name="connsiteY7" fmla="*/ 973290 h 1008000"/>
                <a:gd name="connsiteX8" fmla="*/ 547747 w 1008000"/>
                <a:gd name="connsiteY8" fmla="*/ 608843 h 1008000"/>
                <a:gd name="connsiteX9" fmla="*/ 610009 w 1008000"/>
                <a:gd name="connsiteY9" fmla="*/ 548180 h 1008000"/>
                <a:gd name="connsiteX10" fmla="*/ 972643 w 1008000"/>
                <a:gd name="connsiteY10" fmla="*/ 505517 h 1008000"/>
                <a:gd name="connsiteX11" fmla="*/ 609837 w 1008000"/>
                <a:gd name="connsiteY11" fmla="*/ 462834 h 1008000"/>
                <a:gd name="connsiteX12" fmla="*/ 547743 w 1008000"/>
                <a:gd name="connsiteY12" fmla="*/ 400419 h 1008000"/>
                <a:gd name="connsiteX13" fmla="*/ 504871 w 1008000"/>
                <a:gd name="connsiteY13" fmla="*/ 36004 h 1008000"/>
                <a:gd name="connsiteX14" fmla="*/ 504000 w 1008000"/>
                <a:gd name="connsiteY14" fmla="*/ 0 h 1008000"/>
                <a:gd name="connsiteX15" fmla="*/ 1008000 w 1008000"/>
                <a:gd name="connsiteY15" fmla="*/ 504000 h 1008000"/>
                <a:gd name="connsiteX16" fmla="*/ 504000 w 1008000"/>
                <a:gd name="connsiteY16" fmla="*/ 1008000 h 1008000"/>
                <a:gd name="connsiteX17" fmla="*/ 0 w 1008000"/>
                <a:gd name="connsiteY17" fmla="*/ 504000 h 1008000"/>
                <a:gd name="connsiteX18" fmla="*/ 504000 w 1008000"/>
                <a:gd name="connsiteY18" fmla="*/ 0 h 1008000"/>
                <a:gd name="connsiteX0" fmla="*/ 504871 w 1008000"/>
                <a:gd name="connsiteY0" fmla="*/ 36004 h 1008000"/>
                <a:gd name="connsiteX1" fmla="*/ 462086 w 1008000"/>
                <a:gd name="connsiteY1" fmla="*/ 399674 h 1008000"/>
                <a:gd name="connsiteX2" fmla="*/ 400837 w 1008000"/>
                <a:gd name="connsiteY2" fmla="*/ 462520 h 1008000"/>
                <a:gd name="connsiteX3" fmla="*/ 35358 w 1008000"/>
                <a:gd name="connsiteY3" fmla="*/ 505517 h 1008000"/>
                <a:gd name="connsiteX4" fmla="*/ 400666 w 1008000"/>
                <a:gd name="connsiteY4" fmla="*/ 548494 h 1008000"/>
                <a:gd name="connsiteX5" fmla="*/ 258465 w 1008000"/>
                <a:gd name="connsiteY5" fmla="*/ 742205 h 1008000"/>
                <a:gd name="connsiteX6" fmla="*/ 257804 w 1008000"/>
                <a:gd name="connsiteY6" fmla="*/ 752584 h 1008000"/>
                <a:gd name="connsiteX7" fmla="*/ 462082 w 1008000"/>
                <a:gd name="connsiteY7" fmla="*/ 609588 h 1008000"/>
                <a:gd name="connsiteX8" fmla="*/ 504871 w 1008000"/>
                <a:gd name="connsiteY8" fmla="*/ 973290 h 1008000"/>
                <a:gd name="connsiteX9" fmla="*/ 547747 w 1008000"/>
                <a:gd name="connsiteY9" fmla="*/ 608843 h 1008000"/>
                <a:gd name="connsiteX10" fmla="*/ 610009 w 1008000"/>
                <a:gd name="connsiteY10" fmla="*/ 548180 h 1008000"/>
                <a:gd name="connsiteX11" fmla="*/ 972643 w 1008000"/>
                <a:gd name="connsiteY11" fmla="*/ 505517 h 1008000"/>
                <a:gd name="connsiteX12" fmla="*/ 609837 w 1008000"/>
                <a:gd name="connsiteY12" fmla="*/ 462834 h 1008000"/>
                <a:gd name="connsiteX13" fmla="*/ 547743 w 1008000"/>
                <a:gd name="connsiteY13" fmla="*/ 400419 h 1008000"/>
                <a:gd name="connsiteX14" fmla="*/ 504871 w 1008000"/>
                <a:gd name="connsiteY14" fmla="*/ 36004 h 1008000"/>
                <a:gd name="connsiteX15" fmla="*/ 504000 w 1008000"/>
                <a:gd name="connsiteY15" fmla="*/ 0 h 1008000"/>
                <a:gd name="connsiteX16" fmla="*/ 1008000 w 1008000"/>
                <a:gd name="connsiteY16" fmla="*/ 504000 h 1008000"/>
                <a:gd name="connsiteX17" fmla="*/ 504000 w 1008000"/>
                <a:gd name="connsiteY17" fmla="*/ 1008000 h 1008000"/>
                <a:gd name="connsiteX18" fmla="*/ 0 w 1008000"/>
                <a:gd name="connsiteY18" fmla="*/ 504000 h 1008000"/>
                <a:gd name="connsiteX19" fmla="*/ 504000 w 1008000"/>
                <a:gd name="connsiteY19" fmla="*/ 0 h 1008000"/>
                <a:gd name="connsiteX0" fmla="*/ 504871 w 1008000"/>
                <a:gd name="connsiteY0" fmla="*/ 36004 h 1008000"/>
                <a:gd name="connsiteX1" fmla="*/ 462086 w 1008000"/>
                <a:gd name="connsiteY1" fmla="*/ 399674 h 1008000"/>
                <a:gd name="connsiteX2" fmla="*/ 400837 w 1008000"/>
                <a:gd name="connsiteY2" fmla="*/ 462520 h 1008000"/>
                <a:gd name="connsiteX3" fmla="*/ 35358 w 1008000"/>
                <a:gd name="connsiteY3" fmla="*/ 505517 h 1008000"/>
                <a:gd name="connsiteX4" fmla="*/ 400666 w 1008000"/>
                <a:gd name="connsiteY4" fmla="*/ 548494 h 1008000"/>
                <a:gd name="connsiteX5" fmla="*/ 258465 w 1008000"/>
                <a:gd name="connsiteY5" fmla="*/ 742205 h 1008000"/>
                <a:gd name="connsiteX6" fmla="*/ 462082 w 1008000"/>
                <a:gd name="connsiteY6" fmla="*/ 609588 h 1008000"/>
                <a:gd name="connsiteX7" fmla="*/ 504871 w 1008000"/>
                <a:gd name="connsiteY7" fmla="*/ 973290 h 1008000"/>
                <a:gd name="connsiteX8" fmla="*/ 547747 w 1008000"/>
                <a:gd name="connsiteY8" fmla="*/ 608843 h 1008000"/>
                <a:gd name="connsiteX9" fmla="*/ 610009 w 1008000"/>
                <a:gd name="connsiteY9" fmla="*/ 548180 h 1008000"/>
                <a:gd name="connsiteX10" fmla="*/ 972643 w 1008000"/>
                <a:gd name="connsiteY10" fmla="*/ 505517 h 1008000"/>
                <a:gd name="connsiteX11" fmla="*/ 609837 w 1008000"/>
                <a:gd name="connsiteY11" fmla="*/ 462834 h 1008000"/>
                <a:gd name="connsiteX12" fmla="*/ 547743 w 1008000"/>
                <a:gd name="connsiteY12" fmla="*/ 400419 h 1008000"/>
                <a:gd name="connsiteX13" fmla="*/ 504871 w 1008000"/>
                <a:gd name="connsiteY13" fmla="*/ 36004 h 1008000"/>
                <a:gd name="connsiteX14" fmla="*/ 504000 w 1008000"/>
                <a:gd name="connsiteY14" fmla="*/ 0 h 1008000"/>
                <a:gd name="connsiteX15" fmla="*/ 1008000 w 1008000"/>
                <a:gd name="connsiteY15" fmla="*/ 504000 h 1008000"/>
                <a:gd name="connsiteX16" fmla="*/ 504000 w 1008000"/>
                <a:gd name="connsiteY16" fmla="*/ 1008000 h 1008000"/>
                <a:gd name="connsiteX17" fmla="*/ 0 w 1008000"/>
                <a:gd name="connsiteY17" fmla="*/ 504000 h 1008000"/>
                <a:gd name="connsiteX18" fmla="*/ 504000 w 1008000"/>
                <a:gd name="connsiteY18" fmla="*/ 0 h 1008000"/>
                <a:gd name="connsiteX0" fmla="*/ 504871 w 1008000"/>
                <a:gd name="connsiteY0" fmla="*/ 36004 h 1008000"/>
                <a:gd name="connsiteX1" fmla="*/ 462086 w 1008000"/>
                <a:gd name="connsiteY1" fmla="*/ 399674 h 1008000"/>
                <a:gd name="connsiteX2" fmla="*/ 400837 w 1008000"/>
                <a:gd name="connsiteY2" fmla="*/ 462520 h 1008000"/>
                <a:gd name="connsiteX3" fmla="*/ 35358 w 1008000"/>
                <a:gd name="connsiteY3" fmla="*/ 505517 h 1008000"/>
                <a:gd name="connsiteX4" fmla="*/ 400666 w 1008000"/>
                <a:gd name="connsiteY4" fmla="*/ 548494 h 1008000"/>
                <a:gd name="connsiteX5" fmla="*/ 462082 w 1008000"/>
                <a:gd name="connsiteY5" fmla="*/ 609588 h 1008000"/>
                <a:gd name="connsiteX6" fmla="*/ 504871 w 1008000"/>
                <a:gd name="connsiteY6" fmla="*/ 973290 h 1008000"/>
                <a:gd name="connsiteX7" fmla="*/ 547747 w 1008000"/>
                <a:gd name="connsiteY7" fmla="*/ 608843 h 1008000"/>
                <a:gd name="connsiteX8" fmla="*/ 610009 w 1008000"/>
                <a:gd name="connsiteY8" fmla="*/ 548180 h 1008000"/>
                <a:gd name="connsiteX9" fmla="*/ 972643 w 1008000"/>
                <a:gd name="connsiteY9" fmla="*/ 505517 h 1008000"/>
                <a:gd name="connsiteX10" fmla="*/ 609837 w 1008000"/>
                <a:gd name="connsiteY10" fmla="*/ 462834 h 1008000"/>
                <a:gd name="connsiteX11" fmla="*/ 547743 w 1008000"/>
                <a:gd name="connsiteY11" fmla="*/ 400419 h 1008000"/>
                <a:gd name="connsiteX12" fmla="*/ 504871 w 1008000"/>
                <a:gd name="connsiteY12" fmla="*/ 36004 h 1008000"/>
                <a:gd name="connsiteX13" fmla="*/ 504000 w 1008000"/>
                <a:gd name="connsiteY13" fmla="*/ 0 h 1008000"/>
                <a:gd name="connsiteX14" fmla="*/ 1008000 w 1008000"/>
                <a:gd name="connsiteY14" fmla="*/ 504000 h 1008000"/>
                <a:gd name="connsiteX15" fmla="*/ 504000 w 1008000"/>
                <a:gd name="connsiteY15" fmla="*/ 1008000 h 1008000"/>
                <a:gd name="connsiteX16" fmla="*/ 0 w 1008000"/>
                <a:gd name="connsiteY16" fmla="*/ 504000 h 1008000"/>
                <a:gd name="connsiteX17" fmla="*/ 504000 w 1008000"/>
                <a:gd name="connsiteY17" fmla="*/ 0 h 1008000"/>
                <a:gd name="connsiteX0" fmla="*/ 504871 w 1008000"/>
                <a:gd name="connsiteY0" fmla="*/ 36004 h 1008000"/>
                <a:gd name="connsiteX1" fmla="*/ 462086 w 1008000"/>
                <a:gd name="connsiteY1" fmla="*/ 399674 h 1008000"/>
                <a:gd name="connsiteX2" fmla="*/ 400837 w 1008000"/>
                <a:gd name="connsiteY2" fmla="*/ 462520 h 1008000"/>
                <a:gd name="connsiteX3" fmla="*/ 35358 w 1008000"/>
                <a:gd name="connsiteY3" fmla="*/ 505517 h 1008000"/>
                <a:gd name="connsiteX4" fmla="*/ 400666 w 1008000"/>
                <a:gd name="connsiteY4" fmla="*/ 548494 h 1008000"/>
                <a:gd name="connsiteX5" fmla="*/ 462082 w 1008000"/>
                <a:gd name="connsiteY5" fmla="*/ 609588 h 1008000"/>
                <a:gd name="connsiteX6" fmla="*/ 504871 w 1008000"/>
                <a:gd name="connsiteY6" fmla="*/ 973290 h 1008000"/>
                <a:gd name="connsiteX7" fmla="*/ 547747 w 1008000"/>
                <a:gd name="connsiteY7" fmla="*/ 608843 h 1008000"/>
                <a:gd name="connsiteX8" fmla="*/ 610009 w 1008000"/>
                <a:gd name="connsiteY8" fmla="*/ 548180 h 1008000"/>
                <a:gd name="connsiteX9" fmla="*/ 972643 w 1008000"/>
                <a:gd name="connsiteY9" fmla="*/ 505517 h 1008000"/>
                <a:gd name="connsiteX10" fmla="*/ 609837 w 1008000"/>
                <a:gd name="connsiteY10" fmla="*/ 462834 h 1008000"/>
                <a:gd name="connsiteX11" fmla="*/ 547743 w 1008000"/>
                <a:gd name="connsiteY11" fmla="*/ 400419 h 1008000"/>
                <a:gd name="connsiteX12" fmla="*/ 504871 w 1008000"/>
                <a:gd name="connsiteY12" fmla="*/ 36004 h 1008000"/>
                <a:gd name="connsiteX13" fmla="*/ 504000 w 1008000"/>
                <a:gd name="connsiteY13" fmla="*/ 0 h 1008000"/>
                <a:gd name="connsiteX14" fmla="*/ 1008000 w 1008000"/>
                <a:gd name="connsiteY14" fmla="*/ 504000 h 1008000"/>
                <a:gd name="connsiteX15" fmla="*/ 504000 w 1008000"/>
                <a:gd name="connsiteY15" fmla="*/ 1008000 h 1008000"/>
                <a:gd name="connsiteX16" fmla="*/ 0 w 1008000"/>
                <a:gd name="connsiteY16" fmla="*/ 504000 h 1008000"/>
                <a:gd name="connsiteX17" fmla="*/ 504000 w 1008000"/>
                <a:gd name="connsiteY17" fmla="*/ 0 h 1008000"/>
                <a:gd name="connsiteX0" fmla="*/ 504871 w 1008000"/>
                <a:gd name="connsiteY0" fmla="*/ 36004 h 1008000"/>
                <a:gd name="connsiteX1" fmla="*/ 462086 w 1008000"/>
                <a:gd name="connsiteY1" fmla="*/ 399674 h 1008000"/>
                <a:gd name="connsiteX2" fmla="*/ 400837 w 1008000"/>
                <a:gd name="connsiteY2" fmla="*/ 462520 h 1008000"/>
                <a:gd name="connsiteX3" fmla="*/ 35358 w 1008000"/>
                <a:gd name="connsiteY3" fmla="*/ 505517 h 1008000"/>
                <a:gd name="connsiteX4" fmla="*/ 400666 w 1008000"/>
                <a:gd name="connsiteY4" fmla="*/ 548494 h 1008000"/>
                <a:gd name="connsiteX5" fmla="*/ 462082 w 1008000"/>
                <a:gd name="connsiteY5" fmla="*/ 609588 h 1008000"/>
                <a:gd name="connsiteX6" fmla="*/ 504871 w 1008000"/>
                <a:gd name="connsiteY6" fmla="*/ 973290 h 1008000"/>
                <a:gd name="connsiteX7" fmla="*/ 547747 w 1008000"/>
                <a:gd name="connsiteY7" fmla="*/ 608843 h 1008000"/>
                <a:gd name="connsiteX8" fmla="*/ 610009 w 1008000"/>
                <a:gd name="connsiteY8" fmla="*/ 548180 h 1008000"/>
                <a:gd name="connsiteX9" fmla="*/ 972643 w 1008000"/>
                <a:gd name="connsiteY9" fmla="*/ 505517 h 1008000"/>
                <a:gd name="connsiteX10" fmla="*/ 609837 w 1008000"/>
                <a:gd name="connsiteY10" fmla="*/ 462834 h 1008000"/>
                <a:gd name="connsiteX11" fmla="*/ 547743 w 1008000"/>
                <a:gd name="connsiteY11" fmla="*/ 400419 h 1008000"/>
                <a:gd name="connsiteX12" fmla="*/ 504871 w 1008000"/>
                <a:gd name="connsiteY12" fmla="*/ 36004 h 1008000"/>
                <a:gd name="connsiteX13" fmla="*/ 504000 w 1008000"/>
                <a:gd name="connsiteY13" fmla="*/ 0 h 1008000"/>
                <a:gd name="connsiteX14" fmla="*/ 1008000 w 1008000"/>
                <a:gd name="connsiteY14" fmla="*/ 504000 h 1008000"/>
                <a:gd name="connsiteX15" fmla="*/ 504000 w 1008000"/>
                <a:gd name="connsiteY15" fmla="*/ 1008000 h 1008000"/>
                <a:gd name="connsiteX16" fmla="*/ 0 w 1008000"/>
                <a:gd name="connsiteY16" fmla="*/ 504000 h 1008000"/>
                <a:gd name="connsiteX17" fmla="*/ 504000 w 1008000"/>
                <a:gd name="connsiteY17" fmla="*/ 0 h 1008000"/>
                <a:gd name="connsiteX0" fmla="*/ 504871 w 1008000"/>
                <a:gd name="connsiteY0" fmla="*/ 36004 h 1008000"/>
                <a:gd name="connsiteX1" fmla="*/ 462086 w 1008000"/>
                <a:gd name="connsiteY1" fmla="*/ 399674 h 1008000"/>
                <a:gd name="connsiteX2" fmla="*/ 400837 w 1008000"/>
                <a:gd name="connsiteY2" fmla="*/ 462520 h 1008000"/>
                <a:gd name="connsiteX3" fmla="*/ 35358 w 1008000"/>
                <a:gd name="connsiteY3" fmla="*/ 505517 h 1008000"/>
                <a:gd name="connsiteX4" fmla="*/ 400666 w 1008000"/>
                <a:gd name="connsiteY4" fmla="*/ 548494 h 1008000"/>
                <a:gd name="connsiteX5" fmla="*/ 462082 w 1008000"/>
                <a:gd name="connsiteY5" fmla="*/ 609588 h 1008000"/>
                <a:gd name="connsiteX6" fmla="*/ 504871 w 1008000"/>
                <a:gd name="connsiteY6" fmla="*/ 973290 h 1008000"/>
                <a:gd name="connsiteX7" fmla="*/ 547747 w 1008000"/>
                <a:gd name="connsiteY7" fmla="*/ 608843 h 1008000"/>
                <a:gd name="connsiteX8" fmla="*/ 610009 w 1008000"/>
                <a:gd name="connsiteY8" fmla="*/ 548180 h 1008000"/>
                <a:gd name="connsiteX9" fmla="*/ 972643 w 1008000"/>
                <a:gd name="connsiteY9" fmla="*/ 505517 h 1008000"/>
                <a:gd name="connsiteX10" fmla="*/ 609837 w 1008000"/>
                <a:gd name="connsiteY10" fmla="*/ 462834 h 1008000"/>
                <a:gd name="connsiteX11" fmla="*/ 547743 w 1008000"/>
                <a:gd name="connsiteY11" fmla="*/ 400419 h 1008000"/>
                <a:gd name="connsiteX12" fmla="*/ 504871 w 1008000"/>
                <a:gd name="connsiteY12" fmla="*/ 36004 h 1008000"/>
                <a:gd name="connsiteX13" fmla="*/ 504000 w 1008000"/>
                <a:gd name="connsiteY13" fmla="*/ 0 h 1008000"/>
                <a:gd name="connsiteX14" fmla="*/ 1008000 w 1008000"/>
                <a:gd name="connsiteY14" fmla="*/ 504000 h 1008000"/>
                <a:gd name="connsiteX15" fmla="*/ 504000 w 1008000"/>
                <a:gd name="connsiteY15" fmla="*/ 1008000 h 1008000"/>
                <a:gd name="connsiteX16" fmla="*/ 0 w 1008000"/>
                <a:gd name="connsiteY16" fmla="*/ 504000 h 1008000"/>
                <a:gd name="connsiteX17" fmla="*/ 504000 w 1008000"/>
                <a:gd name="connsiteY17" fmla="*/ 0 h 10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08000" h="1008000">
                  <a:moveTo>
                    <a:pt x="504871" y="36004"/>
                  </a:moveTo>
                  <a:lnTo>
                    <a:pt x="462086" y="399674"/>
                  </a:lnTo>
                  <a:cubicBezTo>
                    <a:pt x="441670" y="420623"/>
                    <a:pt x="449828" y="467764"/>
                    <a:pt x="400837" y="462520"/>
                  </a:cubicBezTo>
                  <a:lnTo>
                    <a:pt x="35358" y="505517"/>
                  </a:lnTo>
                  <a:lnTo>
                    <a:pt x="400666" y="548494"/>
                  </a:lnTo>
                  <a:lnTo>
                    <a:pt x="462082" y="609588"/>
                  </a:lnTo>
                  <a:lnTo>
                    <a:pt x="504871" y="973290"/>
                  </a:lnTo>
                  <a:lnTo>
                    <a:pt x="547747" y="608843"/>
                  </a:lnTo>
                  <a:cubicBezTo>
                    <a:pt x="568501" y="588622"/>
                    <a:pt x="484480" y="558876"/>
                    <a:pt x="610009" y="548180"/>
                  </a:cubicBezTo>
                  <a:lnTo>
                    <a:pt x="972643" y="505517"/>
                  </a:lnTo>
                  <a:lnTo>
                    <a:pt x="609837" y="462834"/>
                  </a:lnTo>
                  <a:lnTo>
                    <a:pt x="547743" y="400419"/>
                  </a:lnTo>
                  <a:lnTo>
                    <a:pt x="504871" y="36004"/>
                  </a:lnTo>
                  <a:close/>
                  <a:moveTo>
                    <a:pt x="504000" y="0"/>
                  </a:moveTo>
                  <a:cubicBezTo>
                    <a:pt x="782352" y="0"/>
                    <a:pt x="1008000" y="225648"/>
                    <a:pt x="1008000" y="504000"/>
                  </a:cubicBezTo>
                  <a:cubicBezTo>
                    <a:pt x="1008000" y="782352"/>
                    <a:pt x="782352" y="1008000"/>
                    <a:pt x="504000" y="1008000"/>
                  </a:cubicBezTo>
                  <a:cubicBezTo>
                    <a:pt x="225648" y="1008000"/>
                    <a:pt x="0" y="782352"/>
                    <a:pt x="0" y="504000"/>
                  </a:cubicBezTo>
                  <a:cubicBezTo>
                    <a:pt x="0" y="225648"/>
                    <a:pt x="225648" y="0"/>
                    <a:pt x="504000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sq">
              <a:solidFill>
                <a:schemeClr val="tx2"/>
              </a:solidFill>
              <a:rou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dk1"/>
                </a:solidFill>
              </a:endParaRPr>
            </a:p>
          </p:txBody>
        </p:sp>
        <p:grpSp>
          <p:nvGrpSpPr>
            <p:cNvPr id="560" name="Gruppieren 559"/>
            <p:cNvGrpSpPr/>
            <p:nvPr/>
          </p:nvGrpSpPr>
          <p:grpSpPr>
            <a:xfrm rot="1800000">
              <a:off x="2937501" y="5266850"/>
              <a:ext cx="227180" cy="864096"/>
              <a:chOff x="570716" y="5372219"/>
              <a:chExt cx="227180" cy="864096"/>
            </a:xfrm>
          </p:grpSpPr>
          <p:grpSp>
            <p:nvGrpSpPr>
              <p:cNvPr id="561" name="Gruppieren 560"/>
              <p:cNvGrpSpPr/>
              <p:nvPr/>
            </p:nvGrpSpPr>
            <p:grpSpPr>
              <a:xfrm>
                <a:off x="570716" y="5372219"/>
                <a:ext cx="227180" cy="864096"/>
                <a:chOff x="1074828" y="5299620"/>
                <a:chExt cx="227180" cy="864096"/>
              </a:xfrm>
              <a:solidFill>
                <a:schemeClr val="bg1"/>
              </a:solidFill>
            </p:grpSpPr>
            <p:sp>
              <p:nvSpPr>
                <p:cNvPr id="563" name="Gleichschenkliges Dreieck 344"/>
                <p:cNvSpPr/>
                <p:nvPr/>
              </p:nvSpPr>
              <p:spPr>
                <a:xfrm flipV="1">
                  <a:off x="1074828" y="5299620"/>
                  <a:ext cx="227180" cy="864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016" h="864096">
                      <a:moveTo>
                        <a:pt x="72008" y="864096"/>
                      </a:moveTo>
                      <a:lnTo>
                        <a:pt x="144016" y="432048"/>
                      </a:lnTo>
                      <a:lnTo>
                        <a:pt x="72008" y="0"/>
                      </a:lnTo>
                      <a:lnTo>
                        <a:pt x="0" y="432048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cxnSp>
              <p:nvCxnSpPr>
                <p:cNvPr id="564" name="Gerade Verbindung 563"/>
                <p:cNvCxnSpPr/>
                <p:nvPr/>
              </p:nvCxnSpPr>
              <p:spPr>
                <a:xfrm>
                  <a:off x="1188418" y="5299620"/>
                  <a:ext cx="0" cy="864096"/>
                </a:xfrm>
                <a:prstGeom prst="line">
                  <a:avLst/>
                </a:prstGeom>
                <a:grpFill/>
                <a:ln w="63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62" name="Ellipse 561"/>
              <p:cNvSpPr/>
              <p:nvPr/>
            </p:nvSpPr>
            <p:spPr>
              <a:xfrm>
                <a:off x="594318" y="5714279"/>
                <a:ext cx="179976" cy="179976"/>
              </a:xfrm>
              <a:prstGeom prst="ellipse">
                <a:avLst/>
              </a:prstGeom>
              <a:solidFill>
                <a:schemeClr val="tx2"/>
              </a:solidFill>
              <a:ln w="63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 prstMaterial="soft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grpSp>
        <p:nvGrpSpPr>
          <p:cNvPr id="565" name="Gruppieren 564"/>
          <p:cNvGrpSpPr/>
          <p:nvPr/>
        </p:nvGrpSpPr>
        <p:grpSpPr>
          <a:xfrm>
            <a:off x="828378" y="3211388"/>
            <a:ext cx="432000" cy="432000"/>
            <a:chOff x="2556570" y="5194251"/>
            <a:chExt cx="1008112" cy="1008112"/>
          </a:xfrm>
        </p:grpSpPr>
        <p:sp>
          <p:nvSpPr>
            <p:cNvPr id="566" name="Ellipse 565"/>
            <p:cNvSpPr/>
            <p:nvPr/>
          </p:nvSpPr>
          <p:spPr>
            <a:xfrm>
              <a:off x="2556570" y="5194251"/>
              <a:ext cx="1008112" cy="1008112"/>
            </a:xfrm>
            <a:prstGeom prst="ellipse">
              <a:avLst/>
            </a:prstGeom>
            <a:solidFill>
              <a:schemeClr val="tx2"/>
            </a:solidFill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7" name="Ellipse 349"/>
            <p:cNvSpPr/>
            <p:nvPr/>
          </p:nvSpPr>
          <p:spPr>
            <a:xfrm>
              <a:off x="2556570" y="5194251"/>
              <a:ext cx="1008000" cy="1008000"/>
            </a:xfrm>
            <a:custGeom>
              <a:avLst/>
              <a:gdLst>
                <a:gd name="connsiteX0" fmla="*/ 504871 w 1008000"/>
                <a:gd name="connsiteY0" fmla="*/ 36004 h 1008000"/>
                <a:gd name="connsiteX1" fmla="*/ 462086 w 1008000"/>
                <a:gd name="connsiteY1" fmla="*/ 399674 h 1008000"/>
                <a:gd name="connsiteX2" fmla="*/ 400837 w 1008000"/>
                <a:gd name="connsiteY2" fmla="*/ 462520 h 1008000"/>
                <a:gd name="connsiteX3" fmla="*/ 35358 w 1008000"/>
                <a:gd name="connsiteY3" fmla="*/ 505517 h 1008000"/>
                <a:gd name="connsiteX4" fmla="*/ 400666 w 1008000"/>
                <a:gd name="connsiteY4" fmla="*/ 548494 h 1008000"/>
                <a:gd name="connsiteX5" fmla="*/ 257804 w 1008000"/>
                <a:gd name="connsiteY5" fmla="*/ 752584 h 1008000"/>
                <a:gd name="connsiteX6" fmla="*/ 462082 w 1008000"/>
                <a:gd name="connsiteY6" fmla="*/ 609588 h 1008000"/>
                <a:gd name="connsiteX7" fmla="*/ 504871 w 1008000"/>
                <a:gd name="connsiteY7" fmla="*/ 973290 h 1008000"/>
                <a:gd name="connsiteX8" fmla="*/ 547747 w 1008000"/>
                <a:gd name="connsiteY8" fmla="*/ 608843 h 1008000"/>
                <a:gd name="connsiteX9" fmla="*/ 753091 w 1008000"/>
                <a:gd name="connsiteY9" fmla="*/ 752584 h 1008000"/>
                <a:gd name="connsiteX10" fmla="*/ 610009 w 1008000"/>
                <a:gd name="connsiteY10" fmla="*/ 548180 h 1008000"/>
                <a:gd name="connsiteX11" fmla="*/ 972643 w 1008000"/>
                <a:gd name="connsiteY11" fmla="*/ 505517 h 1008000"/>
                <a:gd name="connsiteX12" fmla="*/ 609837 w 1008000"/>
                <a:gd name="connsiteY12" fmla="*/ 462834 h 1008000"/>
                <a:gd name="connsiteX13" fmla="*/ 755162 w 1008000"/>
                <a:gd name="connsiteY13" fmla="*/ 255226 h 1008000"/>
                <a:gd name="connsiteX14" fmla="*/ 547743 w 1008000"/>
                <a:gd name="connsiteY14" fmla="*/ 400419 h 1008000"/>
                <a:gd name="connsiteX15" fmla="*/ 504871 w 1008000"/>
                <a:gd name="connsiteY15" fmla="*/ 36004 h 1008000"/>
                <a:gd name="connsiteX16" fmla="*/ 504000 w 1008000"/>
                <a:gd name="connsiteY16" fmla="*/ 0 h 1008000"/>
                <a:gd name="connsiteX17" fmla="*/ 1008000 w 1008000"/>
                <a:gd name="connsiteY17" fmla="*/ 504000 h 1008000"/>
                <a:gd name="connsiteX18" fmla="*/ 504000 w 1008000"/>
                <a:gd name="connsiteY18" fmla="*/ 1008000 h 1008000"/>
                <a:gd name="connsiteX19" fmla="*/ 0 w 1008000"/>
                <a:gd name="connsiteY19" fmla="*/ 504000 h 1008000"/>
                <a:gd name="connsiteX20" fmla="*/ 504000 w 1008000"/>
                <a:gd name="connsiteY20" fmla="*/ 0 h 1008000"/>
                <a:gd name="connsiteX0" fmla="*/ 504871 w 1008000"/>
                <a:gd name="connsiteY0" fmla="*/ 36004 h 1008000"/>
                <a:gd name="connsiteX1" fmla="*/ 462086 w 1008000"/>
                <a:gd name="connsiteY1" fmla="*/ 399674 h 1008000"/>
                <a:gd name="connsiteX2" fmla="*/ 400837 w 1008000"/>
                <a:gd name="connsiteY2" fmla="*/ 462520 h 1008000"/>
                <a:gd name="connsiteX3" fmla="*/ 35358 w 1008000"/>
                <a:gd name="connsiteY3" fmla="*/ 505517 h 1008000"/>
                <a:gd name="connsiteX4" fmla="*/ 400666 w 1008000"/>
                <a:gd name="connsiteY4" fmla="*/ 548494 h 1008000"/>
                <a:gd name="connsiteX5" fmla="*/ 257804 w 1008000"/>
                <a:gd name="connsiteY5" fmla="*/ 752584 h 1008000"/>
                <a:gd name="connsiteX6" fmla="*/ 462082 w 1008000"/>
                <a:gd name="connsiteY6" fmla="*/ 609588 h 1008000"/>
                <a:gd name="connsiteX7" fmla="*/ 504871 w 1008000"/>
                <a:gd name="connsiteY7" fmla="*/ 973290 h 1008000"/>
                <a:gd name="connsiteX8" fmla="*/ 547747 w 1008000"/>
                <a:gd name="connsiteY8" fmla="*/ 608843 h 1008000"/>
                <a:gd name="connsiteX9" fmla="*/ 753091 w 1008000"/>
                <a:gd name="connsiteY9" fmla="*/ 752584 h 1008000"/>
                <a:gd name="connsiteX10" fmla="*/ 610009 w 1008000"/>
                <a:gd name="connsiteY10" fmla="*/ 548180 h 1008000"/>
                <a:gd name="connsiteX11" fmla="*/ 972643 w 1008000"/>
                <a:gd name="connsiteY11" fmla="*/ 505517 h 1008000"/>
                <a:gd name="connsiteX12" fmla="*/ 609837 w 1008000"/>
                <a:gd name="connsiteY12" fmla="*/ 462834 h 1008000"/>
                <a:gd name="connsiteX13" fmla="*/ 547743 w 1008000"/>
                <a:gd name="connsiteY13" fmla="*/ 400419 h 1008000"/>
                <a:gd name="connsiteX14" fmla="*/ 504871 w 1008000"/>
                <a:gd name="connsiteY14" fmla="*/ 36004 h 1008000"/>
                <a:gd name="connsiteX15" fmla="*/ 504000 w 1008000"/>
                <a:gd name="connsiteY15" fmla="*/ 0 h 1008000"/>
                <a:gd name="connsiteX16" fmla="*/ 1008000 w 1008000"/>
                <a:gd name="connsiteY16" fmla="*/ 504000 h 1008000"/>
                <a:gd name="connsiteX17" fmla="*/ 504000 w 1008000"/>
                <a:gd name="connsiteY17" fmla="*/ 1008000 h 1008000"/>
                <a:gd name="connsiteX18" fmla="*/ 0 w 1008000"/>
                <a:gd name="connsiteY18" fmla="*/ 504000 h 1008000"/>
                <a:gd name="connsiteX19" fmla="*/ 504000 w 1008000"/>
                <a:gd name="connsiteY19" fmla="*/ 0 h 1008000"/>
                <a:gd name="connsiteX0" fmla="*/ 504871 w 1008000"/>
                <a:gd name="connsiteY0" fmla="*/ 36004 h 1008000"/>
                <a:gd name="connsiteX1" fmla="*/ 462086 w 1008000"/>
                <a:gd name="connsiteY1" fmla="*/ 399674 h 1008000"/>
                <a:gd name="connsiteX2" fmla="*/ 400837 w 1008000"/>
                <a:gd name="connsiteY2" fmla="*/ 462520 h 1008000"/>
                <a:gd name="connsiteX3" fmla="*/ 35358 w 1008000"/>
                <a:gd name="connsiteY3" fmla="*/ 505517 h 1008000"/>
                <a:gd name="connsiteX4" fmla="*/ 400666 w 1008000"/>
                <a:gd name="connsiteY4" fmla="*/ 548494 h 1008000"/>
                <a:gd name="connsiteX5" fmla="*/ 257804 w 1008000"/>
                <a:gd name="connsiteY5" fmla="*/ 752584 h 1008000"/>
                <a:gd name="connsiteX6" fmla="*/ 462082 w 1008000"/>
                <a:gd name="connsiteY6" fmla="*/ 609588 h 1008000"/>
                <a:gd name="connsiteX7" fmla="*/ 504871 w 1008000"/>
                <a:gd name="connsiteY7" fmla="*/ 973290 h 1008000"/>
                <a:gd name="connsiteX8" fmla="*/ 547747 w 1008000"/>
                <a:gd name="connsiteY8" fmla="*/ 608843 h 1008000"/>
                <a:gd name="connsiteX9" fmla="*/ 610009 w 1008000"/>
                <a:gd name="connsiteY9" fmla="*/ 548180 h 1008000"/>
                <a:gd name="connsiteX10" fmla="*/ 972643 w 1008000"/>
                <a:gd name="connsiteY10" fmla="*/ 505517 h 1008000"/>
                <a:gd name="connsiteX11" fmla="*/ 609837 w 1008000"/>
                <a:gd name="connsiteY11" fmla="*/ 462834 h 1008000"/>
                <a:gd name="connsiteX12" fmla="*/ 547743 w 1008000"/>
                <a:gd name="connsiteY12" fmla="*/ 400419 h 1008000"/>
                <a:gd name="connsiteX13" fmla="*/ 504871 w 1008000"/>
                <a:gd name="connsiteY13" fmla="*/ 36004 h 1008000"/>
                <a:gd name="connsiteX14" fmla="*/ 504000 w 1008000"/>
                <a:gd name="connsiteY14" fmla="*/ 0 h 1008000"/>
                <a:gd name="connsiteX15" fmla="*/ 1008000 w 1008000"/>
                <a:gd name="connsiteY15" fmla="*/ 504000 h 1008000"/>
                <a:gd name="connsiteX16" fmla="*/ 504000 w 1008000"/>
                <a:gd name="connsiteY16" fmla="*/ 1008000 h 1008000"/>
                <a:gd name="connsiteX17" fmla="*/ 0 w 1008000"/>
                <a:gd name="connsiteY17" fmla="*/ 504000 h 1008000"/>
                <a:gd name="connsiteX18" fmla="*/ 504000 w 1008000"/>
                <a:gd name="connsiteY18" fmla="*/ 0 h 1008000"/>
                <a:gd name="connsiteX0" fmla="*/ 504871 w 1008000"/>
                <a:gd name="connsiteY0" fmla="*/ 36004 h 1008000"/>
                <a:gd name="connsiteX1" fmla="*/ 462086 w 1008000"/>
                <a:gd name="connsiteY1" fmla="*/ 399674 h 1008000"/>
                <a:gd name="connsiteX2" fmla="*/ 400837 w 1008000"/>
                <a:gd name="connsiteY2" fmla="*/ 462520 h 1008000"/>
                <a:gd name="connsiteX3" fmla="*/ 35358 w 1008000"/>
                <a:gd name="connsiteY3" fmla="*/ 505517 h 1008000"/>
                <a:gd name="connsiteX4" fmla="*/ 400666 w 1008000"/>
                <a:gd name="connsiteY4" fmla="*/ 548494 h 1008000"/>
                <a:gd name="connsiteX5" fmla="*/ 258465 w 1008000"/>
                <a:gd name="connsiteY5" fmla="*/ 742205 h 1008000"/>
                <a:gd name="connsiteX6" fmla="*/ 257804 w 1008000"/>
                <a:gd name="connsiteY6" fmla="*/ 752584 h 1008000"/>
                <a:gd name="connsiteX7" fmla="*/ 462082 w 1008000"/>
                <a:gd name="connsiteY7" fmla="*/ 609588 h 1008000"/>
                <a:gd name="connsiteX8" fmla="*/ 504871 w 1008000"/>
                <a:gd name="connsiteY8" fmla="*/ 973290 h 1008000"/>
                <a:gd name="connsiteX9" fmla="*/ 547747 w 1008000"/>
                <a:gd name="connsiteY9" fmla="*/ 608843 h 1008000"/>
                <a:gd name="connsiteX10" fmla="*/ 610009 w 1008000"/>
                <a:gd name="connsiteY10" fmla="*/ 548180 h 1008000"/>
                <a:gd name="connsiteX11" fmla="*/ 972643 w 1008000"/>
                <a:gd name="connsiteY11" fmla="*/ 505517 h 1008000"/>
                <a:gd name="connsiteX12" fmla="*/ 609837 w 1008000"/>
                <a:gd name="connsiteY12" fmla="*/ 462834 h 1008000"/>
                <a:gd name="connsiteX13" fmla="*/ 547743 w 1008000"/>
                <a:gd name="connsiteY13" fmla="*/ 400419 h 1008000"/>
                <a:gd name="connsiteX14" fmla="*/ 504871 w 1008000"/>
                <a:gd name="connsiteY14" fmla="*/ 36004 h 1008000"/>
                <a:gd name="connsiteX15" fmla="*/ 504000 w 1008000"/>
                <a:gd name="connsiteY15" fmla="*/ 0 h 1008000"/>
                <a:gd name="connsiteX16" fmla="*/ 1008000 w 1008000"/>
                <a:gd name="connsiteY16" fmla="*/ 504000 h 1008000"/>
                <a:gd name="connsiteX17" fmla="*/ 504000 w 1008000"/>
                <a:gd name="connsiteY17" fmla="*/ 1008000 h 1008000"/>
                <a:gd name="connsiteX18" fmla="*/ 0 w 1008000"/>
                <a:gd name="connsiteY18" fmla="*/ 504000 h 1008000"/>
                <a:gd name="connsiteX19" fmla="*/ 504000 w 1008000"/>
                <a:gd name="connsiteY19" fmla="*/ 0 h 1008000"/>
                <a:gd name="connsiteX0" fmla="*/ 504871 w 1008000"/>
                <a:gd name="connsiteY0" fmla="*/ 36004 h 1008000"/>
                <a:gd name="connsiteX1" fmla="*/ 462086 w 1008000"/>
                <a:gd name="connsiteY1" fmla="*/ 399674 h 1008000"/>
                <a:gd name="connsiteX2" fmla="*/ 400837 w 1008000"/>
                <a:gd name="connsiteY2" fmla="*/ 462520 h 1008000"/>
                <a:gd name="connsiteX3" fmla="*/ 35358 w 1008000"/>
                <a:gd name="connsiteY3" fmla="*/ 505517 h 1008000"/>
                <a:gd name="connsiteX4" fmla="*/ 400666 w 1008000"/>
                <a:gd name="connsiteY4" fmla="*/ 548494 h 1008000"/>
                <a:gd name="connsiteX5" fmla="*/ 258465 w 1008000"/>
                <a:gd name="connsiteY5" fmla="*/ 742205 h 1008000"/>
                <a:gd name="connsiteX6" fmla="*/ 462082 w 1008000"/>
                <a:gd name="connsiteY6" fmla="*/ 609588 h 1008000"/>
                <a:gd name="connsiteX7" fmla="*/ 504871 w 1008000"/>
                <a:gd name="connsiteY7" fmla="*/ 973290 h 1008000"/>
                <a:gd name="connsiteX8" fmla="*/ 547747 w 1008000"/>
                <a:gd name="connsiteY8" fmla="*/ 608843 h 1008000"/>
                <a:gd name="connsiteX9" fmla="*/ 610009 w 1008000"/>
                <a:gd name="connsiteY9" fmla="*/ 548180 h 1008000"/>
                <a:gd name="connsiteX10" fmla="*/ 972643 w 1008000"/>
                <a:gd name="connsiteY10" fmla="*/ 505517 h 1008000"/>
                <a:gd name="connsiteX11" fmla="*/ 609837 w 1008000"/>
                <a:gd name="connsiteY11" fmla="*/ 462834 h 1008000"/>
                <a:gd name="connsiteX12" fmla="*/ 547743 w 1008000"/>
                <a:gd name="connsiteY12" fmla="*/ 400419 h 1008000"/>
                <a:gd name="connsiteX13" fmla="*/ 504871 w 1008000"/>
                <a:gd name="connsiteY13" fmla="*/ 36004 h 1008000"/>
                <a:gd name="connsiteX14" fmla="*/ 504000 w 1008000"/>
                <a:gd name="connsiteY14" fmla="*/ 0 h 1008000"/>
                <a:gd name="connsiteX15" fmla="*/ 1008000 w 1008000"/>
                <a:gd name="connsiteY15" fmla="*/ 504000 h 1008000"/>
                <a:gd name="connsiteX16" fmla="*/ 504000 w 1008000"/>
                <a:gd name="connsiteY16" fmla="*/ 1008000 h 1008000"/>
                <a:gd name="connsiteX17" fmla="*/ 0 w 1008000"/>
                <a:gd name="connsiteY17" fmla="*/ 504000 h 1008000"/>
                <a:gd name="connsiteX18" fmla="*/ 504000 w 1008000"/>
                <a:gd name="connsiteY18" fmla="*/ 0 h 1008000"/>
                <a:gd name="connsiteX0" fmla="*/ 504871 w 1008000"/>
                <a:gd name="connsiteY0" fmla="*/ 36004 h 1008000"/>
                <a:gd name="connsiteX1" fmla="*/ 462086 w 1008000"/>
                <a:gd name="connsiteY1" fmla="*/ 399674 h 1008000"/>
                <a:gd name="connsiteX2" fmla="*/ 400837 w 1008000"/>
                <a:gd name="connsiteY2" fmla="*/ 462520 h 1008000"/>
                <a:gd name="connsiteX3" fmla="*/ 35358 w 1008000"/>
                <a:gd name="connsiteY3" fmla="*/ 505517 h 1008000"/>
                <a:gd name="connsiteX4" fmla="*/ 400666 w 1008000"/>
                <a:gd name="connsiteY4" fmla="*/ 548494 h 1008000"/>
                <a:gd name="connsiteX5" fmla="*/ 462082 w 1008000"/>
                <a:gd name="connsiteY5" fmla="*/ 609588 h 1008000"/>
                <a:gd name="connsiteX6" fmla="*/ 504871 w 1008000"/>
                <a:gd name="connsiteY6" fmla="*/ 973290 h 1008000"/>
                <a:gd name="connsiteX7" fmla="*/ 547747 w 1008000"/>
                <a:gd name="connsiteY7" fmla="*/ 608843 h 1008000"/>
                <a:gd name="connsiteX8" fmla="*/ 610009 w 1008000"/>
                <a:gd name="connsiteY8" fmla="*/ 548180 h 1008000"/>
                <a:gd name="connsiteX9" fmla="*/ 972643 w 1008000"/>
                <a:gd name="connsiteY9" fmla="*/ 505517 h 1008000"/>
                <a:gd name="connsiteX10" fmla="*/ 609837 w 1008000"/>
                <a:gd name="connsiteY10" fmla="*/ 462834 h 1008000"/>
                <a:gd name="connsiteX11" fmla="*/ 547743 w 1008000"/>
                <a:gd name="connsiteY11" fmla="*/ 400419 h 1008000"/>
                <a:gd name="connsiteX12" fmla="*/ 504871 w 1008000"/>
                <a:gd name="connsiteY12" fmla="*/ 36004 h 1008000"/>
                <a:gd name="connsiteX13" fmla="*/ 504000 w 1008000"/>
                <a:gd name="connsiteY13" fmla="*/ 0 h 1008000"/>
                <a:gd name="connsiteX14" fmla="*/ 1008000 w 1008000"/>
                <a:gd name="connsiteY14" fmla="*/ 504000 h 1008000"/>
                <a:gd name="connsiteX15" fmla="*/ 504000 w 1008000"/>
                <a:gd name="connsiteY15" fmla="*/ 1008000 h 1008000"/>
                <a:gd name="connsiteX16" fmla="*/ 0 w 1008000"/>
                <a:gd name="connsiteY16" fmla="*/ 504000 h 1008000"/>
                <a:gd name="connsiteX17" fmla="*/ 504000 w 1008000"/>
                <a:gd name="connsiteY17" fmla="*/ 0 h 1008000"/>
                <a:gd name="connsiteX0" fmla="*/ 504871 w 1008000"/>
                <a:gd name="connsiteY0" fmla="*/ 36004 h 1008000"/>
                <a:gd name="connsiteX1" fmla="*/ 462086 w 1008000"/>
                <a:gd name="connsiteY1" fmla="*/ 399674 h 1008000"/>
                <a:gd name="connsiteX2" fmla="*/ 400837 w 1008000"/>
                <a:gd name="connsiteY2" fmla="*/ 462520 h 1008000"/>
                <a:gd name="connsiteX3" fmla="*/ 35358 w 1008000"/>
                <a:gd name="connsiteY3" fmla="*/ 505517 h 1008000"/>
                <a:gd name="connsiteX4" fmla="*/ 400666 w 1008000"/>
                <a:gd name="connsiteY4" fmla="*/ 548494 h 1008000"/>
                <a:gd name="connsiteX5" fmla="*/ 462082 w 1008000"/>
                <a:gd name="connsiteY5" fmla="*/ 609588 h 1008000"/>
                <a:gd name="connsiteX6" fmla="*/ 504871 w 1008000"/>
                <a:gd name="connsiteY6" fmla="*/ 973290 h 1008000"/>
                <a:gd name="connsiteX7" fmla="*/ 547747 w 1008000"/>
                <a:gd name="connsiteY7" fmla="*/ 608843 h 1008000"/>
                <a:gd name="connsiteX8" fmla="*/ 610009 w 1008000"/>
                <a:gd name="connsiteY8" fmla="*/ 548180 h 1008000"/>
                <a:gd name="connsiteX9" fmla="*/ 972643 w 1008000"/>
                <a:gd name="connsiteY9" fmla="*/ 505517 h 1008000"/>
                <a:gd name="connsiteX10" fmla="*/ 609837 w 1008000"/>
                <a:gd name="connsiteY10" fmla="*/ 462834 h 1008000"/>
                <a:gd name="connsiteX11" fmla="*/ 547743 w 1008000"/>
                <a:gd name="connsiteY11" fmla="*/ 400419 h 1008000"/>
                <a:gd name="connsiteX12" fmla="*/ 504871 w 1008000"/>
                <a:gd name="connsiteY12" fmla="*/ 36004 h 1008000"/>
                <a:gd name="connsiteX13" fmla="*/ 504000 w 1008000"/>
                <a:gd name="connsiteY13" fmla="*/ 0 h 1008000"/>
                <a:gd name="connsiteX14" fmla="*/ 1008000 w 1008000"/>
                <a:gd name="connsiteY14" fmla="*/ 504000 h 1008000"/>
                <a:gd name="connsiteX15" fmla="*/ 504000 w 1008000"/>
                <a:gd name="connsiteY15" fmla="*/ 1008000 h 1008000"/>
                <a:gd name="connsiteX16" fmla="*/ 0 w 1008000"/>
                <a:gd name="connsiteY16" fmla="*/ 504000 h 1008000"/>
                <a:gd name="connsiteX17" fmla="*/ 504000 w 1008000"/>
                <a:gd name="connsiteY17" fmla="*/ 0 h 1008000"/>
                <a:gd name="connsiteX0" fmla="*/ 504871 w 1008000"/>
                <a:gd name="connsiteY0" fmla="*/ 36004 h 1008000"/>
                <a:gd name="connsiteX1" fmla="*/ 462086 w 1008000"/>
                <a:gd name="connsiteY1" fmla="*/ 399674 h 1008000"/>
                <a:gd name="connsiteX2" fmla="*/ 400837 w 1008000"/>
                <a:gd name="connsiteY2" fmla="*/ 462520 h 1008000"/>
                <a:gd name="connsiteX3" fmla="*/ 35358 w 1008000"/>
                <a:gd name="connsiteY3" fmla="*/ 505517 h 1008000"/>
                <a:gd name="connsiteX4" fmla="*/ 400666 w 1008000"/>
                <a:gd name="connsiteY4" fmla="*/ 548494 h 1008000"/>
                <a:gd name="connsiteX5" fmla="*/ 462082 w 1008000"/>
                <a:gd name="connsiteY5" fmla="*/ 609588 h 1008000"/>
                <a:gd name="connsiteX6" fmla="*/ 504871 w 1008000"/>
                <a:gd name="connsiteY6" fmla="*/ 973290 h 1008000"/>
                <a:gd name="connsiteX7" fmla="*/ 547747 w 1008000"/>
                <a:gd name="connsiteY7" fmla="*/ 608843 h 1008000"/>
                <a:gd name="connsiteX8" fmla="*/ 610009 w 1008000"/>
                <a:gd name="connsiteY8" fmla="*/ 548180 h 1008000"/>
                <a:gd name="connsiteX9" fmla="*/ 972643 w 1008000"/>
                <a:gd name="connsiteY9" fmla="*/ 505517 h 1008000"/>
                <a:gd name="connsiteX10" fmla="*/ 609837 w 1008000"/>
                <a:gd name="connsiteY10" fmla="*/ 462834 h 1008000"/>
                <a:gd name="connsiteX11" fmla="*/ 547743 w 1008000"/>
                <a:gd name="connsiteY11" fmla="*/ 400419 h 1008000"/>
                <a:gd name="connsiteX12" fmla="*/ 504871 w 1008000"/>
                <a:gd name="connsiteY12" fmla="*/ 36004 h 1008000"/>
                <a:gd name="connsiteX13" fmla="*/ 504000 w 1008000"/>
                <a:gd name="connsiteY13" fmla="*/ 0 h 1008000"/>
                <a:gd name="connsiteX14" fmla="*/ 1008000 w 1008000"/>
                <a:gd name="connsiteY14" fmla="*/ 504000 h 1008000"/>
                <a:gd name="connsiteX15" fmla="*/ 504000 w 1008000"/>
                <a:gd name="connsiteY15" fmla="*/ 1008000 h 1008000"/>
                <a:gd name="connsiteX16" fmla="*/ 0 w 1008000"/>
                <a:gd name="connsiteY16" fmla="*/ 504000 h 1008000"/>
                <a:gd name="connsiteX17" fmla="*/ 504000 w 1008000"/>
                <a:gd name="connsiteY17" fmla="*/ 0 h 1008000"/>
                <a:gd name="connsiteX0" fmla="*/ 504871 w 1008000"/>
                <a:gd name="connsiteY0" fmla="*/ 36004 h 1008000"/>
                <a:gd name="connsiteX1" fmla="*/ 462086 w 1008000"/>
                <a:gd name="connsiteY1" fmla="*/ 399674 h 1008000"/>
                <a:gd name="connsiteX2" fmla="*/ 400837 w 1008000"/>
                <a:gd name="connsiteY2" fmla="*/ 462520 h 1008000"/>
                <a:gd name="connsiteX3" fmla="*/ 35358 w 1008000"/>
                <a:gd name="connsiteY3" fmla="*/ 505517 h 1008000"/>
                <a:gd name="connsiteX4" fmla="*/ 400666 w 1008000"/>
                <a:gd name="connsiteY4" fmla="*/ 548494 h 1008000"/>
                <a:gd name="connsiteX5" fmla="*/ 462082 w 1008000"/>
                <a:gd name="connsiteY5" fmla="*/ 609588 h 1008000"/>
                <a:gd name="connsiteX6" fmla="*/ 504871 w 1008000"/>
                <a:gd name="connsiteY6" fmla="*/ 973290 h 1008000"/>
                <a:gd name="connsiteX7" fmla="*/ 547747 w 1008000"/>
                <a:gd name="connsiteY7" fmla="*/ 608843 h 1008000"/>
                <a:gd name="connsiteX8" fmla="*/ 610009 w 1008000"/>
                <a:gd name="connsiteY8" fmla="*/ 548180 h 1008000"/>
                <a:gd name="connsiteX9" fmla="*/ 972643 w 1008000"/>
                <a:gd name="connsiteY9" fmla="*/ 505517 h 1008000"/>
                <a:gd name="connsiteX10" fmla="*/ 609837 w 1008000"/>
                <a:gd name="connsiteY10" fmla="*/ 462834 h 1008000"/>
                <a:gd name="connsiteX11" fmla="*/ 547743 w 1008000"/>
                <a:gd name="connsiteY11" fmla="*/ 400419 h 1008000"/>
                <a:gd name="connsiteX12" fmla="*/ 504871 w 1008000"/>
                <a:gd name="connsiteY12" fmla="*/ 36004 h 1008000"/>
                <a:gd name="connsiteX13" fmla="*/ 504000 w 1008000"/>
                <a:gd name="connsiteY13" fmla="*/ 0 h 1008000"/>
                <a:gd name="connsiteX14" fmla="*/ 1008000 w 1008000"/>
                <a:gd name="connsiteY14" fmla="*/ 504000 h 1008000"/>
                <a:gd name="connsiteX15" fmla="*/ 504000 w 1008000"/>
                <a:gd name="connsiteY15" fmla="*/ 1008000 h 1008000"/>
                <a:gd name="connsiteX16" fmla="*/ 0 w 1008000"/>
                <a:gd name="connsiteY16" fmla="*/ 504000 h 1008000"/>
                <a:gd name="connsiteX17" fmla="*/ 504000 w 1008000"/>
                <a:gd name="connsiteY17" fmla="*/ 0 h 10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08000" h="1008000">
                  <a:moveTo>
                    <a:pt x="504871" y="36004"/>
                  </a:moveTo>
                  <a:lnTo>
                    <a:pt x="462086" y="399674"/>
                  </a:lnTo>
                  <a:cubicBezTo>
                    <a:pt x="441670" y="420623"/>
                    <a:pt x="449828" y="467764"/>
                    <a:pt x="400837" y="462520"/>
                  </a:cubicBezTo>
                  <a:lnTo>
                    <a:pt x="35358" y="505517"/>
                  </a:lnTo>
                  <a:lnTo>
                    <a:pt x="400666" y="548494"/>
                  </a:lnTo>
                  <a:lnTo>
                    <a:pt x="462082" y="609588"/>
                  </a:lnTo>
                  <a:lnTo>
                    <a:pt x="504871" y="973290"/>
                  </a:lnTo>
                  <a:lnTo>
                    <a:pt x="547747" y="608843"/>
                  </a:lnTo>
                  <a:cubicBezTo>
                    <a:pt x="568501" y="588622"/>
                    <a:pt x="484480" y="558876"/>
                    <a:pt x="610009" y="548180"/>
                  </a:cubicBezTo>
                  <a:lnTo>
                    <a:pt x="972643" y="505517"/>
                  </a:lnTo>
                  <a:lnTo>
                    <a:pt x="609837" y="462834"/>
                  </a:lnTo>
                  <a:lnTo>
                    <a:pt x="547743" y="400419"/>
                  </a:lnTo>
                  <a:lnTo>
                    <a:pt x="504871" y="36004"/>
                  </a:lnTo>
                  <a:close/>
                  <a:moveTo>
                    <a:pt x="504000" y="0"/>
                  </a:moveTo>
                  <a:cubicBezTo>
                    <a:pt x="782352" y="0"/>
                    <a:pt x="1008000" y="225648"/>
                    <a:pt x="1008000" y="504000"/>
                  </a:cubicBezTo>
                  <a:cubicBezTo>
                    <a:pt x="1008000" y="782352"/>
                    <a:pt x="782352" y="1008000"/>
                    <a:pt x="504000" y="1008000"/>
                  </a:cubicBezTo>
                  <a:cubicBezTo>
                    <a:pt x="225648" y="1008000"/>
                    <a:pt x="0" y="782352"/>
                    <a:pt x="0" y="504000"/>
                  </a:cubicBezTo>
                  <a:cubicBezTo>
                    <a:pt x="0" y="225648"/>
                    <a:pt x="225648" y="0"/>
                    <a:pt x="504000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sq">
              <a:solidFill>
                <a:schemeClr val="tx2"/>
              </a:solidFill>
              <a:rou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dk1"/>
                </a:solidFill>
              </a:endParaRPr>
            </a:p>
          </p:txBody>
        </p:sp>
        <p:grpSp>
          <p:nvGrpSpPr>
            <p:cNvPr id="568" name="Gruppieren 567"/>
            <p:cNvGrpSpPr/>
            <p:nvPr/>
          </p:nvGrpSpPr>
          <p:grpSpPr>
            <a:xfrm rot="1800000">
              <a:off x="2937501" y="5266850"/>
              <a:ext cx="227180" cy="864096"/>
              <a:chOff x="570716" y="5372219"/>
              <a:chExt cx="227180" cy="864096"/>
            </a:xfrm>
          </p:grpSpPr>
          <p:grpSp>
            <p:nvGrpSpPr>
              <p:cNvPr id="569" name="Gruppieren 568"/>
              <p:cNvGrpSpPr/>
              <p:nvPr/>
            </p:nvGrpSpPr>
            <p:grpSpPr>
              <a:xfrm>
                <a:off x="570716" y="5372219"/>
                <a:ext cx="227180" cy="864096"/>
                <a:chOff x="1074828" y="5299620"/>
                <a:chExt cx="227180" cy="864096"/>
              </a:xfrm>
              <a:solidFill>
                <a:schemeClr val="bg1"/>
              </a:solidFill>
            </p:grpSpPr>
            <p:sp>
              <p:nvSpPr>
                <p:cNvPr id="571" name="Gleichschenkliges Dreieck 344"/>
                <p:cNvSpPr/>
                <p:nvPr/>
              </p:nvSpPr>
              <p:spPr>
                <a:xfrm flipV="1">
                  <a:off x="1074828" y="5299620"/>
                  <a:ext cx="227180" cy="864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016" h="864096">
                      <a:moveTo>
                        <a:pt x="72008" y="864096"/>
                      </a:moveTo>
                      <a:lnTo>
                        <a:pt x="144016" y="432048"/>
                      </a:lnTo>
                      <a:lnTo>
                        <a:pt x="72008" y="0"/>
                      </a:lnTo>
                      <a:lnTo>
                        <a:pt x="0" y="432048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cxnSp>
              <p:nvCxnSpPr>
                <p:cNvPr id="572" name="Gerade Verbindung 571"/>
                <p:cNvCxnSpPr/>
                <p:nvPr/>
              </p:nvCxnSpPr>
              <p:spPr>
                <a:xfrm>
                  <a:off x="1188418" y="5299620"/>
                  <a:ext cx="0" cy="864096"/>
                </a:xfrm>
                <a:prstGeom prst="line">
                  <a:avLst/>
                </a:prstGeom>
                <a:grpFill/>
                <a:ln w="63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70" name="Ellipse 569"/>
              <p:cNvSpPr/>
              <p:nvPr/>
            </p:nvSpPr>
            <p:spPr>
              <a:xfrm>
                <a:off x="594318" y="5714279"/>
                <a:ext cx="179976" cy="179976"/>
              </a:xfrm>
              <a:prstGeom prst="ellipse">
                <a:avLst/>
              </a:prstGeom>
              <a:solidFill>
                <a:schemeClr val="tx2"/>
              </a:solidFill>
              <a:ln w="63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 prstMaterial="soft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grpSp>
        <p:nvGrpSpPr>
          <p:cNvPr id="573" name="Gruppieren 572"/>
          <p:cNvGrpSpPr/>
          <p:nvPr/>
        </p:nvGrpSpPr>
        <p:grpSpPr>
          <a:xfrm>
            <a:off x="900065" y="2490987"/>
            <a:ext cx="288626" cy="288626"/>
            <a:chOff x="2556570" y="5194251"/>
            <a:chExt cx="1008112" cy="1008112"/>
          </a:xfrm>
        </p:grpSpPr>
        <p:sp>
          <p:nvSpPr>
            <p:cNvPr id="574" name="Ellipse 573"/>
            <p:cNvSpPr/>
            <p:nvPr/>
          </p:nvSpPr>
          <p:spPr>
            <a:xfrm>
              <a:off x="2556570" y="5194251"/>
              <a:ext cx="1008112" cy="1008112"/>
            </a:xfrm>
            <a:prstGeom prst="ellipse">
              <a:avLst/>
            </a:prstGeom>
            <a:solidFill>
              <a:schemeClr val="tx2"/>
            </a:solidFill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5" name="Ellipse 349"/>
            <p:cNvSpPr/>
            <p:nvPr/>
          </p:nvSpPr>
          <p:spPr>
            <a:xfrm>
              <a:off x="2556570" y="5194251"/>
              <a:ext cx="1008000" cy="1008000"/>
            </a:xfrm>
            <a:custGeom>
              <a:avLst/>
              <a:gdLst>
                <a:gd name="connsiteX0" fmla="*/ 504871 w 1008000"/>
                <a:gd name="connsiteY0" fmla="*/ 36004 h 1008000"/>
                <a:gd name="connsiteX1" fmla="*/ 462086 w 1008000"/>
                <a:gd name="connsiteY1" fmla="*/ 399674 h 1008000"/>
                <a:gd name="connsiteX2" fmla="*/ 400837 w 1008000"/>
                <a:gd name="connsiteY2" fmla="*/ 462520 h 1008000"/>
                <a:gd name="connsiteX3" fmla="*/ 35358 w 1008000"/>
                <a:gd name="connsiteY3" fmla="*/ 505517 h 1008000"/>
                <a:gd name="connsiteX4" fmla="*/ 400666 w 1008000"/>
                <a:gd name="connsiteY4" fmla="*/ 548494 h 1008000"/>
                <a:gd name="connsiteX5" fmla="*/ 257804 w 1008000"/>
                <a:gd name="connsiteY5" fmla="*/ 752584 h 1008000"/>
                <a:gd name="connsiteX6" fmla="*/ 462082 w 1008000"/>
                <a:gd name="connsiteY6" fmla="*/ 609588 h 1008000"/>
                <a:gd name="connsiteX7" fmla="*/ 504871 w 1008000"/>
                <a:gd name="connsiteY7" fmla="*/ 973290 h 1008000"/>
                <a:gd name="connsiteX8" fmla="*/ 547747 w 1008000"/>
                <a:gd name="connsiteY8" fmla="*/ 608843 h 1008000"/>
                <a:gd name="connsiteX9" fmla="*/ 753091 w 1008000"/>
                <a:gd name="connsiteY9" fmla="*/ 752584 h 1008000"/>
                <a:gd name="connsiteX10" fmla="*/ 610009 w 1008000"/>
                <a:gd name="connsiteY10" fmla="*/ 548180 h 1008000"/>
                <a:gd name="connsiteX11" fmla="*/ 972643 w 1008000"/>
                <a:gd name="connsiteY11" fmla="*/ 505517 h 1008000"/>
                <a:gd name="connsiteX12" fmla="*/ 609837 w 1008000"/>
                <a:gd name="connsiteY12" fmla="*/ 462834 h 1008000"/>
                <a:gd name="connsiteX13" fmla="*/ 755162 w 1008000"/>
                <a:gd name="connsiteY13" fmla="*/ 255226 h 1008000"/>
                <a:gd name="connsiteX14" fmla="*/ 547743 w 1008000"/>
                <a:gd name="connsiteY14" fmla="*/ 400419 h 1008000"/>
                <a:gd name="connsiteX15" fmla="*/ 504871 w 1008000"/>
                <a:gd name="connsiteY15" fmla="*/ 36004 h 1008000"/>
                <a:gd name="connsiteX16" fmla="*/ 504000 w 1008000"/>
                <a:gd name="connsiteY16" fmla="*/ 0 h 1008000"/>
                <a:gd name="connsiteX17" fmla="*/ 1008000 w 1008000"/>
                <a:gd name="connsiteY17" fmla="*/ 504000 h 1008000"/>
                <a:gd name="connsiteX18" fmla="*/ 504000 w 1008000"/>
                <a:gd name="connsiteY18" fmla="*/ 1008000 h 1008000"/>
                <a:gd name="connsiteX19" fmla="*/ 0 w 1008000"/>
                <a:gd name="connsiteY19" fmla="*/ 504000 h 1008000"/>
                <a:gd name="connsiteX20" fmla="*/ 504000 w 1008000"/>
                <a:gd name="connsiteY20" fmla="*/ 0 h 1008000"/>
                <a:gd name="connsiteX0" fmla="*/ 504871 w 1008000"/>
                <a:gd name="connsiteY0" fmla="*/ 36004 h 1008000"/>
                <a:gd name="connsiteX1" fmla="*/ 462086 w 1008000"/>
                <a:gd name="connsiteY1" fmla="*/ 399674 h 1008000"/>
                <a:gd name="connsiteX2" fmla="*/ 400837 w 1008000"/>
                <a:gd name="connsiteY2" fmla="*/ 462520 h 1008000"/>
                <a:gd name="connsiteX3" fmla="*/ 35358 w 1008000"/>
                <a:gd name="connsiteY3" fmla="*/ 505517 h 1008000"/>
                <a:gd name="connsiteX4" fmla="*/ 400666 w 1008000"/>
                <a:gd name="connsiteY4" fmla="*/ 548494 h 1008000"/>
                <a:gd name="connsiteX5" fmla="*/ 257804 w 1008000"/>
                <a:gd name="connsiteY5" fmla="*/ 752584 h 1008000"/>
                <a:gd name="connsiteX6" fmla="*/ 462082 w 1008000"/>
                <a:gd name="connsiteY6" fmla="*/ 609588 h 1008000"/>
                <a:gd name="connsiteX7" fmla="*/ 504871 w 1008000"/>
                <a:gd name="connsiteY7" fmla="*/ 973290 h 1008000"/>
                <a:gd name="connsiteX8" fmla="*/ 547747 w 1008000"/>
                <a:gd name="connsiteY8" fmla="*/ 608843 h 1008000"/>
                <a:gd name="connsiteX9" fmla="*/ 753091 w 1008000"/>
                <a:gd name="connsiteY9" fmla="*/ 752584 h 1008000"/>
                <a:gd name="connsiteX10" fmla="*/ 610009 w 1008000"/>
                <a:gd name="connsiteY10" fmla="*/ 548180 h 1008000"/>
                <a:gd name="connsiteX11" fmla="*/ 972643 w 1008000"/>
                <a:gd name="connsiteY11" fmla="*/ 505517 h 1008000"/>
                <a:gd name="connsiteX12" fmla="*/ 609837 w 1008000"/>
                <a:gd name="connsiteY12" fmla="*/ 462834 h 1008000"/>
                <a:gd name="connsiteX13" fmla="*/ 547743 w 1008000"/>
                <a:gd name="connsiteY13" fmla="*/ 400419 h 1008000"/>
                <a:gd name="connsiteX14" fmla="*/ 504871 w 1008000"/>
                <a:gd name="connsiteY14" fmla="*/ 36004 h 1008000"/>
                <a:gd name="connsiteX15" fmla="*/ 504000 w 1008000"/>
                <a:gd name="connsiteY15" fmla="*/ 0 h 1008000"/>
                <a:gd name="connsiteX16" fmla="*/ 1008000 w 1008000"/>
                <a:gd name="connsiteY16" fmla="*/ 504000 h 1008000"/>
                <a:gd name="connsiteX17" fmla="*/ 504000 w 1008000"/>
                <a:gd name="connsiteY17" fmla="*/ 1008000 h 1008000"/>
                <a:gd name="connsiteX18" fmla="*/ 0 w 1008000"/>
                <a:gd name="connsiteY18" fmla="*/ 504000 h 1008000"/>
                <a:gd name="connsiteX19" fmla="*/ 504000 w 1008000"/>
                <a:gd name="connsiteY19" fmla="*/ 0 h 1008000"/>
                <a:gd name="connsiteX0" fmla="*/ 504871 w 1008000"/>
                <a:gd name="connsiteY0" fmla="*/ 36004 h 1008000"/>
                <a:gd name="connsiteX1" fmla="*/ 462086 w 1008000"/>
                <a:gd name="connsiteY1" fmla="*/ 399674 h 1008000"/>
                <a:gd name="connsiteX2" fmla="*/ 400837 w 1008000"/>
                <a:gd name="connsiteY2" fmla="*/ 462520 h 1008000"/>
                <a:gd name="connsiteX3" fmla="*/ 35358 w 1008000"/>
                <a:gd name="connsiteY3" fmla="*/ 505517 h 1008000"/>
                <a:gd name="connsiteX4" fmla="*/ 400666 w 1008000"/>
                <a:gd name="connsiteY4" fmla="*/ 548494 h 1008000"/>
                <a:gd name="connsiteX5" fmla="*/ 257804 w 1008000"/>
                <a:gd name="connsiteY5" fmla="*/ 752584 h 1008000"/>
                <a:gd name="connsiteX6" fmla="*/ 462082 w 1008000"/>
                <a:gd name="connsiteY6" fmla="*/ 609588 h 1008000"/>
                <a:gd name="connsiteX7" fmla="*/ 504871 w 1008000"/>
                <a:gd name="connsiteY7" fmla="*/ 973290 h 1008000"/>
                <a:gd name="connsiteX8" fmla="*/ 547747 w 1008000"/>
                <a:gd name="connsiteY8" fmla="*/ 608843 h 1008000"/>
                <a:gd name="connsiteX9" fmla="*/ 610009 w 1008000"/>
                <a:gd name="connsiteY9" fmla="*/ 548180 h 1008000"/>
                <a:gd name="connsiteX10" fmla="*/ 972643 w 1008000"/>
                <a:gd name="connsiteY10" fmla="*/ 505517 h 1008000"/>
                <a:gd name="connsiteX11" fmla="*/ 609837 w 1008000"/>
                <a:gd name="connsiteY11" fmla="*/ 462834 h 1008000"/>
                <a:gd name="connsiteX12" fmla="*/ 547743 w 1008000"/>
                <a:gd name="connsiteY12" fmla="*/ 400419 h 1008000"/>
                <a:gd name="connsiteX13" fmla="*/ 504871 w 1008000"/>
                <a:gd name="connsiteY13" fmla="*/ 36004 h 1008000"/>
                <a:gd name="connsiteX14" fmla="*/ 504000 w 1008000"/>
                <a:gd name="connsiteY14" fmla="*/ 0 h 1008000"/>
                <a:gd name="connsiteX15" fmla="*/ 1008000 w 1008000"/>
                <a:gd name="connsiteY15" fmla="*/ 504000 h 1008000"/>
                <a:gd name="connsiteX16" fmla="*/ 504000 w 1008000"/>
                <a:gd name="connsiteY16" fmla="*/ 1008000 h 1008000"/>
                <a:gd name="connsiteX17" fmla="*/ 0 w 1008000"/>
                <a:gd name="connsiteY17" fmla="*/ 504000 h 1008000"/>
                <a:gd name="connsiteX18" fmla="*/ 504000 w 1008000"/>
                <a:gd name="connsiteY18" fmla="*/ 0 h 1008000"/>
                <a:gd name="connsiteX0" fmla="*/ 504871 w 1008000"/>
                <a:gd name="connsiteY0" fmla="*/ 36004 h 1008000"/>
                <a:gd name="connsiteX1" fmla="*/ 462086 w 1008000"/>
                <a:gd name="connsiteY1" fmla="*/ 399674 h 1008000"/>
                <a:gd name="connsiteX2" fmla="*/ 400837 w 1008000"/>
                <a:gd name="connsiteY2" fmla="*/ 462520 h 1008000"/>
                <a:gd name="connsiteX3" fmla="*/ 35358 w 1008000"/>
                <a:gd name="connsiteY3" fmla="*/ 505517 h 1008000"/>
                <a:gd name="connsiteX4" fmla="*/ 400666 w 1008000"/>
                <a:gd name="connsiteY4" fmla="*/ 548494 h 1008000"/>
                <a:gd name="connsiteX5" fmla="*/ 258465 w 1008000"/>
                <a:gd name="connsiteY5" fmla="*/ 742205 h 1008000"/>
                <a:gd name="connsiteX6" fmla="*/ 257804 w 1008000"/>
                <a:gd name="connsiteY6" fmla="*/ 752584 h 1008000"/>
                <a:gd name="connsiteX7" fmla="*/ 462082 w 1008000"/>
                <a:gd name="connsiteY7" fmla="*/ 609588 h 1008000"/>
                <a:gd name="connsiteX8" fmla="*/ 504871 w 1008000"/>
                <a:gd name="connsiteY8" fmla="*/ 973290 h 1008000"/>
                <a:gd name="connsiteX9" fmla="*/ 547747 w 1008000"/>
                <a:gd name="connsiteY9" fmla="*/ 608843 h 1008000"/>
                <a:gd name="connsiteX10" fmla="*/ 610009 w 1008000"/>
                <a:gd name="connsiteY10" fmla="*/ 548180 h 1008000"/>
                <a:gd name="connsiteX11" fmla="*/ 972643 w 1008000"/>
                <a:gd name="connsiteY11" fmla="*/ 505517 h 1008000"/>
                <a:gd name="connsiteX12" fmla="*/ 609837 w 1008000"/>
                <a:gd name="connsiteY12" fmla="*/ 462834 h 1008000"/>
                <a:gd name="connsiteX13" fmla="*/ 547743 w 1008000"/>
                <a:gd name="connsiteY13" fmla="*/ 400419 h 1008000"/>
                <a:gd name="connsiteX14" fmla="*/ 504871 w 1008000"/>
                <a:gd name="connsiteY14" fmla="*/ 36004 h 1008000"/>
                <a:gd name="connsiteX15" fmla="*/ 504000 w 1008000"/>
                <a:gd name="connsiteY15" fmla="*/ 0 h 1008000"/>
                <a:gd name="connsiteX16" fmla="*/ 1008000 w 1008000"/>
                <a:gd name="connsiteY16" fmla="*/ 504000 h 1008000"/>
                <a:gd name="connsiteX17" fmla="*/ 504000 w 1008000"/>
                <a:gd name="connsiteY17" fmla="*/ 1008000 h 1008000"/>
                <a:gd name="connsiteX18" fmla="*/ 0 w 1008000"/>
                <a:gd name="connsiteY18" fmla="*/ 504000 h 1008000"/>
                <a:gd name="connsiteX19" fmla="*/ 504000 w 1008000"/>
                <a:gd name="connsiteY19" fmla="*/ 0 h 1008000"/>
                <a:gd name="connsiteX0" fmla="*/ 504871 w 1008000"/>
                <a:gd name="connsiteY0" fmla="*/ 36004 h 1008000"/>
                <a:gd name="connsiteX1" fmla="*/ 462086 w 1008000"/>
                <a:gd name="connsiteY1" fmla="*/ 399674 h 1008000"/>
                <a:gd name="connsiteX2" fmla="*/ 400837 w 1008000"/>
                <a:gd name="connsiteY2" fmla="*/ 462520 h 1008000"/>
                <a:gd name="connsiteX3" fmla="*/ 35358 w 1008000"/>
                <a:gd name="connsiteY3" fmla="*/ 505517 h 1008000"/>
                <a:gd name="connsiteX4" fmla="*/ 400666 w 1008000"/>
                <a:gd name="connsiteY4" fmla="*/ 548494 h 1008000"/>
                <a:gd name="connsiteX5" fmla="*/ 258465 w 1008000"/>
                <a:gd name="connsiteY5" fmla="*/ 742205 h 1008000"/>
                <a:gd name="connsiteX6" fmla="*/ 462082 w 1008000"/>
                <a:gd name="connsiteY6" fmla="*/ 609588 h 1008000"/>
                <a:gd name="connsiteX7" fmla="*/ 504871 w 1008000"/>
                <a:gd name="connsiteY7" fmla="*/ 973290 h 1008000"/>
                <a:gd name="connsiteX8" fmla="*/ 547747 w 1008000"/>
                <a:gd name="connsiteY8" fmla="*/ 608843 h 1008000"/>
                <a:gd name="connsiteX9" fmla="*/ 610009 w 1008000"/>
                <a:gd name="connsiteY9" fmla="*/ 548180 h 1008000"/>
                <a:gd name="connsiteX10" fmla="*/ 972643 w 1008000"/>
                <a:gd name="connsiteY10" fmla="*/ 505517 h 1008000"/>
                <a:gd name="connsiteX11" fmla="*/ 609837 w 1008000"/>
                <a:gd name="connsiteY11" fmla="*/ 462834 h 1008000"/>
                <a:gd name="connsiteX12" fmla="*/ 547743 w 1008000"/>
                <a:gd name="connsiteY12" fmla="*/ 400419 h 1008000"/>
                <a:gd name="connsiteX13" fmla="*/ 504871 w 1008000"/>
                <a:gd name="connsiteY13" fmla="*/ 36004 h 1008000"/>
                <a:gd name="connsiteX14" fmla="*/ 504000 w 1008000"/>
                <a:gd name="connsiteY14" fmla="*/ 0 h 1008000"/>
                <a:gd name="connsiteX15" fmla="*/ 1008000 w 1008000"/>
                <a:gd name="connsiteY15" fmla="*/ 504000 h 1008000"/>
                <a:gd name="connsiteX16" fmla="*/ 504000 w 1008000"/>
                <a:gd name="connsiteY16" fmla="*/ 1008000 h 1008000"/>
                <a:gd name="connsiteX17" fmla="*/ 0 w 1008000"/>
                <a:gd name="connsiteY17" fmla="*/ 504000 h 1008000"/>
                <a:gd name="connsiteX18" fmla="*/ 504000 w 1008000"/>
                <a:gd name="connsiteY18" fmla="*/ 0 h 1008000"/>
                <a:gd name="connsiteX0" fmla="*/ 504871 w 1008000"/>
                <a:gd name="connsiteY0" fmla="*/ 36004 h 1008000"/>
                <a:gd name="connsiteX1" fmla="*/ 462086 w 1008000"/>
                <a:gd name="connsiteY1" fmla="*/ 399674 h 1008000"/>
                <a:gd name="connsiteX2" fmla="*/ 400837 w 1008000"/>
                <a:gd name="connsiteY2" fmla="*/ 462520 h 1008000"/>
                <a:gd name="connsiteX3" fmla="*/ 35358 w 1008000"/>
                <a:gd name="connsiteY3" fmla="*/ 505517 h 1008000"/>
                <a:gd name="connsiteX4" fmla="*/ 400666 w 1008000"/>
                <a:gd name="connsiteY4" fmla="*/ 548494 h 1008000"/>
                <a:gd name="connsiteX5" fmla="*/ 462082 w 1008000"/>
                <a:gd name="connsiteY5" fmla="*/ 609588 h 1008000"/>
                <a:gd name="connsiteX6" fmla="*/ 504871 w 1008000"/>
                <a:gd name="connsiteY6" fmla="*/ 973290 h 1008000"/>
                <a:gd name="connsiteX7" fmla="*/ 547747 w 1008000"/>
                <a:gd name="connsiteY7" fmla="*/ 608843 h 1008000"/>
                <a:gd name="connsiteX8" fmla="*/ 610009 w 1008000"/>
                <a:gd name="connsiteY8" fmla="*/ 548180 h 1008000"/>
                <a:gd name="connsiteX9" fmla="*/ 972643 w 1008000"/>
                <a:gd name="connsiteY9" fmla="*/ 505517 h 1008000"/>
                <a:gd name="connsiteX10" fmla="*/ 609837 w 1008000"/>
                <a:gd name="connsiteY10" fmla="*/ 462834 h 1008000"/>
                <a:gd name="connsiteX11" fmla="*/ 547743 w 1008000"/>
                <a:gd name="connsiteY11" fmla="*/ 400419 h 1008000"/>
                <a:gd name="connsiteX12" fmla="*/ 504871 w 1008000"/>
                <a:gd name="connsiteY12" fmla="*/ 36004 h 1008000"/>
                <a:gd name="connsiteX13" fmla="*/ 504000 w 1008000"/>
                <a:gd name="connsiteY13" fmla="*/ 0 h 1008000"/>
                <a:gd name="connsiteX14" fmla="*/ 1008000 w 1008000"/>
                <a:gd name="connsiteY14" fmla="*/ 504000 h 1008000"/>
                <a:gd name="connsiteX15" fmla="*/ 504000 w 1008000"/>
                <a:gd name="connsiteY15" fmla="*/ 1008000 h 1008000"/>
                <a:gd name="connsiteX16" fmla="*/ 0 w 1008000"/>
                <a:gd name="connsiteY16" fmla="*/ 504000 h 1008000"/>
                <a:gd name="connsiteX17" fmla="*/ 504000 w 1008000"/>
                <a:gd name="connsiteY17" fmla="*/ 0 h 1008000"/>
                <a:gd name="connsiteX0" fmla="*/ 504871 w 1008000"/>
                <a:gd name="connsiteY0" fmla="*/ 36004 h 1008000"/>
                <a:gd name="connsiteX1" fmla="*/ 462086 w 1008000"/>
                <a:gd name="connsiteY1" fmla="*/ 399674 h 1008000"/>
                <a:gd name="connsiteX2" fmla="*/ 400837 w 1008000"/>
                <a:gd name="connsiteY2" fmla="*/ 462520 h 1008000"/>
                <a:gd name="connsiteX3" fmla="*/ 35358 w 1008000"/>
                <a:gd name="connsiteY3" fmla="*/ 505517 h 1008000"/>
                <a:gd name="connsiteX4" fmla="*/ 400666 w 1008000"/>
                <a:gd name="connsiteY4" fmla="*/ 548494 h 1008000"/>
                <a:gd name="connsiteX5" fmla="*/ 462082 w 1008000"/>
                <a:gd name="connsiteY5" fmla="*/ 609588 h 1008000"/>
                <a:gd name="connsiteX6" fmla="*/ 504871 w 1008000"/>
                <a:gd name="connsiteY6" fmla="*/ 973290 h 1008000"/>
                <a:gd name="connsiteX7" fmla="*/ 547747 w 1008000"/>
                <a:gd name="connsiteY7" fmla="*/ 608843 h 1008000"/>
                <a:gd name="connsiteX8" fmla="*/ 610009 w 1008000"/>
                <a:gd name="connsiteY8" fmla="*/ 548180 h 1008000"/>
                <a:gd name="connsiteX9" fmla="*/ 972643 w 1008000"/>
                <a:gd name="connsiteY9" fmla="*/ 505517 h 1008000"/>
                <a:gd name="connsiteX10" fmla="*/ 609837 w 1008000"/>
                <a:gd name="connsiteY10" fmla="*/ 462834 h 1008000"/>
                <a:gd name="connsiteX11" fmla="*/ 547743 w 1008000"/>
                <a:gd name="connsiteY11" fmla="*/ 400419 h 1008000"/>
                <a:gd name="connsiteX12" fmla="*/ 504871 w 1008000"/>
                <a:gd name="connsiteY12" fmla="*/ 36004 h 1008000"/>
                <a:gd name="connsiteX13" fmla="*/ 504000 w 1008000"/>
                <a:gd name="connsiteY13" fmla="*/ 0 h 1008000"/>
                <a:gd name="connsiteX14" fmla="*/ 1008000 w 1008000"/>
                <a:gd name="connsiteY14" fmla="*/ 504000 h 1008000"/>
                <a:gd name="connsiteX15" fmla="*/ 504000 w 1008000"/>
                <a:gd name="connsiteY15" fmla="*/ 1008000 h 1008000"/>
                <a:gd name="connsiteX16" fmla="*/ 0 w 1008000"/>
                <a:gd name="connsiteY16" fmla="*/ 504000 h 1008000"/>
                <a:gd name="connsiteX17" fmla="*/ 504000 w 1008000"/>
                <a:gd name="connsiteY17" fmla="*/ 0 h 1008000"/>
                <a:gd name="connsiteX0" fmla="*/ 504871 w 1008000"/>
                <a:gd name="connsiteY0" fmla="*/ 36004 h 1008000"/>
                <a:gd name="connsiteX1" fmla="*/ 462086 w 1008000"/>
                <a:gd name="connsiteY1" fmla="*/ 399674 h 1008000"/>
                <a:gd name="connsiteX2" fmla="*/ 400837 w 1008000"/>
                <a:gd name="connsiteY2" fmla="*/ 462520 h 1008000"/>
                <a:gd name="connsiteX3" fmla="*/ 35358 w 1008000"/>
                <a:gd name="connsiteY3" fmla="*/ 505517 h 1008000"/>
                <a:gd name="connsiteX4" fmla="*/ 400666 w 1008000"/>
                <a:gd name="connsiteY4" fmla="*/ 548494 h 1008000"/>
                <a:gd name="connsiteX5" fmla="*/ 462082 w 1008000"/>
                <a:gd name="connsiteY5" fmla="*/ 609588 h 1008000"/>
                <a:gd name="connsiteX6" fmla="*/ 504871 w 1008000"/>
                <a:gd name="connsiteY6" fmla="*/ 973290 h 1008000"/>
                <a:gd name="connsiteX7" fmla="*/ 547747 w 1008000"/>
                <a:gd name="connsiteY7" fmla="*/ 608843 h 1008000"/>
                <a:gd name="connsiteX8" fmla="*/ 610009 w 1008000"/>
                <a:gd name="connsiteY8" fmla="*/ 548180 h 1008000"/>
                <a:gd name="connsiteX9" fmla="*/ 972643 w 1008000"/>
                <a:gd name="connsiteY9" fmla="*/ 505517 h 1008000"/>
                <a:gd name="connsiteX10" fmla="*/ 609837 w 1008000"/>
                <a:gd name="connsiteY10" fmla="*/ 462834 h 1008000"/>
                <a:gd name="connsiteX11" fmla="*/ 547743 w 1008000"/>
                <a:gd name="connsiteY11" fmla="*/ 400419 h 1008000"/>
                <a:gd name="connsiteX12" fmla="*/ 504871 w 1008000"/>
                <a:gd name="connsiteY12" fmla="*/ 36004 h 1008000"/>
                <a:gd name="connsiteX13" fmla="*/ 504000 w 1008000"/>
                <a:gd name="connsiteY13" fmla="*/ 0 h 1008000"/>
                <a:gd name="connsiteX14" fmla="*/ 1008000 w 1008000"/>
                <a:gd name="connsiteY14" fmla="*/ 504000 h 1008000"/>
                <a:gd name="connsiteX15" fmla="*/ 504000 w 1008000"/>
                <a:gd name="connsiteY15" fmla="*/ 1008000 h 1008000"/>
                <a:gd name="connsiteX16" fmla="*/ 0 w 1008000"/>
                <a:gd name="connsiteY16" fmla="*/ 504000 h 1008000"/>
                <a:gd name="connsiteX17" fmla="*/ 504000 w 1008000"/>
                <a:gd name="connsiteY17" fmla="*/ 0 h 1008000"/>
                <a:gd name="connsiteX0" fmla="*/ 504871 w 1008000"/>
                <a:gd name="connsiteY0" fmla="*/ 36004 h 1008000"/>
                <a:gd name="connsiteX1" fmla="*/ 462086 w 1008000"/>
                <a:gd name="connsiteY1" fmla="*/ 399674 h 1008000"/>
                <a:gd name="connsiteX2" fmla="*/ 400837 w 1008000"/>
                <a:gd name="connsiteY2" fmla="*/ 462520 h 1008000"/>
                <a:gd name="connsiteX3" fmla="*/ 35358 w 1008000"/>
                <a:gd name="connsiteY3" fmla="*/ 505517 h 1008000"/>
                <a:gd name="connsiteX4" fmla="*/ 400666 w 1008000"/>
                <a:gd name="connsiteY4" fmla="*/ 548494 h 1008000"/>
                <a:gd name="connsiteX5" fmla="*/ 462082 w 1008000"/>
                <a:gd name="connsiteY5" fmla="*/ 609588 h 1008000"/>
                <a:gd name="connsiteX6" fmla="*/ 504871 w 1008000"/>
                <a:gd name="connsiteY6" fmla="*/ 973290 h 1008000"/>
                <a:gd name="connsiteX7" fmla="*/ 547747 w 1008000"/>
                <a:gd name="connsiteY7" fmla="*/ 608843 h 1008000"/>
                <a:gd name="connsiteX8" fmla="*/ 610009 w 1008000"/>
                <a:gd name="connsiteY8" fmla="*/ 548180 h 1008000"/>
                <a:gd name="connsiteX9" fmla="*/ 972643 w 1008000"/>
                <a:gd name="connsiteY9" fmla="*/ 505517 h 1008000"/>
                <a:gd name="connsiteX10" fmla="*/ 609837 w 1008000"/>
                <a:gd name="connsiteY10" fmla="*/ 462834 h 1008000"/>
                <a:gd name="connsiteX11" fmla="*/ 547743 w 1008000"/>
                <a:gd name="connsiteY11" fmla="*/ 400419 h 1008000"/>
                <a:gd name="connsiteX12" fmla="*/ 504871 w 1008000"/>
                <a:gd name="connsiteY12" fmla="*/ 36004 h 1008000"/>
                <a:gd name="connsiteX13" fmla="*/ 504000 w 1008000"/>
                <a:gd name="connsiteY13" fmla="*/ 0 h 1008000"/>
                <a:gd name="connsiteX14" fmla="*/ 1008000 w 1008000"/>
                <a:gd name="connsiteY14" fmla="*/ 504000 h 1008000"/>
                <a:gd name="connsiteX15" fmla="*/ 504000 w 1008000"/>
                <a:gd name="connsiteY15" fmla="*/ 1008000 h 1008000"/>
                <a:gd name="connsiteX16" fmla="*/ 0 w 1008000"/>
                <a:gd name="connsiteY16" fmla="*/ 504000 h 1008000"/>
                <a:gd name="connsiteX17" fmla="*/ 504000 w 1008000"/>
                <a:gd name="connsiteY17" fmla="*/ 0 h 10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08000" h="1008000">
                  <a:moveTo>
                    <a:pt x="504871" y="36004"/>
                  </a:moveTo>
                  <a:lnTo>
                    <a:pt x="462086" y="399674"/>
                  </a:lnTo>
                  <a:cubicBezTo>
                    <a:pt x="441670" y="420623"/>
                    <a:pt x="449828" y="467764"/>
                    <a:pt x="400837" y="462520"/>
                  </a:cubicBezTo>
                  <a:lnTo>
                    <a:pt x="35358" y="505517"/>
                  </a:lnTo>
                  <a:lnTo>
                    <a:pt x="400666" y="548494"/>
                  </a:lnTo>
                  <a:lnTo>
                    <a:pt x="462082" y="609588"/>
                  </a:lnTo>
                  <a:lnTo>
                    <a:pt x="504871" y="973290"/>
                  </a:lnTo>
                  <a:lnTo>
                    <a:pt x="547747" y="608843"/>
                  </a:lnTo>
                  <a:cubicBezTo>
                    <a:pt x="568501" y="588622"/>
                    <a:pt x="484480" y="558876"/>
                    <a:pt x="610009" y="548180"/>
                  </a:cubicBezTo>
                  <a:lnTo>
                    <a:pt x="972643" y="505517"/>
                  </a:lnTo>
                  <a:lnTo>
                    <a:pt x="609837" y="462834"/>
                  </a:lnTo>
                  <a:lnTo>
                    <a:pt x="547743" y="400419"/>
                  </a:lnTo>
                  <a:lnTo>
                    <a:pt x="504871" y="36004"/>
                  </a:lnTo>
                  <a:close/>
                  <a:moveTo>
                    <a:pt x="504000" y="0"/>
                  </a:moveTo>
                  <a:cubicBezTo>
                    <a:pt x="782352" y="0"/>
                    <a:pt x="1008000" y="225648"/>
                    <a:pt x="1008000" y="504000"/>
                  </a:cubicBezTo>
                  <a:cubicBezTo>
                    <a:pt x="1008000" y="782352"/>
                    <a:pt x="782352" y="1008000"/>
                    <a:pt x="504000" y="1008000"/>
                  </a:cubicBezTo>
                  <a:cubicBezTo>
                    <a:pt x="225648" y="1008000"/>
                    <a:pt x="0" y="782352"/>
                    <a:pt x="0" y="504000"/>
                  </a:cubicBezTo>
                  <a:cubicBezTo>
                    <a:pt x="0" y="225648"/>
                    <a:pt x="225648" y="0"/>
                    <a:pt x="504000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sq">
              <a:solidFill>
                <a:schemeClr val="tx2"/>
              </a:solidFill>
              <a:rou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dk1"/>
                </a:solidFill>
              </a:endParaRPr>
            </a:p>
          </p:txBody>
        </p:sp>
        <p:grpSp>
          <p:nvGrpSpPr>
            <p:cNvPr id="576" name="Gruppieren 575"/>
            <p:cNvGrpSpPr/>
            <p:nvPr/>
          </p:nvGrpSpPr>
          <p:grpSpPr>
            <a:xfrm rot="1800000">
              <a:off x="2937501" y="5266850"/>
              <a:ext cx="227180" cy="864096"/>
              <a:chOff x="570716" y="5372219"/>
              <a:chExt cx="227180" cy="864096"/>
            </a:xfrm>
          </p:grpSpPr>
          <p:grpSp>
            <p:nvGrpSpPr>
              <p:cNvPr id="577" name="Gruppieren 576"/>
              <p:cNvGrpSpPr/>
              <p:nvPr/>
            </p:nvGrpSpPr>
            <p:grpSpPr>
              <a:xfrm>
                <a:off x="570716" y="5372219"/>
                <a:ext cx="227180" cy="864096"/>
                <a:chOff x="1074828" y="5299620"/>
                <a:chExt cx="227180" cy="864096"/>
              </a:xfrm>
              <a:solidFill>
                <a:schemeClr val="bg1"/>
              </a:solidFill>
            </p:grpSpPr>
            <p:sp>
              <p:nvSpPr>
                <p:cNvPr id="579" name="Gleichschenkliges Dreieck 344"/>
                <p:cNvSpPr/>
                <p:nvPr/>
              </p:nvSpPr>
              <p:spPr>
                <a:xfrm flipV="1">
                  <a:off x="1074828" y="5299620"/>
                  <a:ext cx="227180" cy="864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016" h="864096">
                      <a:moveTo>
                        <a:pt x="72008" y="864096"/>
                      </a:moveTo>
                      <a:lnTo>
                        <a:pt x="144016" y="432048"/>
                      </a:lnTo>
                      <a:lnTo>
                        <a:pt x="72008" y="0"/>
                      </a:lnTo>
                      <a:lnTo>
                        <a:pt x="0" y="432048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cxnSp>
              <p:nvCxnSpPr>
                <p:cNvPr id="580" name="Gerade Verbindung 579"/>
                <p:cNvCxnSpPr/>
                <p:nvPr/>
              </p:nvCxnSpPr>
              <p:spPr>
                <a:xfrm>
                  <a:off x="1188418" y="5299620"/>
                  <a:ext cx="0" cy="864096"/>
                </a:xfrm>
                <a:prstGeom prst="line">
                  <a:avLst/>
                </a:prstGeom>
                <a:grpFill/>
                <a:ln w="63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78" name="Ellipse 577"/>
              <p:cNvSpPr/>
              <p:nvPr/>
            </p:nvSpPr>
            <p:spPr>
              <a:xfrm>
                <a:off x="594318" y="5714279"/>
                <a:ext cx="179976" cy="179976"/>
              </a:xfrm>
              <a:prstGeom prst="ellipse">
                <a:avLst/>
              </a:prstGeom>
              <a:solidFill>
                <a:schemeClr val="tx2"/>
              </a:solidFill>
              <a:ln w="63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 prstMaterial="soft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grpSp>
        <p:nvGrpSpPr>
          <p:cNvPr id="581" name="Gruppieren 580"/>
          <p:cNvGrpSpPr/>
          <p:nvPr/>
        </p:nvGrpSpPr>
        <p:grpSpPr>
          <a:xfrm>
            <a:off x="828378" y="1627212"/>
            <a:ext cx="432000" cy="432000"/>
            <a:chOff x="2556570" y="5194251"/>
            <a:chExt cx="1008112" cy="1008112"/>
          </a:xfrm>
        </p:grpSpPr>
        <p:sp>
          <p:nvSpPr>
            <p:cNvPr id="582" name="Ellipse 581"/>
            <p:cNvSpPr/>
            <p:nvPr/>
          </p:nvSpPr>
          <p:spPr>
            <a:xfrm>
              <a:off x="2556570" y="5194251"/>
              <a:ext cx="1008112" cy="1008112"/>
            </a:xfrm>
            <a:prstGeom prst="ellipse">
              <a:avLst/>
            </a:prstGeom>
            <a:solidFill>
              <a:schemeClr val="tx2"/>
            </a:solidFill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83" name="Ellipse 349"/>
            <p:cNvSpPr/>
            <p:nvPr/>
          </p:nvSpPr>
          <p:spPr>
            <a:xfrm>
              <a:off x="2556570" y="5194251"/>
              <a:ext cx="1008000" cy="1008000"/>
            </a:xfrm>
            <a:custGeom>
              <a:avLst/>
              <a:gdLst>
                <a:gd name="connsiteX0" fmla="*/ 504871 w 1008000"/>
                <a:gd name="connsiteY0" fmla="*/ 36004 h 1008000"/>
                <a:gd name="connsiteX1" fmla="*/ 462086 w 1008000"/>
                <a:gd name="connsiteY1" fmla="*/ 399674 h 1008000"/>
                <a:gd name="connsiteX2" fmla="*/ 400837 w 1008000"/>
                <a:gd name="connsiteY2" fmla="*/ 462520 h 1008000"/>
                <a:gd name="connsiteX3" fmla="*/ 35358 w 1008000"/>
                <a:gd name="connsiteY3" fmla="*/ 505517 h 1008000"/>
                <a:gd name="connsiteX4" fmla="*/ 400666 w 1008000"/>
                <a:gd name="connsiteY4" fmla="*/ 548494 h 1008000"/>
                <a:gd name="connsiteX5" fmla="*/ 257804 w 1008000"/>
                <a:gd name="connsiteY5" fmla="*/ 752584 h 1008000"/>
                <a:gd name="connsiteX6" fmla="*/ 462082 w 1008000"/>
                <a:gd name="connsiteY6" fmla="*/ 609588 h 1008000"/>
                <a:gd name="connsiteX7" fmla="*/ 504871 w 1008000"/>
                <a:gd name="connsiteY7" fmla="*/ 973290 h 1008000"/>
                <a:gd name="connsiteX8" fmla="*/ 547747 w 1008000"/>
                <a:gd name="connsiteY8" fmla="*/ 608843 h 1008000"/>
                <a:gd name="connsiteX9" fmla="*/ 753091 w 1008000"/>
                <a:gd name="connsiteY9" fmla="*/ 752584 h 1008000"/>
                <a:gd name="connsiteX10" fmla="*/ 610009 w 1008000"/>
                <a:gd name="connsiteY10" fmla="*/ 548180 h 1008000"/>
                <a:gd name="connsiteX11" fmla="*/ 972643 w 1008000"/>
                <a:gd name="connsiteY11" fmla="*/ 505517 h 1008000"/>
                <a:gd name="connsiteX12" fmla="*/ 609837 w 1008000"/>
                <a:gd name="connsiteY12" fmla="*/ 462834 h 1008000"/>
                <a:gd name="connsiteX13" fmla="*/ 755162 w 1008000"/>
                <a:gd name="connsiteY13" fmla="*/ 255226 h 1008000"/>
                <a:gd name="connsiteX14" fmla="*/ 547743 w 1008000"/>
                <a:gd name="connsiteY14" fmla="*/ 400419 h 1008000"/>
                <a:gd name="connsiteX15" fmla="*/ 504871 w 1008000"/>
                <a:gd name="connsiteY15" fmla="*/ 36004 h 1008000"/>
                <a:gd name="connsiteX16" fmla="*/ 504000 w 1008000"/>
                <a:gd name="connsiteY16" fmla="*/ 0 h 1008000"/>
                <a:gd name="connsiteX17" fmla="*/ 1008000 w 1008000"/>
                <a:gd name="connsiteY17" fmla="*/ 504000 h 1008000"/>
                <a:gd name="connsiteX18" fmla="*/ 504000 w 1008000"/>
                <a:gd name="connsiteY18" fmla="*/ 1008000 h 1008000"/>
                <a:gd name="connsiteX19" fmla="*/ 0 w 1008000"/>
                <a:gd name="connsiteY19" fmla="*/ 504000 h 1008000"/>
                <a:gd name="connsiteX20" fmla="*/ 504000 w 1008000"/>
                <a:gd name="connsiteY20" fmla="*/ 0 h 1008000"/>
                <a:gd name="connsiteX0" fmla="*/ 504871 w 1008000"/>
                <a:gd name="connsiteY0" fmla="*/ 36004 h 1008000"/>
                <a:gd name="connsiteX1" fmla="*/ 462086 w 1008000"/>
                <a:gd name="connsiteY1" fmla="*/ 399674 h 1008000"/>
                <a:gd name="connsiteX2" fmla="*/ 400837 w 1008000"/>
                <a:gd name="connsiteY2" fmla="*/ 462520 h 1008000"/>
                <a:gd name="connsiteX3" fmla="*/ 35358 w 1008000"/>
                <a:gd name="connsiteY3" fmla="*/ 505517 h 1008000"/>
                <a:gd name="connsiteX4" fmla="*/ 400666 w 1008000"/>
                <a:gd name="connsiteY4" fmla="*/ 548494 h 1008000"/>
                <a:gd name="connsiteX5" fmla="*/ 257804 w 1008000"/>
                <a:gd name="connsiteY5" fmla="*/ 752584 h 1008000"/>
                <a:gd name="connsiteX6" fmla="*/ 462082 w 1008000"/>
                <a:gd name="connsiteY6" fmla="*/ 609588 h 1008000"/>
                <a:gd name="connsiteX7" fmla="*/ 504871 w 1008000"/>
                <a:gd name="connsiteY7" fmla="*/ 973290 h 1008000"/>
                <a:gd name="connsiteX8" fmla="*/ 547747 w 1008000"/>
                <a:gd name="connsiteY8" fmla="*/ 608843 h 1008000"/>
                <a:gd name="connsiteX9" fmla="*/ 753091 w 1008000"/>
                <a:gd name="connsiteY9" fmla="*/ 752584 h 1008000"/>
                <a:gd name="connsiteX10" fmla="*/ 610009 w 1008000"/>
                <a:gd name="connsiteY10" fmla="*/ 548180 h 1008000"/>
                <a:gd name="connsiteX11" fmla="*/ 972643 w 1008000"/>
                <a:gd name="connsiteY11" fmla="*/ 505517 h 1008000"/>
                <a:gd name="connsiteX12" fmla="*/ 609837 w 1008000"/>
                <a:gd name="connsiteY12" fmla="*/ 462834 h 1008000"/>
                <a:gd name="connsiteX13" fmla="*/ 547743 w 1008000"/>
                <a:gd name="connsiteY13" fmla="*/ 400419 h 1008000"/>
                <a:gd name="connsiteX14" fmla="*/ 504871 w 1008000"/>
                <a:gd name="connsiteY14" fmla="*/ 36004 h 1008000"/>
                <a:gd name="connsiteX15" fmla="*/ 504000 w 1008000"/>
                <a:gd name="connsiteY15" fmla="*/ 0 h 1008000"/>
                <a:gd name="connsiteX16" fmla="*/ 1008000 w 1008000"/>
                <a:gd name="connsiteY16" fmla="*/ 504000 h 1008000"/>
                <a:gd name="connsiteX17" fmla="*/ 504000 w 1008000"/>
                <a:gd name="connsiteY17" fmla="*/ 1008000 h 1008000"/>
                <a:gd name="connsiteX18" fmla="*/ 0 w 1008000"/>
                <a:gd name="connsiteY18" fmla="*/ 504000 h 1008000"/>
                <a:gd name="connsiteX19" fmla="*/ 504000 w 1008000"/>
                <a:gd name="connsiteY19" fmla="*/ 0 h 1008000"/>
                <a:gd name="connsiteX0" fmla="*/ 504871 w 1008000"/>
                <a:gd name="connsiteY0" fmla="*/ 36004 h 1008000"/>
                <a:gd name="connsiteX1" fmla="*/ 462086 w 1008000"/>
                <a:gd name="connsiteY1" fmla="*/ 399674 h 1008000"/>
                <a:gd name="connsiteX2" fmla="*/ 400837 w 1008000"/>
                <a:gd name="connsiteY2" fmla="*/ 462520 h 1008000"/>
                <a:gd name="connsiteX3" fmla="*/ 35358 w 1008000"/>
                <a:gd name="connsiteY3" fmla="*/ 505517 h 1008000"/>
                <a:gd name="connsiteX4" fmla="*/ 400666 w 1008000"/>
                <a:gd name="connsiteY4" fmla="*/ 548494 h 1008000"/>
                <a:gd name="connsiteX5" fmla="*/ 257804 w 1008000"/>
                <a:gd name="connsiteY5" fmla="*/ 752584 h 1008000"/>
                <a:gd name="connsiteX6" fmla="*/ 462082 w 1008000"/>
                <a:gd name="connsiteY6" fmla="*/ 609588 h 1008000"/>
                <a:gd name="connsiteX7" fmla="*/ 504871 w 1008000"/>
                <a:gd name="connsiteY7" fmla="*/ 973290 h 1008000"/>
                <a:gd name="connsiteX8" fmla="*/ 547747 w 1008000"/>
                <a:gd name="connsiteY8" fmla="*/ 608843 h 1008000"/>
                <a:gd name="connsiteX9" fmla="*/ 610009 w 1008000"/>
                <a:gd name="connsiteY9" fmla="*/ 548180 h 1008000"/>
                <a:gd name="connsiteX10" fmla="*/ 972643 w 1008000"/>
                <a:gd name="connsiteY10" fmla="*/ 505517 h 1008000"/>
                <a:gd name="connsiteX11" fmla="*/ 609837 w 1008000"/>
                <a:gd name="connsiteY11" fmla="*/ 462834 h 1008000"/>
                <a:gd name="connsiteX12" fmla="*/ 547743 w 1008000"/>
                <a:gd name="connsiteY12" fmla="*/ 400419 h 1008000"/>
                <a:gd name="connsiteX13" fmla="*/ 504871 w 1008000"/>
                <a:gd name="connsiteY13" fmla="*/ 36004 h 1008000"/>
                <a:gd name="connsiteX14" fmla="*/ 504000 w 1008000"/>
                <a:gd name="connsiteY14" fmla="*/ 0 h 1008000"/>
                <a:gd name="connsiteX15" fmla="*/ 1008000 w 1008000"/>
                <a:gd name="connsiteY15" fmla="*/ 504000 h 1008000"/>
                <a:gd name="connsiteX16" fmla="*/ 504000 w 1008000"/>
                <a:gd name="connsiteY16" fmla="*/ 1008000 h 1008000"/>
                <a:gd name="connsiteX17" fmla="*/ 0 w 1008000"/>
                <a:gd name="connsiteY17" fmla="*/ 504000 h 1008000"/>
                <a:gd name="connsiteX18" fmla="*/ 504000 w 1008000"/>
                <a:gd name="connsiteY18" fmla="*/ 0 h 1008000"/>
                <a:gd name="connsiteX0" fmla="*/ 504871 w 1008000"/>
                <a:gd name="connsiteY0" fmla="*/ 36004 h 1008000"/>
                <a:gd name="connsiteX1" fmla="*/ 462086 w 1008000"/>
                <a:gd name="connsiteY1" fmla="*/ 399674 h 1008000"/>
                <a:gd name="connsiteX2" fmla="*/ 400837 w 1008000"/>
                <a:gd name="connsiteY2" fmla="*/ 462520 h 1008000"/>
                <a:gd name="connsiteX3" fmla="*/ 35358 w 1008000"/>
                <a:gd name="connsiteY3" fmla="*/ 505517 h 1008000"/>
                <a:gd name="connsiteX4" fmla="*/ 400666 w 1008000"/>
                <a:gd name="connsiteY4" fmla="*/ 548494 h 1008000"/>
                <a:gd name="connsiteX5" fmla="*/ 258465 w 1008000"/>
                <a:gd name="connsiteY5" fmla="*/ 742205 h 1008000"/>
                <a:gd name="connsiteX6" fmla="*/ 257804 w 1008000"/>
                <a:gd name="connsiteY6" fmla="*/ 752584 h 1008000"/>
                <a:gd name="connsiteX7" fmla="*/ 462082 w 1008000"/>
                <a:gd name="connsiteY7" fmla="*/ 609588 h 1008000"/>
                <a:gd name="connsiteX8" fmla="*/ 504871 w 1008000"/>
                <a:gd name="connsiteY8" fmla="*/ 973290 h 1008000"/>
                <a:gd name="connsiteX9" fmla="*/ 547747 w 1008000"/>
                <a:gd name="connsiteY9" fmla="*/ 608843 h 1008000"/>
                <a:gd name="connsiteX10" fmla="*/ 610009 w 1008000"/>
                <a:gd name="connsiteY10" fmla="*/ 548180 h 1008000"/>
                <a:gd name="connsiteX11" fmla="*/ 972643 w 1008000"/>
                <a:gd name="connsiteY11" fmla="*/ 505517 h 1008000"/>
                <a:gd name="connsiteX12" fmla="*/ 609837 w 1008000"/>
                <a:gd name="connsiteY12" fmla="*/ 462834 h 1008000"/>
                <a:gd name="connsiteX13" fmla="*/ 547743 w 1008000"/>
                <a:gd name="connsiteY13" fmla="*/ 400419 h 1008000"/>
                <a:gd name="connsiteX14" fmla="*/ 504871 w 1008000"/>
                <a:gd name="connsiteY14" fmla="*/ 36004 h 1008000"/>
                <a:gd name="connsiteX15" fmla="*/ 504000 w 1008000"/>
                <a:gd name="connsiteY15" fmla="*/ 0 h 1008000"/>
                <a:gd name="connsiteX16" fmla="*/ 1008000 w 1008000"/>
                <a:gd name="connsiteY16" fmla="*/ 504000 h 1008000"/>
                <a:gd name="connsiteX17" fmla="*/ 504000 w 1008000"/>
                <a:gd name="connsiteY17" fmla="*/ 1008000 h 1008000"/>
                <a:gd name="connsiteX18" fmla="*/ 0 w 1008000"/>
                <a:gd name="connsiteY18" fmla="*/ 504000 h 1008000"/>
                <a:gd name="connsiteX19" fmla="*/ 504000 w 1008000"/>
                <a:gd name="connsiteY19" fmla="*/ 0 h 1008000"/>
                <a:gd name="connsiteX0" fmla="*/ 504871 w 1008000"/>
                <a:gd name="connsiteY0" fmla="*/ 36004 h 1008000"/>
                <a:gd name="connsiteX1" fmla="*/ 462086 w 1008000"/>
                <a:gd name="connsiteY1" fmla="*/ 399674 h 1008000"/>
                <a:gd name="connsiteX2" fmla="*/ 400837 w 1008000"/>
                <a:gd name="connsiteY2" fmla="*/ 462520 h 1008000"/>
                <a:gd name="connsiteX3" fmla="*/ 35358 w 1008000"/>
                <a:gd name="connsiteY3" fmla="*/ 505517 h 1008000"/>
                <a:gd name="connsiteX4" fmla="*/ 400666 w 1008000"/>
                <a:gd name="connsiteY4" fmla="*/ 548494 h 1008000"/>
                <a:gd name="connsiteX5" fmla="*/ 258465 w 1008000"/>
                <a:gd name="connsiteY5" fmla="*/ 742205 h 1008000"/>
                <a:gd name="connsiteX6" fmla="*/ 462082 w 1008000"/>
                <a:gd name="connsiteY6" fmla="*/ 609588 h 1008000"/>
                <a:gd name="connsiteX7" fmla="*/ 504871 w 1008000"/>
                <a:gd name="connsiteY7" fmla="*/ 973290 h 1008000"/>
                <a:gd name="connsiteX8" fmla="*/ 547747 w 1008000"/>
                <a:gd name="connsiteY8" fmla="*/ 608843 h 1008000"/>
                <a:gd name="connsiteX9" fmla="*/ 610009 w 1008000"/>
                <a:gd name="connsiteY9" fmla="*/ 548180 h 1008000"/>
                <a:gd name="connsiteX10" fmla="*/ 972643 w 1008000"/>
                <a:gd name="connsiteY10" fmla="*/ 505517 h 1008000"/>
                <a:gd name="connsiteX11" fmla="*/ 609837 w 1008000"/>
                <a:gd name="connsiteY11" fmla="*/ 462834 h 1008000"/>
                <a:gd name="connsiteX12" fmla="*/ 547743 w 1008000"/>
                <a:gd name="connsiteY12" fmla="*/ 400419 h 1008000"/>
                <a:gd name="connsiteX13" fmla="*/ 504871 w 1008000"/>
                <a:gd name="connsiteY13" fmla="*/ 36004 h 1008000"/>
                <a:gd name="connsiteX14" fmla="*/ 504000 w 1008000"/>
                <a:gd name="connsiteY14" fmla="*/ 0 h 1008000"/>
                <a:gd name="connsiteX15" fmla="*/ 1008000 w 1008000"/>
                <a:gd name="connsiteY15" fmla="*/ 504000 h 1008000"/>
                <a:gd name="connsiteX16" fmla="*/ 504000 w 1008000"/>
                <a:gd name="connsiteY16" fmla="*/ 1008000 h 1008000"/>
                <a:gd name="connsiteX17" fmla="*/ 0 w 1008000"/>
                <a:gd name="connsiteY17" fmla="*/ 504000 h 1008000"/>
                <a:gd name="connsiteX18" fmla="*/ 504000 w 1008000"/>
                <a:gd name="connsiteY18" fmla="*/ 0 h 1008000"/>
                <a:gd name="connsiteX0" fmla="*/ 504871 w 1008000"/>
                <a:gd name="connsiteY0" fmla="*/ 36004 h 1008000"/>
                <a:gd name="connsiteX1" fmla="*/ 462086 w 1008000"/>
                <a:gd name="connsiteY1" fmla="*/ 399674 h 1008000"/>
                <a:gd name="connsiteX2" fmla="*/ 400837 w 1008000"/>
                <a:gd name="connsiteY2" fmla="*/ 462520 h 1008000"/>
                <a:gd name="connsiteX3" fmla="*/ 35358 w 1008000"/>
                <a:gd name="connsiteY3" fmla="*/ 505517 h 1008000"/>
                <a:gd name="connsiteX4" fmla="*/ 400666 w 1008000"/>
                <a:gd name="connsiteY4" fmla="*/ 548494 h 1008000"/>
                <a:gd name="connsiteX5" fmla="*/ 462082 w 1008000"/>
                <a:gd name="connsiteY5" fmla="*/ 609588 h 1008000"/>
                <a:gd name="connsiteX6" fmla="*/ 504871 w 1008000"/>
                <a:gd name="connsiteY6" fmla="*/ 973290 h 1008000"/>
                <a:gd name="connsiteX7" fmla="*/ 547747 w 1008000"/>
                <a:gd name="connsiteY7" fmla="*/ 608843 h 1008000"/>
                <a:gd name="connsiteX8" fmla="*/ 610009 w 1008000"/>
                <a:gd name="connsiteY8" fmla="*/ 548180 h 1008000"/>
                <a:gd name="connsiteX9" fmla="*/ 972643 w 1008000"/>
                <a:gd name="connsiteY9" fmla="*/ 505517 h 1008000"/>
                <a:gd name="connsiteX10" fmla="*/ 609837 w 1008000"/>
                <a:gd name="connsiteY10" fmla="*/ 462834 h 1008000"/>
                <a:gd name="connsiteX11" fmla="*/ 547743 w 1008000"/>
                <a:gd name="connsiteY11" fmla="*/ 400419 h 1008000"/>
                <a:gd name="connsiteX12" fmla="*/ 504871 w 1008000"/>
                <a:gd name="connsiteY12" fmla="*/ 36004 h 1008000"/>
                <a:gd name="connsiteX13" fmla="*/ 504000 w 1008000"/>
                <a:gd name="connsiteY13" fmla="*/ 0 h 1008000"/>
                <a:gd name="connsiteX14" fmla="*/ 1008000 w 1008000"/>
                <a:gd name="connsiteY14" fmla="*/ 504000 h 1008000"/>
                <a:gd name="connsiteX15" fmla="*/ 504000 w 1008000"/>
                <a:gd name="connsiteY15" fmla="*/ 1008000 h 1008000"/>
                <a:gd name="connsiteX16" fmla="*/ 0 w 1008000"/>
                <a:gd name="connsiteY16" fmla="*/ 504000 h 1008000"/>
                <a:gd name="connsiteX17" fmla="*/ 504000 w 1008000"/>
                <a:gd name="connsiteY17" fmla="*/ 0 h 1008000"/>
                <a:gd name="connsiteX0" fmla="*/ 504871 w 1008000"/>
                <a:gd name="connsiteY0" fmla="*/ 36004 h 1008000"/>
                <a:gd name="connsiteX1" fmla="*/ 462086 w 1008000"/>
                <a:gd name="connsiteY1" fmla="*/ 399674 h 1008000"/>
                <a:gd name="connsiteX2" fmla="*/ 400837 w 1008000"/>
                <a:gd name="connsiteY2" fmla="*/ 462520 h 1008000"/>
                <a:gd name="connsiteX3" fmla="*/ 35358 w 1008000"/>
                <a:gd name="connsiteY3" fmla="*/ 505517 h 1008000"/>
                <a:gd name="connsiteX4" fmla="*/ 400666 w 1008000"/>
                <a:gd name="connsiteY4" fmla="*/ 548494 h 1008000"/>
                <a:gd name="connsiteX5" fmla="*/ 462082 w 1008000"/>
                <a:gd name="connsiteY5" fmla="*/ 609588 h 1008000"/>
                <a:gd name="connsiteX6" fmla="*/ 504871 w 1008000"/>
                <a:gd name="connsiteY6" fmla="*/ 973290 h 1008000"/>
                <a:gd name="connsiteX7" fmla="*/ 547747 w 1008000"/>
                <a:gd name="connsiteY7" fmla="*/ 608843 h 1008000"/>
                <a:gd name="connsiteX8" fmla="*/ 610009 w 1008000"/>
                <a:gd name="connsiteY8" fmla="*/ 548180 h 1008000"/>
                <a:gd name="connsiteX9" fmla="*/ 972643 w 1008000"/>
                <a:gd name="connsiteY9" fmla="*/ 505517 h 1008000"/>
                <a:gd name="connsiteX10" fmla="*/ 609837 w 1008000"/>
                <a:gd name="connsiteY10" fmla="*/ 462834 h 1008000"/>
                <a:gd name="connsiteX11" fmla="*/ 547743 w 1008000"/>
                <a:gd name="connsiteY11" fmla="*/ 400419 h 1008000"/>
                <a:gd name="connsiteX12" fmla="*/ 504871 w 1008000"/>
                <a:gd name="connsiteY12" fmla="*/ 36004 h 1008000"/>
                <a:gd name="connsiteX13" fmla="*/ 504000 w 1008000"/>
                <a:gd name="connsiteY13" fmla="*/ 0 h 1008000"/>
                <a:gd name="connsiteX14" fmla="*/ 1008000 w 1008000"/>
                <a:gd name="connsiteY14" fmla="*/ 504000 h 1008000"/>
                <a:gd name="connsiteX15" fmla="*/ 504000 w 1008000"/>
                <a:gd name="connsiteY15" fmla="*/ 1008000 h 1008000"/>
                <a:gd name="connsiteX16" fmla="*/ 0 w 1008000"/>
                <a:gd name="connsiteY16" fmla="*/ 504000 h 1008000"/>
                <a:gd name="connsiteX17" fmla="*/ 504000 w 1008000"/>
                <a:gd name="connsiteY17" fmla="*/ 0 h 1008000"/>
                <a:gd name="connsiteX0" fmla="*/ 504871 w 1008000"/>
                <a:gd name="connsiteY0" fmla="*/ 36004 h 1008000"/>
                <a:gd name="connsiteX1" fmla="*/ 462086 w 1008000"/>
                <a:gd name="connsiteY1" fmla="*/ 399674 h 1008000"/>
                <a:gd name="connsiteX2" fmla="*/ 400837 w 1008000"/>
                <a:gd name="connsiteY2" fmla="*/ 462520 h 1008000"/>
                <a:gd name="connsiteX3" fmla="*/ 35358 w 1008000"/>
                <a:gd name="connsiteY3" fmla="*/ 505517 h 1008000"/>
                <a:gd name="connsiteX4" fmla="*/ 400666 w 1008000"/>
                <a:gd name="connsiteY4" fmla="*/ 548494 h 1008000"/>
                <a:gd name="connsiteX5" fmla="*/ 462082 w 1008000"/>
                <a:gd name="connsiteY5" fmla="*/ 609588 h 1008000"/>
                <a:gd name="connsiteX6" fmla="*/ 504871 w 1008000"/>
                <a:gd name="connsiteY6" fmla="*/ 973290 h 1008000"/>
                <a:gd name="connsiteX7" fmla="*/ 547747 w 1008000"/>
                <a:gd name="connsiteY7" fmla="*/ 608843 h 1008000"/>
                <a:gd name="connsiteX8" fmla="*/ 610009 w 1008000"/>
                <a:gd name="connsiteY8" fmla="*/ 548180 h 1008000"/>
                <a:gd name="connsiteX9" fmla="*/ 972643 w 1008000"/>
                <a:gd name="connsiteY9" fmla="*/ 505517 h 1008000"/>
                <a:gd name="connsiteX10" fmla="*/ 609837 w 1008000"/>
                <a:gd name="connsiteY10" fmla="*/ 462834 h 1008000"/>
                <a:gd name="connsiteX11" fmla="*/ 547743 w 1008000"/>
                <a:gd name="connsiteY11" fmla="*/ 400419 h 1008000"/>
                <a:gd name="connsiteX12" fmla="*/ 504871 w 1008000"/>
                <a:gd name="connsiteY12" fmla="*/ 36004 h 1008000"/>
                <a:gd name="connsiteX13" fmla="*/ 504000 w 1008000"/>
                <a:gd name="connsiteY13" fmla="*/ 0 h 1008000"/>
                <a:gd name="connsiteX14" fmla="*/ 1008000 w 1008000"/>
                <a:gd name="connsiteY14" fmla="*/ 504000 h 1008000"/>
                <a:gd name="connsiteX15" fmla="*/ 504000 w 1008000"/>
                <a:gd name="connsiteY15" fmla="*/ 1008000 h 1008000"/>
                <a:gd name="connsiteX16" fmla="*/ 0 w 1008000"/>
                <a:gd name="connsiteY16" fmla="*/ 504000 h 1008000"/>
                <a:gd name="connsiteX17" fmla="*/ 504000 w 1008000"/>
                <a:gd name="connsiteY17" fmla="*/ 0 h 1008000"/>
                <a:gd name="connsiteX0" fmla="*/ 504871 w 1008000"/>
                <a:gd name="connsiteY0" fmla="*/ 36004 h 1008000"/>
                <a:gd name="connsiteX1" fmla="*/ 462086 w 1008000"/>
                <a:gd name="connsiteY1" fmla="*/ 399674 h 1008000"/>
                <a:gd name="connsiteX2" fmla="*/ 400837 w 1008000"/>
                <a:gd name="connsiteY2" fmla="*/ 462520 h 1008000"/>
                <a:gd name="connsiteX3" fmla="*/ 35358 w 1008000"/>
                <a:gd name="connsiteY3" fmla="*/ 505517 h 1008000"/>
                <a:gd name="connsiteX4" fmla="*/ 400666 w 1008000"/>
                <a:gd name="connsiteY4" fmla="*/ 548494 h 1008000"/>
                <a:gd name="connsiteX5" fmla="*/ 462082 w 1008000"/>
                <a:gd name="connsiteY5" fmla="*/ 609588 h 1008000"/>
                <a:gd name="connsiteX6" fmla="*/ 504871 w 1008000"/>
                <a:gd name="connsiteY6" fmla="*/ 973290 h 1008000"/>
                <a:gd name="connsiteX7" fmla="*/ 547747 w 1008000"/>
                <a:gd name="connsiteY7" fmla="*/ 608843 h 1008000"/>
                <a:gd name="connsiteX8" fmla="*/ 610009 w 1008000"/>
                <a:gd name="connsiteY8" fmla="*/ 548180 h 1008000"/>
                <a:gd name="connsiteX9" fmla="*/ 972643 w 1008000"/>
                <a:gd name="connsiteY9" fmla="*/ 505517 h 1008000"/>
                <a:gd name="connsiteX10" fmla="*/ 609837 w 1008000"/>
                <a:gd name="connsiteY10" fmla="*/ 462834 h 1008000"/>
                <a:gd name="connsiteX11" fmla="*/ 547743 w 1008000"/>
                <a:gd name="connsiteY11" fmla="*/ 400419 h 1008000"/>
                <a:gd name="connsiteX12" fmla="*/ 504871 w 1008000"/>
                <a:gd name="connsiteY12" fmla="*/ 36004 h 1008000"/>
                <a:gd name="connsiteX13" fmla="*/ 504000 w 1008000"/>
                <a:gd name="connsiteY13" fmla="*/ 0 h 1008000"/>
                <a:gd name="connsiteX14" fmla="*/ 1008000 w 1008000"/>
                <a:gd name="connsiteY14" fmla="*/ 504000 h 1008000"/>
                <a:gd name="connsiteX15" fmla="*/ 504000 w 1008000"/>
                <a:gd name="connsiteY15" fmla="*/ 1008000 h 1008000"/>
                <a:gd name="connsiteX16" fmla="*/ 0 w 1008000"/>
                <a:gd name="connsiteY16" fmla="*/ 504000 h 1008000"/>
                <a:gd name="connsiteX17" fmla="*/ 504000 w 1008000"/>
                <a:gd name="connsiteY17" fmla="*/ 0 h 10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08000" h="1008000">
                  <a:moveTo>
                    <a:pt x="504871" y="36004"/>
                  </a:moveTo>
                  <a:lnTo>
                    <a:pt x="462086" y="399674"/>
                  </a:lnTo>
                  <a:cubicBezTo>
                    <a:pt x="441670" y="420623"/>
                    <a:pt x="449828" y="467764"/>
                    <a:pt x="400837" y="462520"/>
                  </a:cubicBezTo>
                  <a:lnTo>
                    <a:pt x="35358" y="505517"/>
                  </a:lnTo>
                  <a:lnTo>
                    <a:pt x="400666" y="548494"/>
                  </a:lnTo>
                  <a:lnTo>
                    <a:pt x="462082" y="609588"/>
                  </a:lnTo>
                  <a:lnTo>
                    <a:pt x="504871" y="973290"/>
                  </a:lnTo>
                  <a:lnTo>
                    <a:pt x="547747" y="608843"/>
                  </a:lnTo>
                  <a:cubicBezTo>
                    <a:pt x="568501" y="588622"/>
                    <a:pt x="484480" y="558876"/>
                    <a:pt x="610009" y="548180"/>
                  </a:cubicBezTo>
                  <a:lnTo>
                    <a:pt x="972643" y="505517"/>
                  </a:lnTo>
                  <a:lnTo>
                    <a:pt x="609837" y="462834"/>
                  </a:lnTo>
                  <a:lnTo>
                    <a:pt x="547743" y="400419"/>
                  </a:lnTo>
                  <a:lnTo>
                    <a:pt x="504871" y="36004"/>
                  </a:lnTo>
                  <a:close/>
                  <a:moveTo>
                    <a:pt x="504000" y="0"/>
                  </a:moveTo>
                  <a:cubicBezTo>
                    <a:pt x="782352" y="0"/>
                    <a:pt x="1008000" y="225648"/>
                    <a:pt x="1008000" y="504000"/>
                  </a:cubicBezTo>
                  <a:cubicBezTo>
                    <a:pt x="1008000" y="782352"/>
                    <a:pt x="782352" y="1008000"/>
                    <a:pt x="504000" y="1008000"/>
                  </a:cubicBezTo>
                  <a:cubicBezTo>
                    <a:pt x="225648" y="1008000"/>
                    <a:pt x="0" y="782352"/>
                    <a:pt x="0" y="504000"/>
                  </a:cubicBezTo>
                  <a:cubicBezTo>
                    <a:pt x="0" y="225648"/>
                    <a:pt x="225648" y="0"/>
                    <a:pt x="504000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sq">
              <a:solidFill>
                <a:schemeClr val="tx2"/>
              </a:solidFill>
              <a:rou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dk1"/>
                </a:solidFill>
              </a:endParaRPr>
            </a:p>
          </p:txBody>
        </p:sp>
        <p:grpSp>
          <p:nvGrpSpPr>
            <p:cNvPr id="584" name="Gruppieren 583"/>
            <p:cNvGrpSpPr/>
            <p:nvPr/>
          </p:nvGrpSpPr>
          <p:grpSpPr>
            <a:xfrm rot="1800000">
              <a:off x="2937501" y="5266850"/>
              <a:ext cx="227180" cy="864096"/>
              <a:chOff x="570716" y="5372219"/>
              <a:chExt cx="227180" cy="864096"/>
            </a:xfrm>
          </p:grpSpPr>
          <p:grpSp>
            <p:nvGrpSpPr>
              <p:cNvPr id="585" name="Gruppieren 584"/>
              <p:cNvGrpSpPr/>
              <p:nvPr/>
            </p:nvGrpSpPr>
            <p:grpSpPr>
              <a:xfrm>
                <a:off x="570716" y="5372219"/>
                <a:ext cx="227180" cy="864096"/>
                <a:chOff x="1074828" y="5299620"/>
                <a:chExt cx="227180" cy="864096"/>
              </a:xfrm>
              <a:solidFill>
                <a:schemeClr val="bg1"/>
              </a:solidFill>
            </p:grpSpPr>
            <p:sp>
              <p:nvSpPr>
                <p:cNvPr id="587" name="Gleichschenkliges Dreieck 344"/>
                <p:cNvSpPr/>
                <p:nvPr/>
              </p:nvSpPr>
              <p:spPr>
                <a:xfrm flipV="1">
                  <a:off x="1074828" y="5299620"/>
                  <a:ext cx="227180" cy="864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016" h="864096">
                      <a:moveTo>
                        <a:pt x="72008" y="864096"/>
                      </a:moveTo>
                      <a:lnTo>
                        <a:pt x="144016" y="432048"/>
                      </a:lnTo>
                      <a:lnTo>
                        <a:pt x="72008" y="0"/>
                      </a:lnTo>
                      <a:lnTo>
                        <a:pt x="0" y="432048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cxnSp>
              <p:nvCxnSpPr>
                <p:cNvPr id="588" name="Gerade Verbindung 587"/>
                <p:cNvCxnSpPr/>
                <p:nvPr/>
              </p:nvCxnSpPr>
              <p:spPr>
                <a:xfrm>
                  <a:off x="1188418" y="5299620"/>
                  <a:ext cx="0" cy="864096"/>
                </a:xfrm>
                <a:prstGeom prst="line">
                  <a:avLst/>
                </a:prstGeom>
                <a:grpFill/>
                <a:ln w="63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86" name="Ellipse 585"/>
              <p:cNvSpPr/>
              <p:nvPr/>
            </p:nvSpPr>
            <p:spPr>
              <a:xfrm>
                <a:off x="594318" y="5714279"/>
                <a:ext cx="179976" cy="179976"/>
              </a:xfrm>
              <a:prstGeom prst="ellipse">
                <a:avLst/>
              </a:prstGeom>
              <a:solidFill>
                <a:schemeClr val="tx2"/>
              </a:solidFill>
              <a:ln w="63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 prstMaterial="soft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grpSp>
        <p:nvGrpSpPr>
          <p:cNvPr id="203" name="Gruppieren 202"/>
          <p:cNvGrpSpPr/>
          <p:nvPr/>
        </p:nvGrpSpPr>
        <p:grpSpPr>
          <a:xfrm>
            <a:off x="1764169" y="5659347"/>
            <a:ext cx="288658" cy="288658"/>
            <a:chOff x="4283968" y="1700014"/>
            <a:chExt cx="1008112" cy="1008112"/>
          </a:xfrm>
          <a:effectLst/>
        </p:grpSpPr>
        <p:sp>
          <p:nvSpPr>
            <p:cNvPr id="204" name="Ellipse 203"/>
            <p:cNvSpPr/>
            <p:nvPr/>
          </p:nvSpPr>
          <p:spPr>
            <a:xfrm>
              <a:off x="4283968" y="1700014"/>
              <a:ext cx="1008112" cy="100811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205" name="Gruppieren 204"/>
            <p:cNvGrpSpPr/>
            <p:nvPr/>
          </p:nvGrpSpPr>
          <p:grpSpPr>
            <a:xfrm>
              <a:off x="4283968" y="1700014"/>
              <a:ext cx="1008112" cy="1008112"/>
              <a:chOff x="4284762" y="1699220"/>
              <a:chExt cx="1008112" cy="1008112"/>
            </a:xfrm>
          </p:grpSpPr>
          <p:grpSp>
            <p:nvGrpSpPr>
              <p:cNvPr id="206" name="Gruppieren 205"/>
              <p:cNvGrpSpPr/>
              <p:nvPr/>
            </p:nvGrpSpPr>
            <p:grpSpPr>
              <a:xfrm>
                <a:off x="4284762" y="1699220"/>
                <a:ext cx="1008112" cy="1008112"/>
                <a:chOff x="3708698" y="2779340"/>
                <a:chExt cx="1994520" cy="1994520"/>
              </a:xfrm>
            </p:grpSpPr>
            <p:sp>
              <p:nvSpPr>
                <p:cNvPr id="208" name="Ellipse 200"/>
                <p:cNvSpPr/>
                <p:nvPr/>
              </p:nvSpPr>
              <p:spPr>
                <a:xfrm>
                  <a:off x="3708698" y="3380928"/>
                  <a:ext cx="1994520" cy="13929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4520" h="1392932">
                      <a:moveTo>
                        <a:pt x="1851640" y="0"/>
                      </a:moveTo>
                      <a:cubicBezTo>
                        <a:pt x="1651448" y="129215"/>
                        <a:pt x="1737006" y="236997"/>
                        <a:pt x="1841614" y="228099"/>
                      </a:cubicBezTo>
                      <a:cubicBezTo>
                        <a:pt x="1882892" y="229900"/>
                        <a:pt x="1927319" y="213179"/>
                        <a:pt x="1972420" y="187537"/>
                      </a:cubicBezTo>
                      <a:cubicBezTo>
                        <a:pt x="1987016" y="254619"/>
                        <a:pt x="1994520" y="324269"/>
                        <a:pt x="1994520" y="395672"/>
                      </a:cubicBezTo>
                      <a:cubicBezTo>
                        <a:pt x="1994520" y="946443"/>
                        <a:pt x="1548031" y="1392932"/>
                        <a:pt x="997260" y="1392932"/>
                      </a:cubicBezTo>
                      <a:cubicBezTo>
                        <a:pt x="446489" y="1392932"/>
                        <a:pt x="0" y="946443"/>
                        <a:pt x="0" y="395672"/>
                      </a:cubicBezTo>
                      <a:cubicBezTo>
                        <a:pt x="0" y="340526"/>
                        <a:pt x="4476" y="286426"/>
                        <a:pt x="14275" y="233909"/>
                      </a:cubicBezTo>
                      <a:cubicBezTo>
                        <a:pt x="39684" y="234166"/>
                        <a:pt x="63956" y="234392"/>
                        <a:pt x="86507" y="234741"/>
                      </a:cubicBezTo>
                      <a:cubicBezTo>
                        <a:pt x="201641" y="236829"/>
                        <a:pt x="381699" y="7813"/>
                        <a:pt x="516260" y="4136"/>
                      </a:cubicBezTo>
                      <a:cubicBezTo>
                        <a:pt x="323961" y="127002"/>
                        <a:pt x="445199" y="220913"/>
                        <a:pt x="491822" y="230480"/>
                      </a:cubicBezTo>
                      <a:cubicBezTo>
                        <a:pt x="651783" y="254250"/>
                        <a:pt x="742688" y="8940"/>
                        <a:pt x="962180" y="4136"/>
                      </a:cubicBezTo>
                      <a:cubicBezTo>
                        <a:pt x="774187" y="130426"/>
                        <a:pt x="848131" y="225758"/>
                        <a:pt x="933982" y="230605"/>
                      </a:cubicBezTo>
                      <a:cubicBezTo>
                        <a:pt x="1095782" y="232276"/>
                        <a:pt x="1190907" y="-1796"/>
                        <a:pt x="1393187" y="7018"/>
                      </a:cubicBezTo>
                      <a:cubicBezTo>
                        <a:pt x="1196462" y="131471"/>
                        <a:pt x="1318825" y="234490"/>
                        <a:pt x="1381657" y="230355"/>
                      </a:cubicBezTo>
                      <a:cubicBezTo>
                        <a:pt x="1540699" y="227388"/>
                        <a:pt x="1692597" y="585"/>
                        <a:pt x="1851640" y="0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635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09" name="Ellipse 208"/>
                <p:cNvSpPr/>
                <p:nvPr/>
              </p:nvSpPr>
              <p:spPr>
                <a:xfrm>
                  <a:off x="3708698" y="2779340"/>
                  <a:ext cx="1994520" cy="1994520"/>
                </a:xfrm>
                <a:prstGeom prst="ellipse">
                  <a:avLst/>
                </a:prstGeom>
                <a:noFill/>
                <a:ln w="6350">
                  <a:solidFill>
                    <a:schemeClr val="tx2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sp>
            <p:nvSpPr>
              <p:cNvPr id="207" name="Pfeil nach links 206"/>
              <p:cNvSpPr/>
              <p:nvPr/>
            </p:nvSpPr>
            <p:spPr>
              <a:xfrm rot="16200000">
                <a:off x="4428778" y="2070161"/>
                <a:ext cx="720080" cy="266230"/>
              </a:xfrm>
              <a:prstGeom prst="leftArrow">
                <a:avLst>
                  <a:gd name="adj1" fmla="val 66931"/>
                  <a:gd name="adj2" fmla="val 74185"/>
                </a:avLst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9259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29002E-6 L 0.26823 4.2900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0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" grpId="0" animBg="1"/>
      <p:bldP spid="4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Hydro17 – </a:t>
            </a:r>
            <a:r>
              <a:rPr lang="de-DE" dirty="0" err="1"/>
              <a:t>Accuracy</a:t>
            </a:r>
            <a:r>
              <a:rPr lang="de-DE" dirty="0"/>
              <a:t> in </a:t>
            </a:r>
            <a:r>
              <a:rPr lang="de-DE" dirty="0" err="1"/>
              <a:t>Depth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err="1" smtClean="0"/>
              <a:t>Vertical</a:t>
            </a:r>
            <a:r>
              <a:rPr lang="de-DE" dirty="0" smtClean="0"/>
              <a:t> Error Components, AUV </a:t>
            </a:r>
            <a:r>
              <a:rPr lang="de-DE" dirty="0" err="1" smtClean="0"/>
              <a:t>navigation</a:t>
            </a:r>
            <a:r>
              <a:rPr lang="de-DE" dirty="0" smtClean="0"/>
              <a:t> in 200 m </a:t>
            </a:r>
            <a:r>
              <a:rPr lang="de-DE" dirty="0" err="1" smtClean="0"/>
              <a:t>depth</a:t>
            </a:r>
            <a:r>
              <a:rPr lang="de-DE" dirty="0" smtClean="0"/>
              <a:t> </a:t>
            </a:r>
            <a:r>
              <a:rPr lang="de-DE" dirty="0"/>
              <a:t>(𝛿</a:t>
            </a:r>
            <a:r>
              <a:rPr lang="de-DE" baseline="-25000" dirty="0"/>
              <a:t>95</a:t>
            </a:r>
            <a:r>
              <a:rPr lang="de-DE" dirty="0"/>
              <a:t>)</a:t>
            </a:r>
          </a:p>
          <a:p>
            <a:endParaRPr lang="de-DE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7930667" y="1197715"/>
            <a:ext cx="1178634" cy="5004648"/>
            <a:chOff x="7488490" y="763116"/>
            <a:chExt cx="1297301" cy="5508520"/>
          </a:xfrm>
        </p:grpSpPr>
        <p:sp>
          <p:nvSpPr>
            <p:cNvPr id="5" name="Pfeil nach rechts 4"/>
            <p:cNvSpPr/>
            <p:nvPr/>
          </p:nvSpPr>
          <p:spPr>
            <a:xfrm rot="5400000">
              <a:off x="5780046" y="2831601"/>
              <a:ext cx="4714189" cy="1297301"/>
            </a:xfrm>
            <a:prstGeom prst="rightArrow">
              <a:avLst>
                <a:gd name="adj1" fmla="val 70651"/>
                <a:gd name="adj2" fmla="val 49730"/>
              </a:avLst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Freihandform 5"/>
            <p:cNvSpPr/>
            <p:nvPr/>
          </p:nvSpPr>
          <p:spPr>
            <a:xfrm>
              <a:off x="7723140" y="763116"/>
              <a:ext cx="828000" cy="828000"/>
            </a:xfrm>
            <a:custGeom>
              <a:avLst/>
              <a:gdLst>
                <a:gd name="connsiteX0" fmla="*/ 0 w 869710"/>
                <a:gd name="connsiteY0" fmla="*/ 0 h 806757"/>
                <a:gd name="connsiteX1" fmla="*/ 869710 w 869710"/>
                <a:gd name="connsiteY1" fmla="*/ 0 h 806757"/>
                <a:gd name="connsiteX2" fmla="*/ 869710 w 869710"/>
                <a:gd name="connsiteY2" fmla="*/ 806757 h 806757"/>
                <a:gd name="connsiteX3" fmla="*/ 0 w 869710"/>
                <a:gd name="connsiteY3" fmla="*/ 806757 h 806757"/>
                <a:gd name="connsiteX4" fmla="*/ 0 w 869710"/>
                <a:gd name="connsiteY4" fmla="*/ 0 h 80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9710" h="806757">
                  <a:moveTo>
                    <a:pt x="0" y="0"/>
                  </a:moveTo>
                  <a:lnTo>
                    <a:pt x="869710" y="0"/>
                  </a:lnTo>
                  <a:lnTo>
                    <a:pt x="869710" y="806757"/>
                  </a:lnTo>
                  <a:lnTo>
                    <a:pt x="0" y="80675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smtClean="0"/>
                <a:t>Objective</a:t>
              </a:r>
              <a:endParaRPr lang="de-DE" sz="1100" kern="1200"/>
            </a:p>
          </p:txBody>
        </p:sp>
        <p:sp>
          <p:nvSpPr>
            <p:cNvPr id="7" name="Freihandform 6"/>
            <p:cNvSpPr/>
            <p:nvPr/>
          </p:nvSpPr>
          <p:spPr>
            <a:xfrm>
              <a:off x="7723140" y="1699220"/>
              <a:ext cx="828000" cy="828000"/>
            </a:xfrm>
            <a:custGeom>
              <a:avLst/>
              <a:gdLst>
                <a:gd name="connsiteX0" fmla="*/ 0 w 869710"/>
                <a:gd name="connsiteY0" fmla="*/ 0 h 806757"/>
                <a:gd name="connsiteX1" fmla="*/ 869710 w 869710"/>
                <a:gd name="connsiteY1" fmla="*/ 0 h 806757"/>
                <a:gd name="connsiteX2" fmla="*/ 869710 w 869710"/>
                <a:gd name="connsiteY2" fmla="*/ 806757 h 806757"/>
                <a:gd name="connsiteX3" fmla="*/ 0 w 869710"/>
                <a:gd name="connsiteY3" fmla="*/ 806757 h 806757"/>
                <a:gd name="connsiteX4" fmla="*/ 0 w 869710"/>
                <a:gd name="connsiteY4" fmla="*/ 0 h 80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9710" h="806757">
                  <a:moveTo>
                    <a:pt x="0" y="0"/>
                  </a:moveTo>
                  <a:lnTo>
                    <a:pt x="869710" y="0"/>
                  </a:lnTo>
                  <a:lnTo>
                    <a:pt x="869710" y="806757"/>
                  </a:lnTo>
                  <a:lnTo>
                    <a:pt x="0" y="80675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80000"/>
                <a:hueOff val="165283"/>
                <a:satOff val="-17130"/>
                <a:lumOff val="8482"/>
                <a:alphaOff val="0"/>
              </a:schemeClr>
            </a:fillRef>
            <a:effectRef idx="2">
              <a:schemeClr val="accent1">
                <a:shade val="80000"/>
                <a:hueOff val="165283"/>
                <a:satOff val="-17130"/>
                <a:lumOff val="848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dirty="0" smtClean="0"/>
                <a:t>IHO S-44</a:t>
              </a:r>
              <a:endParaRPr lang="de-DE" sz="1100" kern="1200" dirty="0"/>
            </a:p>
          </p:txBody>
        </p:sp>
        <p:sp>
          <p:nvSpPr>
            <p:cNvPr id="8" name="Freihandform 7"/>
            <p:cNvSpPr/>
            <p:nvPr/>
          </p:nvSpPr>
          <p:spPr>
            <a:xfrm>
              <a:off x="7723140" y="2635324"/>
              <a:ext cx="828000" cy="828000"/>
            </a:xfrm>
            <a:custGeom>
              <a:avLst/>
              <a:gdLst>
                <a:gd name="connsiteX0" fmla="*/ 0 w 869710"/>
                <a:gd name="connsiteY0" fmla="*/ 0 h 806757"/>
                <a:gd name="connsiteX1" fmla="*/ 869710 w 869710"/>
                <a:gd name="connsiteY1" fmla="*/ 0 h 806757"/>
                <a:gd name="connsiteX2" fmla="*/ 869710 w 869710"/>
                <a:gd name="connsiteY2" fmla="*/ 806757 h 806757"/>
                <a:gd name="connsiteX3" fmla="*/ 0 w 869710"/>
                <a:gd name="connsiteY3" fmla="*/ 806757 h 806757"/>
                <a:gd name="connsiteX4" fmla="*/ 0 w 869710"/>
                <a:gd name="connsiteY4" fmla="*/ 0 h 80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9710" h="806757">
                  <a:moveTo>
                    <a:pt x="0" y="0"/>
                  </a:moveTo>
                  <a:lnTo>
                    <a:pt x="869710" y="0"/>
                  </a:lnTo>
                  <a:lnTo>
                    <a:pt x="869710" y="806757"/>
                  </a:lnTo>
                  <a:lnTo>
                    <a:pt x="0" y="80675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80000"/>
                <a:hueOff val="330565"/>
                <a:satOff val="-34261"/>
                <a:lumOff val="16964"/>
                <a:alphaOff val="0"/>
              </a:schemeClr>
            </a:fillRef>
            <a:effectRef idx="2">
              <a:schemeClr val="accent1">
                <a:shade val="80000"/>
                <a:hueOff val="330565"/>
                <a:satOff val="-34261"/>
                <a:lumOff val="1696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dirty="0" smtClean="0"/>
                <a:t>AUV Design</a:t>
              </a:r>
              <a:endParaRPr lang="de-DE" sz="1100" kern="1200" dirty="0"/>
            </a:p>
          </p:txBody>
        </p:sp>
        <p:sp>
          <p:nvSpPr>
            <p:cNvPr id="9" name="Freihandform 8"/>
            <p:cNvSpPr/>
            <p:nvPr/>
          </p:nvSpPr>
          <p:spPr>
            <a:xfrm>
              <a:off x="7723140" y="3571428"/>
              <a:ext cx="828000" cy="828000"/>
            </a:xfrm>
            <a:custGeom>
              <a:avLst/>
              <a:gdLst>
                <a:gd name="connsiteX0" fmla="*/ 0 w 869710"/>
                <a:gd name="connsiteY0" fmla="*/ 0 h 806757"/>
                <a:gd name="connsiteX1" fmla="*/ 869710 w 869710"/>
                <a:gd name="connsiteY1" fmla="*/ 0 h 806757"/>
                <a:gd name="connsiteX2" fmla="*/ 869710 w 869710"/>
                <a:gd name="connsiteY2" fmla="*/ 806757 h 806757"/>
                <a:gd name="connsiteX3" fmla="*/ 0 w 869710"/>
                <a:gd name="connsiteY3" fmla="*/ 806757 h 806757"/>
                <a:gd name="connsiteX4" fmla="*/ 0 w 869710"/>
                <a:gd name="connsiteY4" fmla="*/ 0 h 80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9710" h="806757">
                  <a:moveTo>
                    <a:pt x="0" y="0"/>
                  </a:moveTo>
                  <a:lnTo>
                    <a:pt x="869710" y="0"/>
                  </a:lnTo>
                  <a:lnTo>
                    <a:pt x="869710" y="806757"/>
                  </a:lnTo>
                  <a:lnTo>
                    <a:pt x="0" y="80675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80000"/>
                <a:hueOff val="495848"/>
                <a:satOff val="-51391"/>
                <a:lumOff val="25445"/>
                <a:alphaOff val="0"/>
              </a:schemeClr>
            </a:fillRef>
            <a:effectRef idx="2">
              <a:schemeClr val="accent1">
                <a:shade val="80000"/>
                <a:hueOff val="495848"/>
                <a:satOff val="-51391"/>
                <a:lumOff val="2544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smtClean="0"/>
                <a:t>Error Budget</a:t>
              </a:r>
              <a:endParaRPr lang="de-DE" sz="1100" kern="1200"/>
            </a:p>
          </p:txBody>
        </p:sp>
        <p:sp>
          <p:nvSpPr>
            <p:cNvPr id="10" name="Freihandform 9"/>
            <p:cNvSpPr/>
            <p:nvPr/>
          </p:nvSpPr>
          <p:spPr>
            <a:xfrm>
              <a:off x="7723140" y="4507532"/>
              <a:ext cx="828000" cy="828000"/>
            </a:xfrm>
            <a:custGeom>
              <a:avLst/>
              <a:gdLst>
                <a:gd name="connsiteX0" fmla="*/ 0 w 869710"/>
                <a:gd name="connsiteY0" fmla="*/ 0 h 806757"/>
                <a:gd name="connsiteX1" fmla="*/ 869710 w 869710"/>
                <a:gd name="connsiteY1" fmla="*/ 0 h 806757"/>
                <a:gd name="connsiteX2" fmla="*/ 869710 w 869710"/>
                <a:gd name="connsiteY2" fmla="*/ 806757 h 806757"/>
                <a:gd name="connsiteX3" fmla="*/ 0 w 869710"/>
                <a:gd name="connsiteY3" fmla="*/ 806757 h 806757"/>
                <a:gd name="connsiteX4" fmla="*/ 0 w 869710"/>
                <a:gd name="connsiteY4" fmla="*/ 0 h 80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9710" h="806757">
                  <a:moveTo>
                    <a:pt x="0" y="0"/>
                  </a:moveTo>
                  <a:lnTo>
                    <a:pt x="869710" y="0"/>
                  </a:lnTo>
                  <a:lnTo>
                    <a:pt x="869710" y="806757"/>
                  </a:lnTo>
                  <a:lnTo>
                    <a:pt x="0" y="80675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80000"/>
                <a:hueOff val="661130"/>
                <a:satOff val="-68522"/>
                <a:lumOff val="33927"/>
                <a:alphaOff val="0"/>
              </a:schemeClr>
            </a:fillRef>
            <a:effectRef idx="2">
              <a:schemeClr val="accent1">
                <a:shade val="80000"/>
                <a:hueOff val="661130"/>
                <a:satOff val="-68522"/>
                <a:lumOff val="3392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smtClean="0"/>
                <a:t>Total Errors </a:t>
              </a:r>
              <a:endParaRPr lang="de-DE" sz="1100" kern="1200"/>
            </a:p>
          </p:txBody>
        </p:sp>
        <p:sp>
          <p:nvSpPr>
            <p:cNvPr id="11" name="Freihandform 10"/>
            <p:cNvSpPr/>
            <p:nvPr/>
          </p:nvSpPr>
          <p:spPr>
            <a:xfrm>
              <a:off x="7723140" y="5443636"/>
              <a:ext cx="828000" cy="828000"/>
            </a:xfrm>
            <a:custGeom>
              <a:avLst/>
              <a:gdLst>
                <a:gd name="connsiteX0" fmla="*/ 0 w 869710"/>
                <a:gd name="connsiteY0" fmla="*/ 0 h 806757"/>
                <a:gd name="connsiteX1" fmla="*/ 869710 w 869710"/>
                <a:gd name="connsiteY1" fmla="*/ 0 h 806757"/>
                <a:gd name="connsiteX2" fmla="*/ 869710 w 869710"/>
                <a:gd name="connsiteY2" fmla="*/ 806757 h 806757"/>
                <a:gd name="connsiteX3" fmla="*/ 0 w 869710"/>
                <a:gd name="connsiteY3" fmla="*/ 806757 h 806757"/>
                <a:gd name="connsiteX4" fmla="*/ 0 w 869710"/>
                <a:gd name="connsiteY4" fmla="*/ 0 h 80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9710" h="806757">
                  <a:moveTo>
                    <a:pt x="0" y="0"/>
                  </a:moveTo>
                  <a:lnTo>
                    <a:pt x="869710" y="0"/>
                  </a:lnTo>
                  <a:lnTo>
                    <a:pt x="869710" y="806757"/>
                  </a:lnTo>
                  <a:lnTo>
                    <a:pt x="0" y="80675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80000"/>
                <a:hueOff val="826413"/>
                <a:satOff val="-85652"/>
                <a:lumOff val="42409"/>
                <a:alphaOff val="0"/>
              </a:schemeClr>
            </a:fillRef>
            <a:effectRef idx="2">
              <a:schemeClr val="accent1">
                <a:shade val="80000"/>
                <a:hueOff val="826413"/>
                <a:satOff val="-85652"/>
                <a:lumOff val="4240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smtClean="0"/>
                <a:t>Conclusion</a:t>
              </a:r>
              <a:endParaRPr lang="de-DE" sz="1100" kern="1200"/>
            </a:p>
          </p:txBody>
        </p:sp>
      </p:grpSp>
      <p:sp>
        <p:nvSpPr>
          <p:cNvPr id="27" name="Rechteck 26"/>
          <p:cNvSpPr/>
          <p:nvPr/>
        </p:nvSpPr>
        <p:spPr>
          <a:xfrm>
            <a:off x="247494" y="1347196"/>
            <a:ext cx="2664000" cy="42519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 smtClean="0"/>
              <a:t>Pressure</a:t>
            </a:r>
            <a:r>
              <a:rPr lang="de-DE" sz="1400" dirty="0" smtClean="0"/>
              <a:t> </a:t>
            </a:r>
            <a:r>
              <a:rPr lang="de-DE" sz="1400" dirty="0" err="1" smtClean="0"/>
              <a:t>sensor</a:t>
            </a:r>
            <a:endParaRPr lang="de-DE" sz="1400" dirty="0"/>
          </a:p>
        </p:txBody>
      </p:sp>
      <p:sp>
        <p:nvSpPr>
          <p:cNvPr id="28" name="Rechteck 27"/>
          <p:cNvSpPr/>
          <p:nvPr/>
        </p:nvSpPr>
        <p:spPr>
          <a:xfrm>
            <a:off x="247494" y="1843260"/>
            <a:ext cx="2664000" cy="4320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Tide </a:t>
            </a:r>
            <a:r>
              <a:rPr lang="de-DE" sz="1400" dirty="0" err="1" smtClean="0"/>
              <a:t>correction</a:t>
            </a:r>
            <a:endParaRPr lang="de-DE" sz="1400" dirty="0"/>
          </a:p>
        </p:txBody>
      </p:sp>
      <p:sp>
        <p:nvSpPr>
          <p:cNvPr id="29" name="Rechteck 28"/>
          <p:cNvSpPr/>
          <p:nvPr/>
        </p:nvSpPr>
        <p:spPr>
          <a:xfrm>
            <a:off x="247494" y="2347316"/>
            <a:ext cx="2664000" cy="4320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 smtClean="0"/>
              <a:t>Density</a:t>
            </a:r>
            <a:r>
              <a:rPr lang="de-DE" sz="1400" dirty="0" smtClean="0"/>
              <a:t> </a:t>
            </a:r>
            <a:r>
              <a:rPr lang="de-DE" sz="1400" dirty="0" err="1" smtClean="0"/>
              <a:t>profile</a:t>
            </a:r>
            <a:endParaRPr lang="de-DE" sz="1400" dirty="0"/>
          </a:p>
        </p:txBody>
      </p:sp>
      <p:sp>
        <p:nvSpPr>
          <p:cNvPr id="30" name="Rechteck 29"/>
          <p:cNvSpPr/>
          <p:nvPr/>
        </p:nvSpPr>
        <p:spPr>
          <a:xfrm>
            <a:off x="247494" y="2851348"/>
            <a:ext cx="2664000" cy="4320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Stagnation </a:t>
            </a:r>
            <a:r>
              <a:rPr lang="de-DE" sz="1400" dirty="0" err="1" smtClean="0"/>
              <a:t>pressure</a:t>
            </a:r>
            <a:endParaRPr lang="de-DE" sz="1400" dirty="0"/>
          </a:p>
        </p:txBody>
      </p:sp>
      <p:sp>
        <p:nvSpPr>
          <p:cNvPr id="32" name="Rechteck 31"/>
          <p:cNvSpPr/>
          <p:nvPr/>
        </p:nvSpPr>
        <p:spPr>
          <a:xfrm>
            <a:off x="247494" y="3355404"/>
            <a:ext cx="2664000" cy="4320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 smtClean="0"/>
              <a:t>Acceleraton</a:t>
            </a:r>
            <a:r>
              <a:rPr lang="de-DE" sz="1400" dirty="0" smtClean="0"/>
              <a:t> </a:t>
            </a:r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  <a:r>
              <a:rPr lang="de-DE" sz="1400" dirty="0" err="1" smtClean="0"/>
              <a:t>gravity</a:t>
            </a:r>
            <a:endParaRPr lang="de-DE" sz="1400" dirty="0"/>
          </a:p>
        </p:txBody>
      </p:sp>
      <p:sp>
        <p:nvSpPr>
          <p:cNvPr id="34" name="Rechteck 33"/>
          <p:cNvSpPr/>
          <p:nvPr/>
        </p:nvSpPr>
        <p:spPr>
          <a:xfrm>
            <a:off x="247494" y="3859460"/>
            <a:ext cx="2664000" cy="4320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 smtClean="0"/>
              <a:t>Computation</a:t>
            </a:r>
            <a:r>
              <a:rPr lang="de-DE" sz="1400" dirty="0" smtClean="0"/>
              <a:t> </a:t>
            </a:r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  <a:r>
              <a:rPr lang="de-DE" sz="1400" dirty="0" err="1" smtClean="0"/>
              <a:t>depth</a:t>
            </a:r>
            <a:r>
              <a:rPr lang="de-DE" sz="1400" dirty="0" smtClean="0"/>
              <a:t> </a:t>
            </a:r>
            <a:br>
              <a:rPr lang="de-DE" sz="1400" dirty="0" smtClean="0"/>
            </a:br>
            <a:r>
              <a:rPr lang="de-DE" sz="1400" dirty="0" err="1" smtClean="0"/>
              <a:t>with</a:t>
            </a:r>
            <a:r>
              <a:rPr lang="de-DE" sz="1400" dirty="0" smtClean="0"/>
              <a:t> </a:t>
            </a:r>
            <a:r>
              <a:rPr lang="de-DE" sz="1400" dirty="0" err="1" smtClean="0"/>
              <a:t>pressure</a:t>
            </a:r>
            <a:endParaRPr lang="de-DE" sz="1400" dirty="0"/>
          </a:p>
        </p:txBody>
      </p:sp>
      <p:sp>
        <p:nvSpPr>
          <p:cNvPr id="35" name="Rechteck 34"/>
          <p:cNvSpPr/>
          <p:nvPr/>
        </p:nvSpPr>
        <p:spPr>
          <a:xfrm>
            <a:off x="247494" y="4363516"/>
            <a:ext cx="2664000" cy="4320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Surface </a:t>
            </a:r>
            <a:r>
              <a:rPr lang="de-DE" sz="1400" dirty="0" err="1" smtClean="0"/>
              <a:t>waves</a:t>
            </a:r>
            <a:endParaRPr lang="de-DE" sz="1400" dirty="0"/>
          </a:p>
        </p:txBody>
      </p:sp>
      <p:sp>
        <p:nvSpPr>
          <p:cNvPr id="36" name="Rechteck 35"/>
          <p:cNvSpPr/>
          <p:nvPr/>
        </p:nvSpPr>
        <p:spPr>
          <a:xfrm>
            <a:off x="247494" y="4867572"/>
            <a:ext cx="2664000" cy="4320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Installation </a:t>
            </a:r>
            <a:r>
              <a:rPr lang="de-DE" sz="1400" dirty="0" err="1" smtClean="0"/>
              <a:t>error</a:t>
            </a:r>
            <a:r>
              <a:rPr lang="de-DE" sz="1400" dirty="0" smtClean="0"/>
              <a:t> </a:t>
            </a:r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  <a:r>
              <a:rPr lang="de-DE" sz="1400" dirty="0" err="1" smtClean="0"/>
              <a:t>the</a:t>
            </a:r>
            <a:r>
              <a:rPr lang="de-DE" sz="1400" dirty="0" smtClean="0"/>
              <a:t> </a:t>
            </a:r>
            <a:r>
              <a:rPr lang="de-DE" sz="1400" dirty="0" err="1" smtClean="0"/>
              <a:t>position</a:t>
            </a:r>
            <a:r>
              <a:rPr lang="de-DE" sz="1400" dirty="0" smtClean="0"/>
              <a:t> </a:t>
            </a:r>
            <a:r>
              <a:rPr lang="de-DE" sz="1400" dirty="0" err="1" smtClean="0"/>
              <a:t>between</a:t>
            </a:r>
            <a:r>
              <a:rPr lang="de-DE" sz="1400" dirty="0" smtClean="0"/>
              <a:t> </a:t>
            </a:r>
            <a:r>
              <a:rPr lang="de-DE" sz="1400" dirty="0" err="1" smtClean="0"/>
              <a:t>pressure</a:t>
            </a:r>
            <a:r>
              <a:rPr lang="de-DE" sz="1400" dirty="0" smtClean="0"/>
              <a:t> </a:t>
            </a:r>
            <a:r>
              <a:rPr lang="de-DE" sz="1400" dirty="0" err="1" smtClean="0"/>
              <a:t>sensor</a:t>
            </a:r>
            <a:r>
              <a:rPr lang="de-DE" sz="1400" dirty="0" smtClean="0"/>
              <a:t> </a:t>
            </a:r>
            <a:r>
              <a:rPr lang="de-DE" sz="1400" dirty="0" err="1" smtClean="0"/>
              <a:t>and</a:t>
            </a:r>
            <a:r>
              <a:rPr lang="de-DE" sz="1400" dirty="0" smtClean="0"/>
              <a:t> INS</a:t>
            </a:r>
            <a:endParaRPr lang="de-DE" sz="1400" dirty="0"/>
          </a:p>
        </p:txBody>
      </p:sp>
      <p:sp>
        <p:nvSpPr>
          <p:cNvPr id="37" name="Rechteck 36"/>
          <p:cNvSpPr/>
          <p:nvPr/>
        </p:nvSpPr>
        <p:spPr>
          <a:xfrm>
            <a:off x="247494" y="5371628"/>
            <a:ext cx="2664000" cy="4320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 smtClean="0"/>
              <a:t>Atmospheric</a:t>
            </a:r>
            <a:r>
              <a:rPr lang="de-DE" sz="1400" dirty="0" smtClean="0"/>
              <a:t> </a:t>
            </a:r>
            <a:r>
              <a:rPr lang="de-DE" sz="1400" dirty="0" err="1" smtClean="0"/>
              <a:t>pressure</a:t>
            </a:r>
            <a:endParaRPr lang="de-DE" sz="1400" dirty="0"/>
          </a:p>
        </p:txBody>
      </p:sp>
      <p:sp>
        <p:nvSpPr>
          <p:cNvPr id="38" name="Rechteck 37"/>
          <p:cNvSpPr/>
          <p:nvPr/>
        </p:nvSpPr>
        <p:spPr>
          <a:xfrm>
            <a:off x="247494" y="5875684"/>
            <a:ext cx="2664000" cy="432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Total </a:t>
            </a:r>
            <a:r>
              <a:rPr lang="de-DE" sz="1400" dirty="0" err="1"/>
              <a:t>propagated</a:t>
            </a:r>
            <a:r>
              <a:rPr lang="de-DE" sz="1400" dirty="0"/>
              <a:t> </a:t>
            </a:r>
            <a:r>
              <a:rPr lang="de-DE" sz="1400" dirty="0" err="1"/>
              <a:t>depth</a:t>
            </a:r>
            <a:r>
              <a:rPr lang="de-DE" sz="1400" dirty="0"/>
              <a:t> </a:t>
            </a:r>
            <a:r>
              <a:rPr lang="de-DE" sz="1400" dirty="0" err="1"/>
              <a:t>error</a:t>
            </a:r>
            <a:r>
              <a:rPr lang="de-DE" sz="1400" dirty="0"/>
              <a:t> </a:t>
            </a:r>
            <a:r>
              <a:rPr lang="de-DE" sz="1400" dirty="0" smtClean="0"/>
              <a:t/>
            </a:r>
            <a:br>
              <a:rPr lang="de-DE" sz="1400" dirty="0" smtClean="0"/>
            </a:br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  <a:r>
              <a:rPr lang="de-DE" sz="1400" dirty="0" err="1"/>
              <a:t>navigation</a:t>
            </a:r>
            <a:endParaRPr lang="de-DE" sz="1400" dirty="0"/>
          </a:p>
        </p:txBody>
      </p:sp>
      <p:sp>
        <p:nvSpPr>
          <p:cNvPr id="21" name="Rechteck 20"/>
          <p:cNvSpPr/>
          <p:nvPr/>
        </p:nvSpPr>
        <p:spPr>
          <a:xfrm>
            <a:off x="2988618" y="2852018"/>
            <a:ext cx="4896543" cy="431378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Rechteck 38"/>
          <p:cNvSpPr/>
          <p:nvPr/>
        </p:nvSpPr>
        <p:spPr>
          <a:xfrm>
            <a:off x="2988618" y="3860130"/>
            <a:ext cx="4896543" cy="431378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Rechteck 39"/>
          <p:cNvSpPr/>
          <p:nvPr/>
        </p:nvSpPr>
        <p:spPr>
          <a:xfrm>
            <a:off x="2988618" y="4364186"/>
            <a:ext cx="4896543" cy="431378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Rechteck 40"/>
          <p:cNvSpPr/>
          <p:nvPr/>
        </p:nvSpPr>
        <p:spPr>
          <a:xfrm>
            <a:off x="2988618" y="5372298"/>
            <a:ext cx="4896543" cy="431378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Rechteck 54"/>
          <p:cNvSpPr/>
          <p:nvPr/>
        </p:nvSpPr>
        <p:spPr>
          <a:xfrm>
            <a:off x="2988618" y="1339850"/>
            <a:ext cx="4896543" cy="431378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Rechteck 55"/>
          <p:cNvSpPr/>
          <p:nvPr/>
        </p:nvSpPr>
        <p:spPr>
          <a:xfrm>
            <a:off x="2988618" y="1843236"/>
            <a:ext cx="4896543" cy="431378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Rechteck 56"/>
          <p:cNvSpPr/>
          <p:nvPr/>
        </p:nvSpPr>
        <p:spPr>
          <a:xfrm>
            <a:off x="2988618" y="2347292"/>
            <a:ext cx="4896543" cy="431378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Rechteck 57"/>
          <p:cNvSpPr/>
          <p:nvPr/>
        </p:nvSpPr>
        <p:spPr>
          <a:xfrm>
            <a:off x="2988618" y="3355404"/>
            <a:ext cx="4896543" cy="431378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Rechteck 58"/>
          <p:cNvSpPr/>
          <p:nvPr/>
        </p:nvSpPr>
        <p:spPr>
          <a:xfrm>
            <a:off x="2988618" y="4867572"/>
            <a:ext cx="4896543" cy="431378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Rechteck 59"/>
          <p:cNvSpPr/>
          <p:nvPr/>
        </p:nvSpPr>
        <p:spPr>
          <a:xfrm>
            <a:off x="2988618" y="5875684"/>
            <a:ext cx="4896543" cy="431378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2988618" y="1843906"/>
            <a:ext cx="4464495" cy="431378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/>
          <p:cNvSpPr/>
          <p:nvPr/>
        </p:nvSpPr>
        <p:spPr>
          <a:xfrm>
            <a:off x="2988618" y="1339850"/>
            <a:ext cx="3125146" cy="431378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0" name="Rechteck 19"/>
          <p:cNvSpPr/>
          <p:nvPr/>
        </p:nvSpPr>
        <p:spPr>
          <a:xfrm>
            <a:off x="2988618" y="2347962"/>
            <a:ext cx="848347" cy="431378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/>
          <p:cNvSpPr/>
          <p:nvPr/>
        </p:nvSpPr>
        <p:spPr>
          <a:xfrm>
            <a:off x="2988618" y="3356074"/>
            <a:ext cx="535799" cy="431378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/>
          <p:cNvSpPr/>
          <p:nvPr/>
        </p:nvSpPr>
        <p:spPr>
          <a:xfrm>
            <a:off x="2988618" y="4868242"/>
            <a:ext cx="45719" cy="431378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/>
          <p:cNvSpPr/>
          <p:nvPr/>
        </p:nvSpPr>
        <p:spPr>
          <a:xfrm>
            <a:off x="2988619" y="5876354"/>
            <a:ext cx="4554290" cy="431378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Textfeld 60"/>
          <p:cNvSpPr txBox="1"/>
          <p:nvPr/>
        </p:nvSpPr>
        <p:spPr>
          <a:xfrm>
            <a:off x="2988618" y="1401896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0.07 m</a:t>
            </a:r>
            <a:endParaRPr lang="de-DE" dirty="0"/>
          </a:p>
        </p:txBody>
      </p:sp>
      <p:sp>
        <p:nvSpPr>
          <p:cNvPr id="62" name="Textfeld 61"/>
          <p:cNvSpPr txBox="1"/>
          <p:nvPr/>
        </p:nvSpPr>
        <p:spPr>
          <a:xfrm>
            <a:off x="2988618" y="1905952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0.1 m</a:t>
            </a:r>
            <a:endParaRPr lang="de-DE" dirty="0"/>
          </a:p>
        </p:txBody>
      </p:sp>
      <p:sp>
        <p:nvSpPr>
          <p:cNvPr id="63" name="Textfeld 62"/>
          <p:cNvSpPr txBox="1"/>
          <p:nvPr/>
        </p:nvSpPr>
        <p:spPr>
          <a:xfrm>
            <a:off x="2988618" y="2410008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0.019 m</a:t>
            </a:r>
            <a:endParaRPr lang="de-DE" dirty="0"/>
          </a:p>
        </p:txBody>
      </p:sp>
      <p:sp>
        <p:nvSpPr>
          <p:cNvPr id="64" name="Textfeld 63"/>
          <p:cNvSpPr txBox="1"/>
          <p:nvPr/>
        </p:nvSpPr>
        <p:spPr>
          <a:xfrm>
            <a:off x="2988618" y="2914064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0.0 m</a:t>
            </a:r>
            <a:endParaRPr lang="de-DE" dirty="0"/>
          </a:p>
        </p:txBody>
      </p:sp>
      <p:sp>
        <p:nvSpPr>
          <p:cNvPr id="65" name="Textfeld 64"/>
          <p:cNvSpPr txBox="1"/>
          <p:nvPr/>
        </p:nvSpPr>
        <p:spPr>
          <a:xfrm>
            <a:off x="2988618" y="3922176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0.0 m</a:t>
            </a:r>
            <a:endParaRPr lang="de-DE" dirty="0"/>
          </a:p>
        </p:txBody>
      </p:sp>
      <p:sp>
        <p:nvSpPr>
          <p:cNvPr id="66" name="Textfeld 65"/>
          <p:cNvSpPr txBox="1"/>
          <p:nvPr/>
        </p:nvSpPr>
        <p:spPr>
          <a:xfrm>
            <a:off x="2988618" y="4426232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0.0 m</a:t>
            </a:r>
            <a:endParaRPr lang="de-DE" dirty="0"/>
          </a:p>
        </p:txBody>
      </p:sp>
      <p:sp>
        <p:nvSpPr>
          <p:cNvPr id="67" name="Textfeld 66"/>
          <p:cNvSpPr txBox="1"/>
          <p:nvPr/>
        </p:nvSpPr>
        <p:spPr>
          <a:xfrm>
            <a:off x="2988618" y="5434344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0.0 m</a:t>
            </a:r>
            <a:endParaRPr lang="de-DE" dirty="0"/>
          </a:p>
        </p:txBody>
      </p:sp>
      <p:sp>
        <p:nvSpPr>
          <p:cNvPr id="68" name="Textfeld 67"/>
          <p:cNvSpPr txBox="1"/>
          <p:nvPr/>
        </p:nvSpPr>
        <p:spPr>
          <a:xfrm>
            <a:off x="2988618" y="4930288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0.005 m</a:t>
            </a:r>
            <a:endParaRPr lang="de-DE" dirty="0"/>
          </a:p>
        </p:txBody>
      </p:sp>
      <p:sp>
        <p:nvSpPr>
          <p:cNvPr id="69" name="Textfeld 68"/>
          <p:cNvSpPr txBox="1"/>
          <p:nvPr/>
        </p:nvSpPr>
        <p:spPr>
          <a:xfrm>
            <a:off x="2988618" y="3418120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0.012 m</a:t>
            </a:r>
            <a:endParaRPr lang="de-DE" dirty="0"/>
          </a:p>
        </p:txBody>
      </p:sp>
      <p:sp>
        <p:nvSpPr>
          <p:cNvPr id="70" name="Rechteck 69"/>
          <p:cNvSpPr/>
          <p:nvPr/>
        </p:nvSpPr>
        <p:spPr>
          <a:xfrm>
            <a:off x="4816502" y="3510453"/>
            <a:ext cx="9822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/>
              <a:t>200 m </a:t>
            </a:r>
            <a:r>
              <a:rPr lang="de-DE" sz="1200" dirty="0" err="1" smtClean="0"/>
              <a:t>depth</a:t>
            </a:r>
            <a:endParaRPr lang="de-DE" sz="1200" dirty="0"/>
          </a:p>
        </p:txBody>
      </p:sp>
      <p:sp>
        <p:nvSpPr>
          <p:cNvPr id="71" name="Rechteck 70"/>
          <p:cNvSpPr/>
          <p:nvPr/>
        </p:nvSpPr>
        <p:spPr>
          <a:xfrm>
            <a:off x="4816502" y="2502341"/>
            <a:ext cx="18547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/>
              <a:t>200 m </a:t>
            </a:r>
            <a:r>
              <a:rPr lang="de-DE" sz="1200" dirty="0" err="1"/>
              <a:t>depth</a:t>
            </a:r>
            <a:r>
              <a:rPr lang="de-DE" sz="1200" dirty="0"/>
              <a:t>, </a:t>
            </a:r>
            <a:r>
              <a:rPr lang="de-DE" sz="1200" dirty="0" err="1"/>
              <a:t>external</a:t>
            </a:r>
            <a:r>
              <a:rPr lang="de-DE" sz="1200" dirty="0"/>
              <a:t> CTD</a:t>
            </a:r>
          </a:p>
        </p:txBody>
      </p:sp>
      <p:sp>
        <p:nvSpPr>
          <p:cNvPr id="72" name="Rechteck 71"/>
          <p:cNvSpPr/>
          <p:nvPr/>
        </p:nvSpPr>
        <p:spPr>
          <a:xfrm>
            <a:off x="4816502" y="4518565"/>
            <a:ext cx="31406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/>
              <a:t>20 m </a:t>
            </a:r>
            <a:r>
              <a:rPr lang="de-DE" sz="1200" dirty="0" err="1"/>
              <a:t>depth</a:t>
            </a:r>
            <a:r>
              <a:rPr lang="de-DE" sz="1200" dirty="0"/>
              <a:t>, </a:t>
            </a:r>
            <a:r>
              <a:rPr lang="de-DE" sz="1200" dirty="0" smtClean="0"/>
              <a:t>1 m </a:t>
            </a:r>
            <a:r>
              <a:rPr lang="de-DE" sz="1200" dirty="0" err="1" smtClean="0"/>
              <a:t>wave</a:t>
            </a:r>
            <a:r>
              <a:rPr lang="de-DE" sz="1200" dirty="0" smtClean="0"/>
              <a:t> </a:t>
            </a:r>
            <a:r>
              <a:rPr lang="de-DE" sz="1200" dirty="0" err="1" smtClean="0"/>
              <a:t>hight</a:t>
            </a:r>
            <a:r>
              <a:rPr lang="de-DE" sz="1200" dirty="0" smtClean="0"/>
              <a:t> , 20 m </a:t>
            </a:r>
            <a:r>
              <a:rPr lang="de-DE" sz="1200" dirty="0" err="1" smtClean="0"/>
              <a:t>wave</a:t>
            </a:r>
            <a:r>
              <a:rPr lang="de-DE" sz="1200" dirty="0" smtClean="0"/>
              <a:t> </a:t>
            </a:r>
            <a:r>
              <a:rPr lang="de-DE" sz="1200" dirty="0" err="1" smtClean="0"/>
              <a:t>length</a:t>
            </a:r>
            <a:endParaRPr lang="de-DE" sz="1200" dirty="0"/>
          </a:p>
        </p:txBody>
      </p:sp>
      <p:sp>
        <p:nvSpPr>
          <p:cNvPr id="73" name="Textfeld 72"/>
          <p:cNvSpPr txBox="1"/>
          <p:nvPr/>
        </p:nvSpPr>
        <p:spPr>
          <a:xfrm>
            <a:off x="2988618" y="593840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0.125 m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74" name="Rechteck 73"/>
          <p:cNvSpPr/>
          <p:nvPr/>
        </p:nvSpPr>
        <p:spPr>
          <a:xfrm>
            <a:off x="4816502" y="1987252"/>
            <a:ext cx="15744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/>
              <a:t>RTK, </a:t>
            </a:r>
            <a:r>
              <a:rPr lang="de-DE" sz="1200" dirty="0" err="1"/>
              <a:t>commercial</a:t>
            </a:r>
            <a:r>
              <a:rPr lang="de-DE" sz="1200" dirty="0"/>
              <a:t> SBAS</a:t>
            </a:r>
          </a:p>
        </p:txBody>
      </p:sp>
      <p:sp>
        <p:nvSpPr>
          <p:cNvPr id="75" name="Rechteck 74"/>
          <p:cNvSpPr/>
          <p:nvPr/>
        </p:nvSpPr>
        <p:spPr>
          <a:xfrm>
            <a:off x="4816502" y="4014509"/>
            <a:ext cx="13349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err="1"/>
              <a:t>computation</a:t>
            </a:r>
            <a:r>
              <a:rPr lang="de-DE" sz="1200" dirty="0"/>
              <a:t> </a:t>
            </a:r>
            <a:r>
              <a:rPr lang="de-DE" sz="1200" dirty="0" err="1"/>
              <a:t>error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67381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2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21" grpId="0" animBg="1"/>
      <p:bldP spid="39" grpId="0" animBg="1"/>
      <p:bldP spid="40" grpId="0" animBg="1"/>
      <p:bldP spid="41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18" grpId="0" animBg="1"/>
      <p:bldP spid="19" grpId="0" animBg="1"/>
      <p:bldP spid="19" grpId="1" animBg="1"/>
      <p:bldP spid="20" grpId="0" animBg="1"/>
      <p:bldP spid="23" grpId="0" animBg="1"/>
      <p:bldP spid="25" grpId="0" animBg="1"/>
      <p:bldP spid="24" grpId="0" animBg="1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uppieren 43"/>
          <p:cNvGrpSpPr/>
          <p:nvPr/>
        </p:nvGrpSpPr>
        <p:grpSpPr>
          <a:xfrm>
            <a:off x="7165082" y="2275284"/>
            <a:ext cx="944488" cy="4104456"/>
            <a:chOff x="7165082" y="2275284"/>
            <a:chExt cx="944488" cy="4104456"/>
          </a:xfrm>
        </p:grpSpPr>
        <p:sp>
          <p:nvSpPr>
            <p:cNvPr id="20" name="Gleichschenkliges Dreieck 19"/>
            <p:cNvSpPr/>
            <p:nvPr/>
          </p:nvSpPr>
          <p:spPr>
            <a:xfrm>
              <a:off x="7165082" y="2275284"/>
              <a:ext cx="897453" cy="4104456"/>
            </a:xfrm>
            <a:custGeom>
              <a:avLst/>
              <a:gdLst>
                <a:gd name="connsiteX0" fmla="*/ 0 w 551640"/>
                <a:gd name="connsiteY0" fmla="*/ 3893907 h 3893907"/>
                <a:gd name="connsiteX1" fmla="*/ 275820 w 551640"/>
                <a:gd name="connsiteY1" fmla="*/ 0 h 3893907"/>
                <a:gd name="connsiteX2" fmla="*/ 551640 w 551640"/>
                <a:gd name="connsiteY2" fmla="*/ 3893907 h 3893907"/>
                <a:gd name="connsiteX3" fmla="*/ 0 w 551640"/>
                <a:gd name="connsiteY3" fmla="*/ 3893907 h 3893907"/>
                <a:gd name="connsiteX0" fmla="*/ 0 w 821803"/>
                <a:gd name="connsiteY0" fmla="*/ 3893907 h 3893907"/>
                <a:gd name="connsiteX1" fmla="*/ 275820 w 821803"/>
                <a:gd name="connsiteY1" fmla="*/ 0 h 3893907"/>
                <a:gd name="connsiteX2" fmla="*/ 821803 w 821803"/>
                <a:gd name="connsiteY2" fmla="*/ 1675448 h 3893907"/>
                <a:gd name="connsiteX3" fmla="*/ 0 w 821803"/>
                <a:gd name="connsiteY3" fmla="*/ 3893907 h 3893907"/>
                <a:gd name="connsiteX0" fmla="*/ 0 w 925712"/>
                <a:gd name="connsiteY0" fmla="*/ 3473075 h 3473075"/>
                <a:gd name="connsiteX1" fmla="*/ 379729 w 925712"/>
                <a:gd name="connsiteY1" fmla="*/ 0 h 3473075"/>
                <a:gd name="connsiteX2" fmla="*/ 925712 w 925712"/>
                <a:gd name="connsiteY2" fmla="*/ 1675448 h 3473075"/>
                <a:gd name="connsiteX3" fmla="*/ 0 w 925712"/>
                <a:gd name="connsiteY3" fmla="*/ 3473075 h 3473075"/>
                <a:gd name="connsiteX0" fmla="*/ 0 w 1133530"/>
                <a:gd name="connsiteY0" fmla="*/ 3473075 h 3473075"/>
                <a:gd name="connsiteX1" fmla="*/ 379729 w 1133530"/>
                <a:gd name="connsiteY1" fmla="*/ 0 h 3473075"/>
                <a:gd name="connsiteX2" fmla="*/ 1133530 w 1133530"/>
                <a:gd name="connsiteY2" fmla="*/ 1732598 h 3473075"/>
                <a:gd name="connsiteX3" fmla="*/ 0 w 1133530"/>
                <a:gd name="connsiteY3" fmla="*/ 3473075 h 3473075"/>
                <a:gd name="connsiteX0" fmla="*/ 0 w 925712"/>
                <a:gd name="connsiteY0" fmla="*/ 3473075 h 3473075"/>
                <a:gd name="connsiteX1" fmla="*/ 379729 w 925712"/>
                <a:gd name="connsiteY1" fmla="*/ 0 h 3473075"/>
                <a:gd name="connsiteX2" fmla="*/ 925712 w 925712"/>
                <a:gd name="connsiteY2" fmla="*/ 2376834 h 3473075"/>
                <a:gd name="connsiteX3" fmla="*/ 0 w 925712"/>
                <a:gd name="connsiteY3" fmla="*/ 3473075 h 3473075"/>
                <a:gd name="connsiteX0" fmla="*/ 0 w 904930"/>
                <a:gd name="connsiteY0" fmla="*/ 3473075 h 3473075"/>
                <a:gd name="connsiteX1" fmla="*/ 379729 w 904930"/>
                <a:gd name="connsiteY1" fmla="*/ 0 h 3473075"/>
                <a:gd name="connsiteX2" fmla="*/ 904930 w 904930"/>
                <a:gd name="connsiteY2" fmla="*/ 2392421 h 3473075"/>
                <a:gd name="connsiteX3" fmla="*/ 0 w 904930"/>
                <a:gd name="connsiteY3" fmla="*/ 3473075 h 3473075"/>
                <a:gd name="connsiteX0" fmla="*/ 0 w 904930"/>
                <a:gd name="connsiteY0" fmla="*/ 3579092 h 3579092"/>
                <a:gd name="connsiteX1" fmla="*/ 364013 w 904930"/>
                <a:gd name="connsiteY1" fmla="*/ 0 h 3579092"/>
                <a:gd name="connsiteX2" fmla="*/ 904930 w 904930"/>
                <a:gd name="connsiteY2" fmla="*/ 2498438 h 3579092"/>
                <a:gd name="connsiteX3" fmla="*/ 0 w 904930"/>
                <a:gd name="connsiteY3" fmla="*/ 3579092 h 3579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4930" h="3579092">
                  <a:moveTo>
                    <a:pt x="0" y="3579092"/>
                  </a:moveTo>
                  <a:lnTo>
                    <a:pt x="364013" y="0"/>
                  </a:lnTo>
                  <a:lnTo>
                    <a:pt x="904930" y="2498438"/>
                  </a:lnTo>
                  <a:lnTo>
                    <a:pt x="0" y="357909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2D050">
                    <a:lumMod val="34000"/>
                    <a:lumOff val="66000"/>
                  </a:srgbClr>
                </a:gs>
                <a:gs pos="100000">
                  <a:srgbClr val="00B050"/>
                </a:gs>
              </a:gsLst>
              <a:lin ang="81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43" name="Gruppieren 42"/>
            <p:cNvGrpSpPr/>
            <p:nvPr/>
          </p:nvGrpSpPr>
          <p:grpSpPr>
            <a:xfrm>
              <a:off x="7309098" y="2347292"/>
              <a:ext cx="800472" cy="3960440"/>
              <a:chOff x="7309098" y="2347292"/>
              <a:chExt cx="800472" cy="3960440"/>
            </a:xfrm>
          </p:grpSpPr>
          <p:cxnSp>
            <p:nvCxnSpPr>
              <p:cNvPr id="26" name="Gerade Verbindung 25"/>
              <p:cNvCxnSpPr/>
              <p:nvPr/>
            </p:nvCxnSpPr>
            <p:spPr>
              <a:xfrm>
                <a:off x="7525122" y="2419300"/>
                <a:ext cx="122587" cy="385680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uppieren 36"/>
              <p:cNvGrpSpPr/>
              <p:nvPr/>
            </p:nvGrpSpPr>
            <p:grpSpPr>
              <a:xfrm>
                <a:off x="7309098" y="2347292"/>
                <a:ext cx="800472" cy="3960440"/>
                <a:chOff x="7309098" y="2635324"/>
                <a:chExt cx="800472" cy="3667705"/>
              </a:xfrm>
            </p:grpSpPr>
            <p:cxnSp>
              <p:nvCxnSpPr>
                <p:cNvPr id="23" name="Gerade Verbindung 22"/>
                <p:cNvCxnSpPr/>
                <p:nvPr/>
              </p:nvCxnSpPr>
              <p:spPr>
                <a:xfrm flipH="1">
                  <a:off x="7309098" y="2635324"/>
                  <a:ext cx="216024" cy="3667705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Gerade Verbindung 23"/>
                <p:cNvCxnSpPr/>
                <p:nvPr/>
              </p:nvCxnSpPr>
              <p:spPr>
                <a:xfrm flipH="1">
                  <a:off x="7465868" y="2635324"/>
                  <a:ext cx="59254" cy="3633608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Gerade Verbindung 28"/>
                <p:cNvCxnSpPr/>
                <p:nvPr/>
              </p:nvCxnSpPr>
              <p:spPr>
                <a:xfrm>
                  <a:off x="7525122" y="2635324"/>
                  <a:ext cx="296416" cy="3608784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Gerade Verbindung 30"/>
                <p:cNvCxnSpPr/>
                <p:nvPr/>
              </p:nvCxnSpPr>
              <p:spPr>
                <a:xfrm>
                  <a:off x="7525122" y="2635324"/>
                  <a:ext cx="440432" cy="3608784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Gerade Verbindung 32"/>
                <p:cNvCxnSpPr/>
                <p:nvPr/>
              </p:nvCxnSpPr>
              <p:spPr>
                <a:xfrm>
                  <a:off x="7525122" y="2635324"/>
                  <a:ext cx="584448" cy="3608784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Hydro17 – </a:t>
            </a:r>
            <a:r>
              <a:rPr lang="de-DE" dirty="0" err="1"/>
              <a:t>Accuracy</a:t>
            </a:r>
            <a:r>
              <a:rPr lang="de-DE" dirty="0"/>
              <a:t> in </a:t>
            </a:r>
            <a:r>
              <a:rPr lang="de-DE" dirty="0" err="1"/>
              <a:t>Depth</a:t>
            </a:r>
            <a:r>
              <a:rPr lang="de-DE" dirty="0" err="1" smtClean="0"/>
              <a:t>Accuracy</a:t>
            </a:r>
            <a:r>
              <a:rPr lang="de-DE" dirty="0" smtClean="0"/>
              <a:t> </a:t>
            </a:r>
            <a:r>
              <a:rPr lang="de-DE" dirty="0"/>
              <a:t>in </a:t>
            </a:r>
            <a:r>
              <a:rPr lang="de-DE" dirty="0" err="1"/>
              <a:t>Depth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Standard Deviation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Vertical</a:t>
            </a:r>
            <a:r>
              <a:rPr lang="de-DE" dirty="0" smtClean="0"/>
              <a:t> Error Components </a:t>
            </a:r>
            <a:r>
              <a:rPr lang="de-DE" dirty="0" err="1" smtClean="0"/>
              <a:t>of</a:t>
            </a:r>
            <a:r>
              <a:rPr lang="de-DE" dirty="0" smtClean="0"/>
              <a:t> MBES</a:t>
            </a:r>
            <a:r>
              <a:rPr lang="de-DE" dirty="0"/>
              <a:t> </a:t>
            </a:r>
            <a:r>
              <a:rPr lang="en-GB" dirty="0"/>
              <a:t>(</a:t>
            </a:r>
            <a:r>
              <a:rPr lang="en-US" dirty="0"/>
              <a:t>σ</a:t>
            </a:r>
            <a:r>
              <a:rPr lang="en-US" dirty="0" smtClean="0"/>
              <a:t>)</a:t>
            </a:r>
            <a:endParaRPr lang="de-DE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7930667" y="1197715"/>
            <a:ext cx="1178634" cy="5004648"/>
            <a:chOff x="7488490" y="763116"/>
            <a:chExt cx="1297301" cy="5508520"/>
          </a:xfrm>
        </p:grpSpPr>
        <p:sp>
          <p:nvSpPr>
            <p:cNvPr id="5" name="Pfeil nach rechts 4"/>
            <p:cNvSpPr/>
            <p:nvPr/>
          </p:nvSpPr>
          <p:spPr>
            <a:xfrm rot="5400000">
              <a:off x="5780046" y="2831601"/>
              <a:ext cx="4714189" cy="1297301"/>
            </a:xfrm>
            <a:prstGeom prst="rightArrow">
              <a:avLst>
                <a:gd name="adj1" fmla="val 70651"/>
                <a:gd name="adj2" fmla="val 49730"/>
              </a:avLst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Freihandform 5"/>
            <p:cNvSpPr/>
            <p:nvPr/>
          </p:nvSpPr>
          <p:spPr>
            <a:xfrm>
              <a:off x="7723140" y="763116"/>
              <a:ext cx="828000" cy="828000"/>
            </a:xfrm>
            <a:custGeom>
              <a:avLst/>
              <a:gdLst>
                <a:gd name="connsiteX0" fmla="*/ 0 w 869710"/>
                <a:gd name="connsiteY0" fmla="*/ 0 h 806757"/>
                <a:gd name="connsiteX1" fmla="*/ 869710 w 869710"/>
                <a:gd name="connsiteY1" fmla="*/ 0 h 806757"/>
                <a:gd name="connsiteX2" fmla="*/ 869710 w 869710"/>
                <a:gd name="connsiteY2" fmla="*/ 806757 h 806757"/>
                <a:gd name="connsiteX3" fmla="*/ 0 w 869710"/>
                <a:gd name="connsiteY3" fmla="*/ 806757 h 806757"/>
                <a:gd name="connsiteX4" fmla="*/ 0 w 869710"/>
                <a:gd name="connsiteY4" fmla="*/ 0 h 80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9710" h="806757">
                  <a:moveTo>
                    <a:pt x="0" y="0"/>
                  </a:moveTo>
                  <a:lnTo>
                    <a:pt x="869710" y="0"/>
                  </a:lnTo>
                  <a:lnTo>
                    <a:pt x="869710" y="806757"/>
                  </a:lnTo>
                  <a:lnTo>
                    <a:pt x="0" y="80675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smtClean="0"/>
                <a:t>Objective</a:t>
              </a:r>
              <a:endParaRPr lang="de-DE" sz="1100" kern="1200"/>
            </a:p>
          </p:txBody>
        </p:sp>
        <p:sp>
          <p:nvSpPr>
            <p:cNvPr id="7" name="Freihandform 6"/>
            <p:cNvSpPr/>
            <p:nvPr/>
          </p:nvSpPr>
          <p:spPr>
            <a:xfrm>
              <a:off x="7723140" y="1699220"/>
              <a:ext cx="828000" cy="828000"/>
            </a:xfrm>
            <a:custGeom>
              <a:avLst/>
              <a:gdLst>
                <a:gd name="connsiteX0" fmla="*/ 0 w 869710"/>
                <a:gd name="connsiteY0" fmla="*/ 0 h 806757"/>
                <a:gd name="connsiteX1" fmla="*/ 869710 w 869710"/>
                <a:gd name="connsiteY1" fmla="*/ 0 h 806757"/>
                <a:gd name="connsiteX2" fmla="*/ 869710 w 869710"/>
                <a:gd name="connsiteY2" fmla="*/ 806757 h 806757"/>
                <a:gd name="connsiteX3" fmla="*/ 0 w 869710"/>
                <a:gd name="connsiteY3" fmla="*/ 806757 h 806757"/>
                <a:gd name="connsiteX4" fmla="*/ 0 w 869710"/>
                <a:gd name="connsiteY4" fmla="*/ 0 h 80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9710" h="806757">
                  <a:moveTo>
                    <a:pt x="0" y="0"/>
                  </a:moveTo>
                  <a:lnTo>
                    <a:pt x="869710" y="0"/>
                  </a:lnTo>
                  <a:lnTo>
                    <a:pt x="869710" y="806757"/>
                  </a:lnTo>
                  <a:lnTo>
                    <a:pt x="0" y="80675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80000"/>
                <a:hueOff val="165283"/>
                <a:satOff val="-17130"/>
                <a:lumOff val="8482"/>
                <a:alphaOff val="0"/>
              </a:schemeClr>
            </a:fillRef>
            <a:effectRef idx="2">
              <a:schemeClr val="accent1">
                <a:shade val="80000"/>
                <a:hueOff val="165283"/>
                <a:satOff val="-17130"/>
                <a:lumOff val="848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dirty="0" smtClean="0"/>
                <a:t>IHO S-44</a:t>
              </a:r>
              <a:endParaRPr lang="de-DE" sz="1100" kern="1200" dirty="0"/>
            </a:p>
          </p:txBody>
        </p:sp>
        <p:sp>
          <p:nvSpPr>
            <p:cNvPr id="8" name="Freihandform 7"/>
            <p:cNvSpPr/>
            <p:nvPr/>
          </p:nvSpPr>
          <p:spPr>
            <a:xfrm>
              <a:off x="7723140" y="2635324"/>
              <a:ext cx="828000" cy="828000"/>
            </a:xfrm>
            <a:custGeom>
              <a:avLst/>
              <a:gdLst>
                <a:gd name="connsiteX0" fmla="*/ 0 w 869710"/>
                <a:gd name="connsiteY0" fmla="*/ 0 h 806757"/>
                <a:gd name="connsiteX1" fmla="*/ 869710 w 869710"/>
                <a:gd name="connsiteY1" fmla="*/ 0 h 806757"/>
                <a:gd name="connsiteX2" fmla="*/ 869710 w 869710"/>
                <a:gd name="connsiteY2" fmla="*/ 806757 h 806757"/>
                <a:gd name="connsiteX3" fmla="*/ 0 w 869710"/>
                <a:gd name="connsiteY3" fmla="*/ 806757 h 806757"/>
                <a:gd name="connsiteX4" fmla="*/ 0 w 869710"/>
                <a:gd name="connsiteY4" fmla="*/ 0 h 80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9710" h="806757">
                  <a:moveTo>
                    <a:pt x="0" y="0"/>
                  </a:moveTo>
                  <a:lnTo>
                    <a:pt x="869710" y="0"/>
                  </a:lnTo>
                  <a:lnTo>
                    <a:pt x="869710" y="806757"/>
                  </a:lnTo>
                  <a:lnTo>
                    <a:pt x="0" y="80675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80000"/>
                <a:hueOff val="330565"/>
                <a:satOff val="-34261"/>
                <a:lumOff val="16964"/>
                <a:alphaOff val="0"/>
              </a:schemeClr>
            </a:fillRef>
            <a:effectRef idx="2">
              <a:schemeClr val="accent1">
                <a:shade val="80000"/>
                <a:hueOff val="330565"/>
                <a:satOff val="-34261"/>
                <a:lumOff val="1696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dirty="0" smtClean="0"/>
                <a:t>AUV Design</a:t>
              </a:r>
              <a:endParaRPr lang="de-DE" sz="1100" kern="1200" dirty="0"/>
            </a:p>
          </p:txBody>
        </p:sp>
        <p:sp>
          <p:nvSpPr>
            <p:cNvPr id="9" name="Freihandform 8"/>
            <p:cNvSpPr/>
            <p:nvPr/>
          </p:nvSpPr>
          <p:spPr>
            <a:xfrm>
              <a:off x="7723140" y="3571428"/>
              <a:ext cx="828000" cy="828000"/>
            </a:xfrm>
            <a:custGeom>
              <a:avLst/>
              <a:gdLst>
                <a:gd name="connsiteX0" fmla="*/ 0 w 869710"/>
                <a:gd name="connsiteY0" fmla="*/ 0 h 806757"/>
                <a:gd name="connsiteX1" fmla="*/ 869710 w 869710"/>
                <a:gd name="connsiteY1" fmla="*/ 0 h 806757"/>
                <a:gd name="connsiteX2" fmla="*/ 869710 w 869710"/>
                <a:gd name="connsiteY2" fmla="*/ 806757 h 806757"/>
                <a:gd name="connsiteX3" fmla="*/ 0 w 869710"/>
                <a:gd name="connsiteY3" fmla="*/ 806757 h 806757"/>
                <a:gd name="connsiteX4" fmla="*/ 0 w 869710"/>
                <a:gd name="connsiteY4" fmla="*/ 0 h 80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9710" h="806757">
                  <a:moveTo>
                    <a:pt x="0" y="0"/>
                  </a:moveTo>
                  <a:lnTo>
                    <a:pt x="869710" y="0"/>
                  </a:lnTo>
                  <a:lnTo>
                    <a:pt x="869710" y="806757"/>
                  </a:lnTo>
                  <a:lnTo>
                    <a:pt x="0" y="80675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80000"/>
                <a:hueOff val="495848"/>
                <a:satOff val="-51391"/>
                <a:lumOff val="25445"/>
                <a:alphaOff val="0"/>
              </a:schemeClr>
            </a:fillRef>
            <a:effectRef idx="2">
              <a:schemeClr val="accent1">
                <a:shade val="80000"/>
                <a:hueOff val="495848"/>
                <a:satOff val="-51391"/>
                <a:lumOff val="2544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smtClean="0"/>
                <a:t>Error Budget</a:t>
              </a:r>
              <a:endParaRPr lang="de-DE" sz="1100" kern="1200"/>
            </a:p>
          </p:txBody>
        </p:sp>
        <p:sp>
          <p:nvSpPr>
            <p:cNvPr id="10" name="Freihandform 9"/>
            <p:cNvSpPr/>
            <p:nvPr/>
          </p:nvSpPr>
          <p:spPr>
            <a:xfrm>
              <a:off x="7723140" y="4507532"/>
              <a:ext cx="828000" cy="828000"/>
            </a:xfrm>
            <a:custGeom>
              <a:avLst/>
              <a:gdLst>
                <a:gd name="connsiteX0" fmla="*/ 0 w 869710"/>
                <a:gd name="connsiteY0" fmla="*/ 0 h 806757"/>
                <a:gd name="connsiteX1" fmla="*/ 869710 w 869710"/>
                <a:gd name="connsiteY1" fmla="*/ 0 h 806757"/>
                <a:gd name="connsiteX2" fmla="*/ 869710 w 869710"/>
                <a:gd name="connsiteY2" fmla="*/ 806757 h 806757"/>
                <a:gd name="connsiteX3" fmla="*/ 0 w 869710"/>
                <a:gd name="connsiteY3" fmla="*/ 806757 h 806757"/>
                <a:gd name="connsiteX4" fmla="*/ 0 w 869710"/>
                <a:gd name="connsiteY4" fmla="*/ 0 h 80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9710" h="806757">
                  <a:moveTo>
                    <a:pt x="0" y="0"/>
                  </a:moveTo>
                  <a:lnTo>
                    <a:pt x="869710" y="0"/>
                  </a:lnTo>
                  <a:lnTo>
                    <a:pt x="869710" y="806757"/>
                  </a:lnTo>
                  <a:lnTo>
                    <a:pt x="0" y="80675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80000"/>
                <a:hueOff val="661130"/>
                <a:satOff val="-68522"/>
                <a:lumOff val="33927"/>
                <a:alphaOff val="0"/>
              </a:schemeClr>
            </a:fillRef>
            <a:effectRef idx="2">
              <a:schemeClr val="accent1">
                <a:shade val="80000"/>
                <a:hueOff val="661130"/>
                <a:satOff val="-68522"/>
                <a:lumOff val="3392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smtClean="0"/>
                <a:t>Total Errors </a:t>
              </a:r>
              <a:endParaRPr lang="de-DE" sz="1100" kern="1200"/>
            </a:p>
          </p:txBody>
        </p:sp>
        <p:sp>
          <p:nvSpPr>
            <p:cNvPr id="11" name="Freihandform 10"/>
            <p:cNvSpPr/>
            <p:nvPr/>
          </p:nvSpPr>
          <p:spPr>
            <a:xfrm>
              <a:off x="7723140" y="5443636"/>
              <a:ext cx="828000" cy="828000"/>
            </a:xfrm>
            <a:custGeom>
              <a:avLst/>
              <a:gdLst>
                <a:gd name="connsiteX0" fmla="*/ 0 w 869710"/>
                <a:gd name="connsiteY0" fmla="*/ 0 h 806757"/>
                <a:gd name="connsiteX1" fmla="*/ 869710 w 869710"/>
                <a:gd name="connsiteY1" fmla="*/ 0 h 806757"/>
                <a:gd name="connsiteX2" fmla="*/ 869710 w 869710"/>
                <a:gd name="connsiteY2" fmla="*/ 806757 h 806757"/>
                <a:gd name="connsiteX3" fmla="*/ 0 w 869710"/>
                <a:gd name="connsiteY3" fmla="*/ 806757 h 806757"/>
                <a:gd name="connsiteX4" fmla="*/ 0 w 869710"/>
                <a:gd name="connsiteY4" fmla="*/ 0 h 80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9710" h="806757">
                  <a:moveTo>
                    <a:pt x="0" y="0"/>
                  </a:moveTo>
                  <a:lnTo>
                    <a:pt x="869710" y="0"/>
                  </a:lnTo>
                  <a:lnTo>
                    <a:pt x="869710" y="806757"/>
                  </a:lnTo>
                  <a:lnTo>
                    <a:pt x="0" y="80675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80000"/>
                <a:hueOff val="826413"/>
                <a:satOff val="-85652"/>
                <a:lumOff val="42409"/>
                <a:alphaOff val="0"/>
              </a:schemeClr>
            </a:fillRef>
            <a:effectRef idx="2">
              <a:schemeClr val="accent1">
                <a:shade val="80000"/>
                <a:hueOff val="826413"/>
                <a:satOff val="-85652"/>
                <a:lumOff val="4240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smtClean="0"/>
                <a:t>Conclusion</a:t>
              </a:r>
              <a:endParaRPr lang="de-DE" sz="1100" kern="1200"/>
            </a:p>
          </p:txBody>
        </p:sp>
      </p:grpSp>
      <p:graphicFrame>
        <p:nvGraphicFramePr>
          <p:cNvPr id="46" name="Tabel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872156"/>
              </p:ext>
            </p:extLst>
          </p:nvPr>
        </p:nvGraphicFramePr>
        <p:xfrm>
          <a:off x="250825" y="3179770"/>
          <a:ext cx="6886702" cy="2914602"/>
        </p:xfrm>
        <a:graphic>
          <a:graphicData uri="http://schemas.openxmlformats.org/drawingml/2006/table">
            <a:tbl>
              <a:tblPr firstRow="1" firstCol="1" lastRow="1" bandRow="1">
                <a:tableStyleId>{5C22544A-7EE6-4342-B048-85BDC9FD1C3A}</a:tableStyleId>
              </a:tblPr>
              <a:tblGrid>
                <a:gridCol w="28055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34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34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07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34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8712">
                <a:tc rowSpan="2">
                  <a:txBody>
                    <a:bodyPr/>
                    <a:lstStyle/>
                    <a:p>
                      <a:pPr algn="ctr"/>
                      <a:r>
                        <a:rPr lang="de-DE" b="0" dirty="0" smtClean="0"/>
                        <a:t>Error</a:t>
                      </a:r>
                      <a:r>
                        <a:rPr lang="de-DE" b="0" baseline="0" dirty="0" smtClean="0"/>
                        <a:t> Source</a:t>
                      </a:r>
                      <a:r>
                        <a:rPr lang="de-DE" b="0" dirty="0" smtClean="0"/>
                        <a:t> </a:t>
                      </a:r>
                      <a:endParaRPr lang="de-DE" b="0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de-DE" b="0" dirty="0" err="1" smtClean="0"/>
                        <a:t>Alitude</a:t>
                      </a:r>
                      <a:r>
                        <a:rPr lang="de-DE" b="0" dirty="0" smtClean="0"/>
                        <a:t> </a:t>
                      </a:r>
                      <a:r>
                        <a:rPr lang="de-DE" b="0" dirty="0" err="1" smtClean="0"/>
                        <a:t>over</a:t>
                      </a:r>
                      <a:r>
                        <a:rPr lang="de-DE" b="0" dirty="0" smtClean="0"/>
                        <a:t> </a:t>
                      </a:r>
                      <a:r>
                        <a:rPr lang="de-DE" b="0" dirty="0" err="1" smtClean="0"/>
                        <a:t>seabed</a:t>
                      </a:r>
                      <a:r>
                        <a:rPr lang="de-DE" b="0" baseline="0" dirty="0" smtClean="0"/>
                        <a:t> / Beam Angle</a:t>
                      </a:r>
                      <a:endParaRPr lang="de-DE" b="0" dirty="0"/>
                    </a:p>
                  </a:txBody>
                  <a:tcPr>
                    <a:lnB w="38100" cmpd="sng">
                      <a:noFill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17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>
                          <a:solidFill>
                            <a:schemeClr val="bg1"/>
                          </a:solidFill>
                        </a:rPr>
                        <a:t>20 m / 30°</a:t>
                      </a:r>
                      <a:endParaRPr lang="de-DE" sz="11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>
                          <a:solidFill>
                            <a:schemeClr val="bg1"/>
                          </a:solidFill>
                        </a:rPr>
                        <a:t>50 m / 30°</a:t>
                      </a:r>
                      <a:endParaRPr lang="de-DE" sz="11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700" b="1" dirty="0" smtClean="0">
                          <a:solidFill>
                            <a:schemeClr val="bg1"/>
                          </a:solidFill>
                        </a:rPr>
                        <a:t>20 m / 70°</a:t>
                      </a:r>
                      <a:endParaRPr lang="de-DE" sz="17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>
                          <a:solidFill>
                            <a:schemeClr val="bg1"/>
                          </a:solidFill>
                        </a:rPr>
                        <a:t>50 m / 70°</a:t>
                      </a:r>
                      <a:endParaRPr lang="de-DE" sz="11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927">
                <a:tc>
                  <a:txBody>
                    <a:bodyPr/>
                    <a:lstStyle/>
                    <a:p>
                      <a:pPr algn="l"/>
                      <a:r>
                        <a:rPr lang="de-DE" b="0" dirty="0" err="1" smtClean="0"/>
                        <a:t>Acoustic</a:t>
                      </a:r>
                      <a:r>
                        <a:rPr lang="de-DE" b="0" dirty="0" smtClean="0"/>
                        <a:t> </a:t>
                      </a:r>
                      <a:r>
                        <a:rPr lang="de-DE" b="0" dirty="0" err="1" smtClean="0"/>
                        <a:t>wave</a:t>
                      </a:r>
                      <a:r>
                        <a:rPr lang="de-DE" b="0" dirty="0" smtClean="0"/>
                        <a:t> </a:t>
                      </a:r>
                      <a:r>
                        <a:rPr lang="de-DE" b="0" dirty="0" err="1" smtClean="0"/>
                        <a:t>detection</a:t>
                      </a:r>
                      <a:r>
                        <a:rPr lang="de-DE" b="0" dirty="0" smtClean="0"/>
                        <a:t> </a:t>
                      </a:r>
                      <a:r>
                        <a:rPr lang="de-DE" b="0" dirty="0" err="1" smtClean="0"/>
                        <a:t>limit</a:t>
                      </a:r>
                      <a:endParaRPr lang="de-DE" b="0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/>
                      <a:r>
                        <a:rPr lang="de-DE" sz="1400" b="0" dirty="0" smtClean="0"/>
                        <a:t>	Not relevant</a:t>
                      </a:r>
                      <a:endParaRPr lang="de-DE" sz="1400" b="0" dirty="0"/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400" b="0" dirty="0"/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8853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b="1" dirty="0" smtClean="0"/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8853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b="0" dirty="0" smtClean="0"/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927">
                <a:tc>
                  <a:txBody>
                    <a:bodyPr/>
                    <a:lstStyle/>
                    <a:p>
                      <a:pPr algn="l"/>
                      <a:r>
                        <a:rPr lang="de-DE" b="0" dirty="0" smtClean="0"/>
                        <a:t>Sound</a:t>
                      </a:r>
                      <a:r>
                        <a:rPr lang="de-DE" b="0" baseline="0" dirty="0" smtClean="0"/>
                        <a:t> </a:t>
                      </a:r>
                      <a:r>
                        <a:rPr lang="de-DE" b="0" baseline="0" dirty="0" err="1" smtClean="0"/>
                        <a:t>Velocity</a:t>
                      </a:r>
                      <a:r>
                        <a:rPr lang="de-DE" b="0" baseline="0" dirty="0" smtClean="0"/>
                        <a:t> Profile</a:t>
                      </a:r>
                      <a:endParaRPr lang="de-DE" b="0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/>
                        <a:t>0.007 m</a:t>
                      </a:r>
                      <a:endParaRPr lang="de-DE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/>
                        <a:t>0.018 m</a:t>
                      </a:r>
                      <a:endParaRPr lang="de-DE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8853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smtClean="0"/>
                        <a:t>0.051 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8853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dirty="0" smtClean="0"/>
                        <a:t>0.127</a:t>
                      </a:r>
                      <a:r>
                        <a:rPr lang="de-DE" sz="1400" b="0" baseline="0" dirty="0" smtClean="0"/>
                        <a:t> m</a:t>
                      </a:r>
                      <a:endParaRPr lang="de-DE" sz="1400" b="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927">
                <a:tc>
                  <a:txBody>
                    <a:bodyPr/>
                    <a:lstStyle/>
                    <a:p>
                      <a:pPr algn="l"/>
                      <a:r>
                        <a:rPr lang="de-DE" b="0" dirty="0" smtClean="0"/>
                        <a:t>Roll</a:t>
                      </a:r>
                      <a:r>
                        <a:rPr lang="de-DE" b="0" baseline="0" dirty="0" smtClean="0"/>
                        <a:t> Error</a:t>
                      </a:r>
                      <a:endParaRPr lang="de-DE" b="0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/>
                        <a:t>0.020</a:t>
                      </a:r>
                      <a:r>
                        <a:rPr lang="de-DE" sz="1400" b="0" baseline="0" dirty="0" smtClean="0"/>
                        <a:t> </a:t>
                      </a:r>
                      <a:r>
                        <a:rPr lang="de-DE" sz="1400" b="0" dirty="0" smtClean="0"/>
                        <a:t>m</a:t>
                      </a:r>
                      <a:endParaRPr lang="de-DE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/>
                        <a:t>0.050 m</a:t>
                      </a:r>
                      <a:endParaRPr lang="de-DE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8853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smtClean="0"/>
                        <a:t>0.096 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8853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dirty="0" smtClean="0"/>
                        <a:t>0.240</a:t>
                      </a:r>
                      <a:r>
                        <a:rPr lang="de-DE" sz="1400" b="0" baseline="0" dirty="0" smtClean="0"/>
                        <a:t> m</a:t>
                      </a:r>
                      <a:endParaRPr lang="de-DE" sz="1400" b="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927">
                <a:tc>
                  <a:txBody>
                    <a:bodyPr/>
                    <a:lstStyle/>
                    <a:p>
                      <a:pPr algn="l"/>
                      <a:r>
                        <a:rPr lang="de-DE" b="0" dirty="0" smtClean="0"/>
                        <a:t>Pitch Error</a:t>
                      </a:r>
                      <a:endParaRPr lang="de-DE" b="0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/>
                        <a:t>0.003 m</a:t>
                      </a:r>
                      <a:endParaRPr lang="de-DE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/>
                        <a:t>0.008 m</a:t>
                      </a:r>
                      <a:endParaRPr lang="de-DE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8853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smtClean="0"/>
                        <a:t>0.003 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8853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dirty="0" smtClean="0"/>
                        <a:t>0.008</a:t>
                      </a:r>
                      <a:r>
                        <a:rPr lang="de-DE" sz="1400" b="0" baseline="0" dirty="0" smtClean="0"/>
                        <a:t> m</a:t>
                      </a:r>
                      <a:endParaRPr lang="de-DE" sz="1400" b="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8927">
                <a:tc>
                  <a:txBody>
                    <a:bodyPr/>
                    <a:lstStyle/>
                    <a:p>
                      <a:pPr algn="l"/>
                      <a:r>
                        <a:rPr lang="de-DE" b="0" dirty="0" smtClean="0"/>
                        <a:t>Installation</a:t>
                      </a:r>
                      <a:r>
                        <a:rPr lang="de-DE" b="0" baseline="0" dirty="0" smtClean="0"/>
                        <a:t> Error *</a:t>
                      </a:r>
                      <a:endParaRPr lang="de-DE" b="0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/>
                        <a:t>0.005 m</a:t>
                      </a:r>
                      <a:endParaRPr lang="de-DE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/>
                        <a:t>0.005 m</a:t>
                      </a:r>
                      <a:endParaRPr lang="de-DE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/>
                        <a:t>0.005 m</a:t>
                      </a:r>
                      <a:endParaRPr lang="de-DE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/>
                        <a:t>0.005 m</a:t>
                      </a:r>
                      <a:endParaRPr lang="de-DE" sz="14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8927">
                <a:tc>
                  <a:txBody>
                    <a:bodyPr/>
                    <a:lstStyle/>
                    <a:p>
                      <a:pPr algn="l"/>
                      <a:r>
                        <a:rPr lang="de-DE" b="0" dirty="0" smtClean="0"/>
                        <a:t>Total </a:t>
                      </a:r>
                      <a:r>
                        <a:rPr lang="de-DE" b="0" dirty="0" err="1" smtClean="0"/>
                        <a:t>propagated</a:t>
                      </a:r>
                      <a:r>
                        <a:rPr lang="de-DE" b="0" baseline="0" dirty="0" smtClean="0"/>
                        <a:t> </a:t>
                      </a:r>
                      <a:r>
                        <a:rPr lang="de-DE" b="0" dirty="0" smtClean="0"/>
                        <a:t>MBES Error</a:t>
                      </a:r>
                      <a:endParaRPr lang="de-DE" b="0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/>
                        <a:t>0.022</a:t>
                      </a:r>
                      <a:r>
                        <a:rPr lang="de-DE" sz="1400" b="0" baseline="0" dirty="0" smtClean="0"/>
                        <a:t> m</a:t>
                      </a:r>
                      <a:endParaRPr lang="de-DE" sz="1400" b="0" dirty="0"/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853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dirty="0" smtClean="0"/>
                        <a:t>0.054</a:t>
                      </a:r>
                      <a:r>
                        <a:rPr lang="de-DE" sz="1400" b="0" baseline="0" dirty="0" smtClean="0"/>
                        <a:t> m</a:t>
                      </a:r>
                      <a:endParaRPr lang="de-DE" sz="1400" b="0" dirty="0" smtClean="0"/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/>
                        <a:t>0.109 m</a:t>
                      </a:r>
                      <a:endParaRPr lang="de-DE" b="1" dirty="0"/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/>
                        <a:t>0.272</a:t>
                      </a:r>
                      <a:r>
                        <a:rPr lang="de-DE" sz="1400" b="0" baseline="0" dirty="0" smtClean="0"/>
                        <a:t> </a:t>
                      </a:r>
                      <a:r>
                        <a:rPr lang="de-DE" sz="1400" b="0" dirty="0" smtClean="0"/>
                        <a:t>m</a:t>
                      </a:r>
                      <a:endParaRPr lang="de-DE" sz="1400" b="0" dirty="0"/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7" name="Rechteck 46"/>
          <p:cNvSpPr/>
          <p:nvPr/>
        </p:nvSpPr>
        <p:spPr>
          <a:xfrm>
            <a:off x="144663" y="6163716"/>
            <a:ext cx="243047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smtClean="0"/>
              <a:t>*) of </a:t>
            </a:r>
            <a:r>
              <a:rPr lang="en-US" sz="1050" dirty="0"/>
              <a:t>the position between MBES and INS</a:t>
            </a:r>
            <a:endParaRPr lang="de-DE" sz="1050" dirty="0"/>
          </a:p>
        </p:txBody>
      </p:sp>
      <p:sp>
        <p:nvSpPr>
          <p:cNvPr id="48" name="Rechteck 47"/>
          <p:cNvSpPr/>
          <p:nvPr/>
        </p:nvSpPr>
        <p:spPr>
          <a:xfrm>
            <a:off x="5004842" y="3499420"/>
            <a:ext cx="1152128" cy="2592288"/>
          </a:xfrm>
          <a:prstGeom prst="rect">
            <a:avLst/>
          </a:prstGeom>
          <a:noFill/>
          <a:ln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50" name="Grafik 4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5" r="48563" b="77863"/>
          <a:stretch/>
        </p:blipFill>
        <p:spPr>
          <a:xfrm>
            <a:off x="250825" y="907132"/>
            <a:ext cx="7626074" cy="224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75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Hydro17 – </a:t>
            </a:r>
            <a:r>
              <a:rPr lang="de-DE" dirty="0" err="1"/>
              <a:t>Accuracy</a:t>
            </a:r>
            <a:r>
              <a:rPr lang="de-DE" dirty="0"/>
              <a:t> in </a:t>
            </a:r>
            <a:r>
              <a:rPr lang="de-DE" dirty="0" err="1"/>
              <a:t>Depth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Total </a:t>
            </a:r>
            <a:r>
              <a:rPr lang="de-DE" dirty="0" err="1"/>
              <a:t>Vertical</a:t>
            </a:r>
            <a:r>
              <a:rPr lang="de-DE" dirty="0"/>
              <a:t> Error Components </a:t>
            </a:r>
            <a:r>
              <a:rPr lang="de-DE" dirty="0" err="1"/>
              <a:t>of</a:t>
            </a:r>
            <a:r>
              <a:rPr lang="de-DE" dirty="0"/>
              <a:t> DTM (𝛿</a:t>
            </a:r>
            <a:r>
              <a:rPr lang="de-DE" baseline="-25000" dirty="0"/>
              <a:t>95</a:t>
            </a:r>
            <a:r>
              <a:rPr lang="de-DE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el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77038214"/>
                  </p:ext>
                </p:extLst>
              </p:nvPr>
            </p:nvGraphicFramePr>
            <p:xfrm>
              <a:off x="250826" y="1339850"/>
              <a:ext cx="7562328" cy="453583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8160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8012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8012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8012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936104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1512168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454571">
                    <a:tc rowSpan="3">
                      <a:txBody>
                        <a:bodyPr/>
                        <a:lstStyle/>
                        <a:p>
                          <a:pPr marL="0" algn="ctr" defTabSz="885345" rtl="0" eaLnBrk="1" latinLnBrk="0" hangingPunct="1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 b="1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Depth</a:t>
                          </a:r>
                          <a:endParaRPr lang="de-DE" sz="17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6000" marB="36000" anchor="ctr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6666"/>
                        </a:solidFill>
                      </a:tcPr>
                    </a:tc>
                    <a:tc gridSpan="5">
                      <a:txBody>
                        <a:bodyPr/>
                        <a:lstStyle/>
                        <a:p>
                          <a:pPr marL="0" marR="0" indent="0" algn="ctr" defTabSz="88534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  <a:defRPr/>
                          </a:pPr>
                          <a:r>
                            <a:rPr lang="en-US" sz="1700" b="1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Error source </a:t>
                          </a:r>
                          <a:r>
                            <a:rPr lang="de-DE" sz="1800" dirty="0" smtClean="0">
                              <a:solidFill>
                                <a:schemeClr val="bg1"/>
                              </a:solidFill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de-DE" sz="18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</m:oMath>
                          </a14:m>
                          <a:r>
                            <a:rPr lang="de-DE" sz="1800" baseline="-25000" dirty="0" smtClean="0">
                              <a:solidFill>
                                <a:schemeClr val="bg1"/>
                              </a:solidFill>
                            </a:rPr>
                            <a:t>95</a:t>
                          </a:r>
                          <a:r>
                            <a:rPr lang="de-DE" sz="1800" dirty="0" smtClean="0">
                              <a:solidFill>
                                <a:schemeClr val="bg1"/>
                              </a:solidFill>
                            </a:rPr>
                            <a:t>)</a:t>
                          </a:r>
                          <a:endParaRPr lang="de-DE" sz="1800" dirty="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4680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/>
                    </a:tc>
                    <a:tc rowSpan="3"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600" dirty="0" smtClean="0">
                              <a:effectLst/>
                            </a:rPr>
                            <a:t>Total propagated</a:t>
                          </a:r>
                          <a:r>
                            <a:rPr lang="en-US" sz="1600" baseline="0" dirty="0" smtClean="0">
                              <a:effectLst/>
                            </a:rPr>
                            <a:t> </a:t>
                          </a:r>
                          <a:r>
                            <a:rPr lang="en-US" sz="1600" dirty="0" smtClean="0">
                              <a:effectLst/>
                            </a:rPr>
                            <a:t>vertical error </a:t>
                          </a:r>
                          <a:br>
                            <a:rPr lang="en-US" sz="1600" dirty="0" smtClean="0">
                              <a:effectLst/>
                            </a:rPr>
                          </a:br>
                          <a:r>
                            <a:rPr lang="de-DE" sz="1600" dirty="0" smtClean="0">
                              <a:solidFill>
                                <a:schemeClr val="bg1"/>
                              </a:solidFill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de-DE" sz="16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</m:oMath>
                          </a14:m>
                          <a:r>
                            <a:rPr lang="de-DE" sz="1600" baseline="-25000" dirty="0" smtClean="0">
                              <a:solidFill>
                                <a:schemeClr val="bg1"/>
                              </a:solidFill>
                            </a:rPr>
                            <a:t>95</a:t>
                          </a:r>
                          <a:r>
                            <a:rPr lang="de-DE" sz="1600" dirty="0">
                              <a:solidFill>
                                <a:schemeClr val="bg1"/>
                              </a:solidFill>
                            </a:rPr>
                            <a:t>)</a:t>
                          </a:r>
                          <a:endParaRPr lang="de-DE" sz="1600" dirty="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36000" marR="36000" marT="36000" marB="36000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76772">
                    <a:tc vMerge="1"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pPr marL="0" algn="ctr" defTabSz="885345" rtl="0" eaLnBrk="1" latinLnBrk="0" hangingPunct="1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de-DE" sz="1600" b="1" kern="1200" dirty="0" smtClean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Navigation System</a:t>
                          </a:r>
                          <a:endParaRPr lang="de-DE" sz="1600" b="1" kern="1200" dirty="0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endParaRPr lang="de-DE" sz="1600" dirty="0">
                            <a:solidFill>
                              <a:schemeClr val="bg1"/>
                            </a:solidFill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endParaRPr lang="de-DE" sz="1600" dirty="0">
                            <a:solidFill>
                              <a:schemeClr val="bg1"/>
                            </a:solidFill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endParaRPr lang="de-DE" sz="1600" dirty="0">
                            <a:solidFill>
                              <a:schemeClr val="bg1"/>
                            </a:solidFill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MBES</a:t>
                          </a:r>
                          <a:endParaRPr lang="de-DE" sz="1600" b="1" dirty="0">
                            <a:solidFill>
                              <a:schemeClr val="bg1"/>
                            </a:solidFill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76099">
                    <a:tc vMerge="1"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88534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  <a:defRPr/>
                          </a:pPr>
                          <a:r>
                            <a:rPr lang="en-US" sz="1200" dirty="0" smtClean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</a:rPr>
                            <a:t>Pressure sensor</a:t>
                          </a:r>
                          <a:endParaRPr lang="de-DE" sz="1200" dirty="0" smtClean="0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Times New Roman"/>
                            <a:cs typeface="Times New Roman"/>
                          </a:endParaRPr>
                        </a:p>
                      </a:txBody>
                      <a:tcPr marL="36000" marR="3600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8534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  <a:defRPr/>
                          </a:pPr>
                          <a:r>
                            <a:rPr lang="en-US" sz="1200" dirty="0" smtClean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</a:rPr>
                            <a:t>Density profile</a:t>
                          </a:r>
                          <a:endParaRPr lang="de-DE" sz="1200" dirty="0" smtClean="0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Times New Roman"/>
                            <a:cs typeface="Times New Roman"/>
                          </a:endParaRPr>
                        </a:p>
                      </a:txBody>
                      <a:tcPr marL="36000" marR="3600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8534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  <a:defRPr/>
                          </a:pPr>
                          <a:r>
                            <a:rPr lang="en-US" sz="1200" dirty="0" smtClean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</a:rPr>
                            <a:t>Gravity model</a:t>
                          </a:r>
                          <a:endParaRPr lang="de-DE" sz="1200" dirty="0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Times New Roman"/>
                            <a:cs typeface="Times New Roman"/>
                          </a:endParaRPr>
                        </a:p>
                      </a:txBody>
                      <a:tcPr marL="36000" marR="3600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8534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  <a:defRPr/>
                          </a:pPr>
                          <a:r>
                            <a:rPr lang="en-US" sz="1200" dirty="0" smtClean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</a:rPr>
                            <a:t>Tide</a:t>
                          </a:r>
                          <a:endParaRPr lang="de-DE" sz="1200" dirty="0" smtClean="0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Times New Roman"/>
                            <a:cs typeface="Times New Roman"/>
                          </a:endParaRPr>
                        </a:p>
                      </a:txBody>
                      <a:tcPr marL="36000" marR="3600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49671">
                    <a:tc>
                      <a:txBody>
                        <a:bodyPr/>
                        <a:lstStyle/>
                        <a:p>
                          <a:pPr marL="0" algn="r" defTabSz="885345" rtl="0" eaLnBrk="1" latinLnBrk="0" hangingPunct="1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 b="1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5 m</a:t>
                          </a:r>
                          <a:endParaRPr lang="de-DE" sz="17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0000" marR="90000" marT="0" marB="0" anchor="ctr"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0066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 dirty="0">
                              <a:effectLst/>
                            </a:rPr>
                            <a:t>0.070 m</a:t>
                          </a:r>
                          <a:endParaRPr lang="de-DE" sz="1700" dirty="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 dirty="0">
                              <a:effectLst/>
                            </a:rPr>
                            <a:t>0.001 m</a:t>
                          </a:r>
                          <a:endParaRPr lang="de-DE" sz="1700" dirty="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>
                              <a:effectLst/>
                            </a:rPr>
                            <a:t>0.001 m</a:t>
                          </a:r>
                          <a:endParaRPr lang="de-DE" sz="170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 dirty="0">
                              <a:effectLst/>
                            </a:rPr>
                            <a:t>0.1 m</a:t>
                          </a:r>
                          <a:endParaRPr lang="de-DE" sz="1700" dirty="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 b="1" dirty="0">
                              <a:effectLst/>
                            </a:rPr>
                            <a:t>0.054 m</a:t>
                          </a:r>
                          <a:endParaRPr lang="de-DE" sz="1700" b="1" dirty="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0.134 m</a:t>
                          </a:r>
                          <a:endParaRPr lang="de-DE" sz="1700" dirty="0">
                            <a:solidFill>
                              <a:schemeClr val="bg1"/>
                            </a:solidFill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tx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49671">
                    <a:tc>
                      <a:txBody>
                        <a:bodyPr/>
                        <a:lstStyle/>
                        <a:p>
                          <a:pPr marL="0" algn="r" defTabSz="885345" rtl="0" eaLnBrk="1" latinLnBrk="0" hangingPunct="1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 b="1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10 m</a:t>
                          </a:r>
                          <a:endParaRPr lang="de-DE" sz="17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0000" marR="90000" marT="0" marB="0" anchor="ctr">
                        <a:solidFill>
                          <a:srgbClr val="0066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>
                              <a:effectLst/>
                            </a:rPr>
                            <a:t>0.070 m</a:t>
                          </a:r>
                          <a:endParaRPr lang="de-DE" sz="170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 dirty="0">
                              <a:effectLst/>
                            </a:rPr>
                            <a:t>0.001 m</a:t>
                          </a:r>
                          <a:endParaRPr lang="de-DE" sz="1700" dirty="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 dirty="0">
                              <a:effectLst/>
                            </a:rPr>
                            <a:t>0.001 m</a:t>
                          </a:r>
                          <a:endParaRPr lang="de-DE" sz="1700" dirty="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 dirty="0">
                              <a:effectLst/>
                            </a:rPr>
                            <a:t>0.1 m</a:t>
                          </a:r>
                          <a:endParaRPr lang="de-DE" sz="1700" dirty="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 b="1" dirty="0">
                              <a:effectLst/>
                            </a:rPr>
                            <a:t>0.107 m</a:t>
                          </a:r>
                          <a:endParaRPr lang="de-DE" sz="1700" b="1" dirty="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0.163 m</a:t>
                          </a:r>
                          <a:endParaRPr lang="de-DE" sz="1700" dirty="0">
                            <a:solidFill>
                              <a:schemeClr val="bg1"/>
                            </a:solidFill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tx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49671">
                    <a:tc>
                      <a:txBody>
                        <a:bodyPr/>
                        <a:lstStyle/>
                        <a:p>
                          <a:pPr marL="0" algn="r" defTabSz="885345" rtl="0" eaLnBrk="1" latinLnBrk="0" hangingPunct="1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 b="1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20 m</a:t>
                          </a:r>
                          <a:endParaRPr lang="de-DE" sz="17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0000" marR="90000" marT="0" marB="0" anchor="ctr">
                        <a:solidFill>
                          <a:srgbClr val="0066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>
                              <a:effectLst/>
                            </a:rPr>
                            <a:t>0.070 m</a:t>
                          </a:r>
                          <a:endParaRPr lang="de-DE" sz="170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>
                              <a:effectLst/>
                            </a:rPr>
                            <a:t>0.002 m</a:t>
                          </a:r>
                          <a:endParaRPr lang="de-DE" sz="170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 dirty="0">
                              <a:effectLst/>
                            </a:rPr>
                            <a:t>0.001 m</a:t>
                          </a:r>
                          <a:endParaRPr lang="de-DE" sz="1700" dirty="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 dirty="0">
                              <a:effectLst/>
                            </a:rPr>
                            <a:t>0.1 m</a:t>
                          </a:r>
                          <a:endParaRPr lang="de-DE" sz="1700" dirty="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 b="1" dirty="0">
                              <a:effectLst/>
                            </a:rPr>
                            <a:t>0.214 m</a:t>
                          </a:r>
                          <a:endParaRPr lang="de-DE" sz="1700" b="1" dirty="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 dirty="0">
                              <a:solidFill>
                                <a:schemeClr val="bg1"/>
                              </a:solidFill>
                              <a:effectLst/>
                            </a:rPr>
                            <a:t>0.247 m</a:t>
                          </a:r>
                          <a:endParaRPr lang="de-DE" sz="1700" dirty="0">
                            <a:solidFill>
                              <a:schemeClr val="bg1"/>
                            </a:solidFill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tx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49671">
                    <a:tc>
                      <a:txBody>
                        <a:bodyPr/>
                        <a:lstStyle/>
                        <a:p>
                          <a:pPr marL="0" algn="r" defTabSz="885345" rtl="0" eaLnBrk="1" latinLnBrk="0" hangingPunct="1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 b="1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50 m</a:t>
                          </a:r>
                          <a:endParaRPr lang="de-DE" sz="17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0000" marR="90000" marT="0" marB="0" anchor="ctr">
                        <a:solidFill>
                          <a:srgbClr val="0066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>
                              <a:effectLst/>
                            </a:rPr>
                            <a:t>0.070 m</a:t>
                          </a:r>
                          <a:endParaRPr lang="de-DE" sz="170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>
                              <a:effectLst/>
                            </a:rPr>
                            <a:t>0.005 m</a:t>
                          </a:r>
                          <a:endParaRPr lang="de-DE" sz="170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 dirty="0">
                              <a:effectLst/>
                            </a:rPr>
                            <a:t>0.003 m</a:t>
                          </a:r>
                          <a:endParaRPr lang="de-DE" sz="1700" dirty="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>
                              <a:effectLst/>
                            </a:rPr>
                            <a:t>0.1 m</a:t>
                          </a:r>
                          <a:endParaRPr lang="de-DE" sz="170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 b="1" dirty="0">
                              <a:effectLst/>
                            </a:rPr>
                            <a:t>0.214 m</a:t>
                          </a:r>
                          <a:endParaRPr lang="de-DE" sz="1700" b="1" dirty="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 dirty="0">
                              <a:solidFill>
                                <a:schemeClr val="bg1"/>
                              </a:solidFill>
                              <a:effectLst/>
                            </a:rPr>
                            <a:t>0.247 m</a:t>
                          </a:r>
                          <a:endParaRPr lang="de-DE" sz="1700" dirty="0">
                            <a:solidFill>
                              <a:schemeClr val="bg1"/>
                            </a:solidFill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tx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49671">
                    <a:tc>
                      <a:txBody>
                        <a:bodyPr/>
                        <a:lstStyle/>
                        <a:p>
                          <a:pPr marL="0" algn="r" defTabSz="885345" rtl="0" eaLnBrk="1" latinLnBrk="0" hangingPunct="1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 b="1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100 m</a:t>
                          </a:r>
                          <a:endParaRPr lang="de-DE" sz="17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0000" marR="90000" marT="0" marB="0" anchor="ctr">
                        <a:solidFill>
                          <a:srgbClr val="0066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>
                              <a:effectLst/>
                            </a:rPr>
                            <a:t>0.070 m</a:t>
                          </a:r>
                          <a:endParaRPr lang="de-DE" sz="170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>
                              <a:effectLst/>
                            </a:rPr>
                            <a:t>0.010 m</a:t>
                          </a:r>
                          <a:endParaRPr lang="de-DE" sz="170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 dirty="0">
                              <a:effectLst/>
                            </a:rPr>
                            <a:t>0.006 m</a:t>
                          </a:r>
                          <a:endParaRPr lang="de-DE" sz="1700" dirty="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 dirty="0">
                              <a:effectLst/>
                            </a:rPr>
                            <a:t>0.1 m</a:t>
                          </a:r>
                          <a:endParaRPr lang="de-DE" sz="1700" dirty="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 b="1" dirty="0">
                              <a:effectLst/>
                            </a:rPr>
                            <a:t>0.214 m</a:t>
                          </a:r>
                          <a:endParaRPr lang="de-DE" sz="1700" b="1" dirty="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 dirty="0">
                              <a:solidFill>
                                <a:schemeClr val="bg1"/>
                              </a:solidFill>
                              <a:effectLst/>
                            </a:rPr>
                            <a:t>0.247 m</a:t>
                          </a:r>
                          <a:endParaRPr lang="de-DE" sz="1700" dirty="0">
                            <a:solidFill>
                              <a:schemeClr val="bg1"/>
                            </a:solidFill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tx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49671">
                    <a:tc>
                      <a:txBody>
                        <a:bodyPr/>
                        <a:lstStyle/>
                        <a:p>
                          <a:pPr marL="0" algn="r" defTabSz="885345" rtl="0" eaLnBrk="1" latinLnBrk="0" hangingPunct="1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 b="1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200 m</a:t>
                          </a:r>
                          <a:endParaRPr lang="de-DE" sz="17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0000" marR="90000" marT="0" marB="0" anchor="ctr">
                        <a:solidFill>
                          <a:srgbClr val="0066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 b="1" dirty="0">
                              <a:effectLst/>
                            </a:rPr>
                            <a:t>0.070 m</a:t>
                          </a:r>
                          <a:endParaRPr lang="de-DE" sz="1700" b="1" dirty="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 b="1" dirty="0">
                              <a:effectLst/>
                            </a:rPr>
                            <a:t>0.019 m</a:t>
                          </a:r>
                          <a:endParaRPr lang="de-DE" sz="1700" b="1" dirty="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 b="1" dirty="0">
                              <a:effectLst/>
                            </a:rPr>
                            <a:t>0.012 m</a:t>
                          </a:r>
                          <a:endParaRPr lang="de-DE" sz="1700" b="1" dirty="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 b="1" dirty="0">
                              <a:effectLst/>
                            </a:rPr>
                            <a:t>0.1 m</a:t>
                          </a:r>
                          <a:endParaRPr lang="de-DE" sz="1700" b="1" dirty="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 b="1" dirty="0">
                              <a:effectLst/>
                            </a:rPr>
                            <a:t>0.214 m</a:t>
                          </a:r>
                          <a:endParaRPr lang="de-DE" sz="1700" b="1" dirty="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0.248 m</a:t>
                          </a:r>
                          <a:endParaRPr lang="de-DE" sz="1700" dirty="0">
                            <a:solidFill>
                              <a:schemeClr val="bg1"/>
                            </a:solidFill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tx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49671">
                    <a:tc>
                      <a:txBody>
                        <a:bodyPr/>
                        <a:lstStyle/>
                        <a:p>
                          <a:pPr marL="0" algn="r" defTabSz="885345" rtl="0" eaLnBrk="1" latinLnBrk="0" hangingPunct="1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 b="1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300 m</a:t>
                          </a:r>
                          <a:endParaRPr lang="de-DE" sz="17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0000" marR="90000" marT="0" marB="0" anchor="ctr">
                        <a:solidFill>
                          <a:srgbClr val="0066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>
                              <a:effectLst/>
                            </a:rPr>
                            <a:t>0.070 m</a:t>
                          </a:r>
                          <a:endParaRPr lang="de-DE" sz="170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>
                              <a:effectLst/>
                            </a:rPr>
                            <a:t>0.028 m</a:t>
                          </a:r>
                          <a:endParaRPr lang="de-DE" sz="170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>
                              <a:effectLst/>
                            </a:rPr>
                            <a:t>0.018 m</a:t>
                          </a:r>
                          <a:endParaRPr lang="de-DE" sz="170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 dirty="0">
                              <a:effectLst/>
                            </a:rPr>
                            <a:t>0.1 m</a:t>
                          </a:r>
                          <a:endParaRPr lang="de-DE" sz="1700" dirty="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 b="1" dirty="0">
                              <a:effectLst/>
                            </a:rPr>
                            <a:t>0.214 m</a:t>
                          </a:r>
                          <a:endParaRPr lang="de-DE" sz="1700" b="1" dirty="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 dirty="0">
                              <a:solidFill>
                                <a:schemeClr val="bg1"/>
                              </a:solidFill>
                              <a:effectLst/>
                            </a:rPr>
                            <a:t>0.249 m</a:t>
                          </a:r>
                          <a:endParaRPr lang="de-DE" sz="1700" dirty="0">
                            <a:solidFill>
                              <a:schemeClr val="bg1"/>
                            </a:solidFill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tx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349671">
                    <a:tc>
                      <a:txBody>
                        <a:bodyPr/>
                        <a:lstStyle/>
                        <a:p>
                          <a:pPr marL="0" algn="r" defTabSz="885345" rtl="0" eaLnBrk="1" latinLnBrk="0" hangingPunct="1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 b="1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400 m</a:t>
                          </a:r>
                          <a:endParaRPr lang="de-DE" sz="17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0000" marR="90000" marT="0" marB="0" anchor="ctr">
                        <a:solidFill>
                          <a:srgbClr val="0066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>
                              <a:effectLst/>
                            </a:rPr>
                            <a:t>0.070 m</a:t>
                          </a:r>
                          <a:endParaRPr lang="de-DE" sz="170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>
                              <a:effectLst/>
                            </a:rPr>
                            <a:t>0.037 m</a:t>
                          </a:r>
                          <a:endParaRPr lang="de-DE" sz="170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>
                              <a:effectLst/>
                            </a:rPr>
                            <a:t>0.024 m</a:t>
                          </a:r>
                          <a:endParaRPr lang="de-DE" sz="170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 dirty="0">
                              <a:effectLst/>
                            </a:rPr>
                            <a:t>0.1 m</a:t>
                          </a:r>
                          <a:endParaRPr lang="de-DE" sz="1700" dirty="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 b="1" dirty="0">
                              <a:effectLst/>
                            </a:rPr>
                            <a:t>0.214 m</a:t>
                          </a:r>
                          <a:endParaRPr lang="de-DE" sz="1700" b="1" dirty="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 dirty="0">
                              <a:solidFill>
                                <a:schemeClr val="bg1"/>
                              </a:solidFill>
                              <a:effectLst/>
                            </a:rPr>
                            <a:t>0.251 m</a:t>
                          </a:r>
                          <a:endParaRPr lang="de-DE" sz="1700" dirty="0">
                            <a:solidFill>
                              <a:schemeClr val="bg1"/>
                            </a:solidFill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tx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  <a:tr h="349671">
                    <a:tc>
                      <a:txBody>
                        <a:bodyPr/>
                        <a:lstStyle/>
                        <a:p>
                          <a:pPr marL="0" algn="r" defTabSz="885345" rtl="0" eaLnBrk="1" latinLnBrk="0" hangingPunct="1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 b="1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500 m</a:t>
                          </a:r>
                          <a:endParaRPr lang="de-DE" sz="17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0000" marR="90000" marT="0" marB="0" anchor="ctr">
                        <a:solidFill>
                          <a:srgbClr val="0066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>
                              <a:effectLst/>
                            </a:rPr>
                            <a:t>0.070 m</a:t>
                          </a:r>
                          <a:endParaRPr lang="de-DE" sz="170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>
                              <a:effectLst/>
                            </a:rPr>
                            <a:t>0.046 m</a:t>
                          </a:r>
                          <a:endParaRPr lang="de-DE" sz="170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>
                              <a:effectLst/>
                            </a:rPr>
                            <a:t>0.030 m</a:t>
                          </a:r>
                          <a:endParaRPr lang="de-DE" sz="170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>
                              <a:effectLst/>
                            </a:rPr>
                            <a:t>0.1 m</a:t>
                          </a:r>
                          <a:endParaRPr lang="de-DE" sz="170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 b="1" dirty="0">
                              <a:effectLst/>
                            </a:rPr>
                            <a:t>0.214 m</a:t>
                          </a:r>
                          <a:endParaRPr lang="de-DE" sz="1700" b="1" dirty="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 dirty="0">
                              <a:solidFill>
                                <a:schemeClr val="bg1"/>
                              </a:solidFill>
                              <a:effectLst/>
                            </a:rPr>
                            <a:t>0.253 m</a:t>
                          </a:r>
                          <a:endParaRPr lang="de-DE" sz="1700" dirty="0">
                            <a:solidFill>
                              <a:schemeClr val="bg1"/>
                            </a:solidFill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tx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1"/>
                      </a:ext>
                    </a:extLst>
                  </a:tr>
                  <a:tr h="381353">
                    <a:tc>
                      <a:txBody>
                        <a:bodyPr/>
                        <a:lstStyle/>
                        <a:p>
                          <a:pPr marL="0" algn="r" defTabSz="885345" rtl="0" eaLnBrk="1" latinLnBrk="0" hangingPunct="1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 b="1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600 m</a:t>
                          </a:r>
                          <a:endParaRPr lang="de-DE" sz="17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0000" marR="90000" marT="0" marB="0" anchor="ctr">
                        <a:solidFill>
                          <a:srgbClr val="0066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>
                              <a:effectLst/>
                            </a:rPr>
                            <a:t>0.070 m</a:t>
                          </a:r>
                          <a:endParaRPr lang="de-DE" sz="170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 dirty="0">
                              <a:effectLst/>
                            </a:rPr>
                            <a:t>0.055 m</a:t>
                          </a:r>
                          <a:endParaRPr lang="de-DE" sz="1700" dirty="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>
                              <a:effectLst/>
                            </a:rPr>
                            <a:t>0.036 m</a:t>
                          </a:r>
                          <a:endParaRPr lang="de-DE" sz="170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>
                              <a:effectLst/>
                            </a:rPr>
                            <a:t>0.1 m</a:t>
                          </a:r>
                          <a:endParaRPr lang="de-DE" sz="170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 b="1" dirty="0">
                              <a:effectLst/>
                            </a:rPr>
                            <a:t>0.214 m</a:t>
                          </a:r>
                          <a:endParaRPr lang="de-DE" sz="1700" b="1" dirty="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 dirty="0">
                              <a:solidFill>
                                <a:schemeClr val="bg1"/>
                              </a:solidFill>
                              <a:effectLst/>
                            </a:rPr>
                            <a:t>0.255 m</a:t>
                          </a:r>
                          <a:endParaRPr lang="de-DE" sz="1700" dirty="0">
                            <a:solidFill>
                              <a:schemeClr val="bg1"/>
                            </a:solidFill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tx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el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77038214"/>
                  </p:ext>
                </p:extLst>
              </p:nvPr>
            </p:nvGraphicFramePr>
            <p:xfrm>
              <a:off x="250826" y="1339850"/>
              <a:ext cx="7562328" cy="453583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81608"/>
                    <a:gridCol w="1080120"/>
                    <a:gridCol w="1080120"/>
                    <a:gridCol w="1080120"/>
                    <a:gridCol w="792088"/>
                    <a:gridCol w="936104"/>
                    <a:gridCol w="1512168"/>
                  </a:tblGrid>
                  <a:tr h="454571">
                    <a:tc rowSpan="3">
                      <a:txBody>
                        <a:bodyPr/>
                        <a:lstStyle/>
                        <a:p>
                          <a:pPr marL="0" algn="ctr" defTabSz="885345" rtl="0" eaLnBrk="1" latinLnBrk="0" hangingPunct="1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 b="1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Depth</a:t>
                          </a:r>
                          <a:endParaRPr lang="de-DE" sz="17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6000" marB="36000" anchor="ctr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6666"/>
                        </a:solidFill>
                      </a:tcPr>
                    </a:tc>
                    <a:tc gridSpan="5"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8580" marR="68580" marT="4680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1691" t="-1333" r="-30392" b="-90666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/>
                    </a:tc>
                    <a:tc rowSpan="3"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36000" marR="36000" marT="36000" marB="36000" anchor="ctr">
                        <a:blipFill rotWithShape="1">
                          <a:blip r:embed="rId2"/>
                          <a:stretch>
                            <a:fillRect l="-400403" t="-606" b="-357576"/>
                          </a:stretch>
                        </a:blipFill>
                      </a:tcPr>
                    </a:tc>
                  </a:tr>
                  <a:tr h="276772">
                    <a:tc vMerge="1"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pPr marL="0" algn="ctr" defTabSz="885345" rtl="0" eaLnBrk="1" latinLnBrk="0" hangingPunct="1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de-DE" sz="1600" b="1" kern="1200" dirty="0" smtClean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Navigation System</a:t>
                          </a:r>
                          <a:endParaRPr lang="de-DE" sz="1600" b="1" kern="1200" dirty="0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endParaRPr lang="de-DE" sz="1600" dirty="0">
                            <a:solidFill>
                              <a:schemeClr val="bg1"/>
                            </a:solidFill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endParaRPr lang="de-DE" sz="1600" dirty="0">
                            <a:solidFill>
                              <a:schemeClr val="bg1"/>
                            </a:solidFill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endParaRPr lang="de-DE" sz="1600" dirty="0">
                            <a:solidFill>
                              <a:schemeClr val="bg1"/>
                            </a:solidFill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MBES</a:t>
                          </a:r>
                          <a:endParaRPr lang="de-DE" sz="1600" b="1" dirty="0">
                            <a:solidFill>
                              <a:schemeClr val="bg1"/>
                            </a:solidFill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/>
                    </a:tc>
                  </a:tr>
                  <a:tr h="276099">
                    <a:tc vMerge="1"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88534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  <a:defRPr/>
                          </a:pPr>
                          <a:r>
                            <a:rPr lang="en-US" sz="1200" dirty="0" smtClean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</a:rPr>
                            <a:t>Pressure sensor</a:t>
                          </a:r>
                          <a:endParaRPr lang="de-DE" sz="1200" dirty="0" smtClean="0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Times New Roman"/>
                            <a:cs typeface="Times New Roman"/>
                          </a:endParaRPr>
                        </a:p>
                      </a:txBody>
                      <a:tcPr marL="36000" marR="3600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8534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  <a:defRPr/>
                          </a:pPr>
                          <a:r>
                            <a:rPr lang="en-US" sz="1200" dirty="0" smtClean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</a:rPr>
                            <a:t>Density profile</a:t>
                          </a:r>
                          <a:endParaRPr lang="de-DE" sz="1200" dirty="0" smtClean="0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Times New Roman"/>
                            <a:cs typeface="Times New Roman"/>
                          </a:endParaRPr>
                        </a:p>
                      </a:txBody>
                      <a:tcPr marL="36000" marR="3600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8534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  <a:defRPr/>
                          </a:pPr>
                          <a:r>
                            <a:rPr lang="en-US" sz="1200" dirty="0" smtClean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</a:rPr>
                            <a:t>Gravity model</a:t>
                          </a:r>
                          <a:endParaRPr lang="de-DE" sz="1200" dirty="0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Times New Roman"/>
                            <a:cs typeface="Times New Roman"/>
                          </a:endParaRPr>
                        </a:p>
                      </a:txBody>
                      <a:tcPr marL="36000" marR="3600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8534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  <a:defRPr/>
                          </a:pPr>
                          <a:r>
                            <a:rPr lang="en-US" sz="1200" dirty="0" smtClean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</a:rPr>
                            <a:t>Tide</a:t>
                          </a:r>
                          <a:endParaRPr lang="de-DE" sz="1200" dirty="0" smtClean="0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Times New Roman"/>
                            <a:cs typeface="Times New Roman"/>
                          </a:endParaRPr>
                        </a:p>
                      </a:txBody>
                      <a:tcPr marL="36000" marR="3600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/>
                    </a:tc>
                  </a:tr>
                  <a:tr h="349671">
                    <a:tc>
                      <a:txBody>
                        <a:bodyPr/>
                        <a:lstStyle/>
                        <a:p>
                          <a:pPr marL="0" algn="r" defTabSz="885345" rtl="0" eaLnBrk="1" latinLnBrk="0" hangingPunct="1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 b="1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5 m</a:t>
                          </a:r>
                          <a:endParaRPr lang="de-DE" sz="17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0000" marR="90000" marT="0" marB="0" anchor="ctr"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0066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 dirty="0">
                              <a:effectLst/>
                            </a:rPr>
                            <a:t>0.070 m</a:t>
                          </a:r>
                          <a:endParaRPr lang="de-DE" sz="1700" dirty="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 dirty="0">
                              <a:effectLst/>
                            </a:rPr>
                            <a:t>0.001 m</a:t>
                          </a:r>
                          <a:endParaRPr lang="de-DE" sz="1700" dirty="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>
                              <a:effectLst/>
                            </a:rPr>
                            <a:t>0.001 m</a:t>
                          </a:r>
                          <a:endParaRPr lang="de-DE" sz="170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 dirty="0">
                              <a:effectLst/>
                            </a:rPr>
                            <a:t>0.1 m</a:t>
                          </a:r>
                          <a:endParaRPr lang="de-DE" sz="1700" dirty="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 b="1" dirty="0">
                              <a:effectLst/>
                            </a:rPr>
                            <a:t>0.054 m</a:t>
                          </a:r>
                          <a:endParaRPr lang="de-DE" sz="1700" b="1" dirty="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0.134 m</a:t>
                          </a:r>
                          <a:endParaRPr lang="de-DE" sz="1700" dirty="0">
                            <a:solidFill>
                              <a:schemeClr val="bg1"/>
                            </a:solidFill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tx2"/>
                        </a:solidFill>
                      </a:tcPr>
                    </a:tc>
                  </a:tr>
                  <a:tr h="349671">
                    <a:tc>
                      <a:txBody>
                        <a:bodyPr/>
                        <a:lstStyle/>
                        <a:p>
                          <a:pPr marL="0" algn="r" defTabSz="885345" rtl="0" eaLnBrk="1" latinLnBrk="0" hangingPunct="1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 b="1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10 m</a:t>
                          </a:r>
                          <a:endParaRPr lang="de-DE" sz="17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0000" marR="90000" marT="0" marB="0" anchor="ctr">
                        <a:solidFill>
                          <a:srgbClr val="0066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>
                              <a:effectLst/>
                            </a:rPr>
                            <a:t>0.070 m</a:t>
                          </a:r>
                          <a:endParaRPr lang="de-DE" sz="170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 dirty="0">
                              <a:effectLst/>
                            </a:rPr>
                            <a:t>0.001 m</a:t>
                          </a:r>
                          <a:endParaRPr lang="de-DE" sz="1700" dirty="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 dirty="0">
                              <a:effectLst/>
                            </a:rPr>
                            <a:t>0.001 m</a:t>
                          </a:r>
                          <a:endParaRPr lang="de-DE" sz="1700" dirty="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 dirty="0">
                              <a:effectLst/>
                            </a:rPr>
                            <a:t>0.1 m</a:t>
                          </a:r>
                          <a:endParaRPr lang="de-DE" sz="1700" dirty="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 b="1" dirty="0">
                              <a:effectLst/>
                            </a:rPr>
                            <a:t>0.107 m</a:t>
                          </a:r>
                          <a:endParaRPr lang="de-DE" sz="1700" b="1" dirty="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0.163 m</a:t>
                          </a:r>
                          <a:endParaRPr lang="de-DE" sz="1700" dirty="0">
                            <a:solidFill>
                              <a:schemeClr val="bg1"/>
                            </a:solidFill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tx2"/>
                        </a:solidFill>
                      </a:tcPr>
                    </a:tc>
                  </a:tr>
                  <a:tr h="349671">
                    <a:tc>
                      <a:txBody>
                        <a:bodyPr/>
                        <a:lstStyle/>
                        <a:p>
                          <a:pPr marL="0" algn="r" defTabSz="885345" rtl="0" eaLnBrk="1" latinLnBrk="0" hangingPunct="1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 b="1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20 m</a:t>
                          </a:r>
                          <a:endParaRPr lang="de-DE" sz="17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0000" marR="90000" marT="0" marB="0" anchor="ctr">
                        <a:solidFill>
                          <a:srgbClr val="0066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>
                              <a:effectLst/>
                            </a:rPr>
                            <a:t>0.070 m</a:t>
                          </a:r>
                          <a:endParaRPr lang="de-DE" sz="170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>
                              <a:effectLst/>
                            </a:rPr>
                            <a:t>0.002 m</a:t>
                          </a:r>
                          <a:endParaRPr lang="de-DE" sz="170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 dirty="0">
                              <a:effectLst/>
                            </a:rPr>
                            <a:t>0.001 m</a:t>
                          </a:r>
                          <a:endParaRPr lang="de-DE" sz="1700" dirty="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 dirty="0">
                              <a:effectLst/>
                            </a:rPr>
                            <a:t>0.1 m</a:t>
                          </a:r>
                          <a:endParaRPr lang="de-DE" sz="1700" dirty="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 b="1" dirty="0">
                              <a:effectLst/>
                            </a:rPr>
                            <a:t>0.214 m</a:t>
                          </a:r>
                          <a:endParaRPr lang="de-DE" sz="1700" b="1" dirty="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 dirty="0">
                              <a:solidFill>
                                <a:schemeClr val="bg1"/>
                              </a:solidFill>
                              <a:effectLst/>
                            </a:rPr>
                            <a:t>0.247 m</a:t>
                          </a:r>
                          <a:endParaRPr lang="de-DE" sz="1700" dirty="0">
                            <a:solidFill>
                              <a:schemeClr val="bg1"/>
                            </a:solidFill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tx2"/>
                        </a:solidFill>
                      </a:tcPr>
                    </a:tc>
                  </a:tr>
                  <a:tr h="349671">
                    <a:tc>
                      <a:txBody>
                        <a:bodyPr/>
                        <a:lstStyle/>
                        <a:p>
                          <a:pPr marL="0" algn="r" defTabSz="885345" rtl="0" eaLnBrk="1" latinLnBrk="0" hangingPunct="1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 b="1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50 m</a:t>
                          </a:r>
                          <a:endParaRPr lang="de-DE" sz="17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0000" marR="90000" marT="0" marB="0" anchor="ctr">
                        <a:solidFill>
                          <a:srgbClr val="0066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>
                              <a:effectLst/>
                            </a:rPr>
                            <a:t>0.070 m</a:t>
                          </a:r>
                          <a:endParaRPr lang="de-DE" sz="170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>
                              <a:effectLst/>
                            </a:rPr>
                            <a:t>0.005 m</a:t>
                          </a:r>
                          <a:endParaRPr lang="de-DE" sz="170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 dirty="0">
                              <a:effectLst/>
                            </a:rPr>
                            <a:t>0.003 m</a:t>
                          </a:r>
                          <a:endParaRPr lang="de-DE" sz="1700" dirty="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>
                              <a:effectLst/>
                            </a:rPr>
                            <a:t>0.1 m</a:t>
                          </a:r>
                          <a:endParaRPr lang="de-DE" sz="170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 b="1" dirty="0">
                              <a:effectLst/>
                            </a:rPr>
                            <a:t>0.214 m</a:t>
                          </a:r>
                          <a:endParaRPr lang="de-DE" sz="1700" b="1" dirty="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 dirty="0">
                              <a:solidFill>
                                <a:schemeClr val="bg1"/>
                              </a:solidFill>
                              <a:effectLst/>
                            </a:rPr>
                            <a:t>0.247 m</a:t>
                          </a:r>
                          <a:endParaRPr lang="de-DE" sz="1700" dirty="0">
                            <a:solidFill>
                              <a:schemeClr val="bg1"/>
                            </a:solidFill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tx2"/>
                        </a:solidFill>
                      </a:tcPr>
                    </a:tc>
                  </a:tr>
                  <a:tr h="349671">
                    <a:tc>
                      <a:txBody>
                        <a:bodyPr/>
                        <a:lstStyle/>
                        <a:p>
                          <a:pPr marL="0" algn="r" defTabSz="885345" rtl="0" eaLnBrk="1" latinLnBrk="0" hangingPunct="1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 b="1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100 m</a:t>
                          </a:r>
                          <a:endParaRPr lang="de-DE" sz="17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0000" marR="90000" marT="0" marB="0" anchor="ctr">
                        <a:solidFill>
                          <a:srgbClr val="0066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>
                              <a:effectLst/>
                            </a:rPr>
                            <a:t>0.070 m</a:t>
                          </a:r>
                          <a:endParaRPr lang="de-DE" sz="170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>
                              <a:effectLst/>
                            </a:rPr>
                            <a:t>0.010 m</a:t>
                          </a:r>
                          <a:endParaRPr lang="de-DE" sz="170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 dirty="0">
                              <a:effectLst/>
                            </a:rPr>
                            <a:t>0.006 m</a:t>
                          </a:r>
                          <a:endParaRPr lang="de-DE" sz="1700" dirty="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 dirty="0">
                              <a:effectLst/>
                            </a:rPr>
                            <a:t>0.1 m</a:t>
                          </a:r>
                          <a:endParaRPr lang="de-DE" sz="1700" dirty="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 b="1" dirty="0">
                              <a:effectLst/>
                            </a:rPr>
                            <a:t>0.214 m</a:t>
                          </a:r>
                          <a:endParaRPr lang="de-DE" sz="1700" b="1" dirty="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 dirty="0">
                              <a:solidFill>
                                <a:schemeClr val="bg1"/>
                              </a:solidFill>
                              <a:effectLst/>
                            </a:rPr>
                            <a:t>0.247 m</a:t>
                          </a:r>
                          <a:endParaRPr lang="de-DE" sz="1700" dirty="0">
                            <a:solidFill>
                              <a:schemeClr val="bg1"/>
                            </a:solidFill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tx2"/>
                        </a:solidFill>
                      </a:tcPr>
                    </a:tc>
                  </a:tr>
                  <a:tr h="349671">
                    <a:tc>
                      <a:txBody>
                        <a:bodyPr/>
                        <a:lstStyle/>
                        <a:p>
                          <a:pPr marL="0" algn="r" defTabSz="885345" rtl="0" eaLnBrk="1" latinLnBrk="0" hangingPunct="1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 b="1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200 m</a:t>
                          </a:r>
                          <a:endParaRPr lang="de-DE" sz="17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0000" marR="90000" marT="0" marB="0" anchor="ctr">
                        <a:solidFill>
                          <a:srgbClr val="0066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 b="1" dirty="0">
                              <a:effectLst/>
                            </a:rPr>
                            <a:t>0.070 m</a:t>
                          </a:r>
                          <a:endParaRPr lang="de-DE" sz="1700" b="1" dirty="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 b="1" dirty="0">
                              <a:effectLst/>
                            </a:rPr>
                            <a:t>0.019 m</a:t>
                          </a:r>
                          <a:endParaRPr lang="de-DE" sz="1700" b="1" dirty="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 b="1" dirty="0">
                              <a:effectLst/>
                            </a:rPr>
                            <a:t>0.012 m</a:t>
                          </a:r>
                          <a:endParaRPr lang="de-DE" sz="1700" b="1" dirty="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 b="1" dirty="0">
                              <a:effectLst/>
                            </a:rPr>
                            <a:t>0.1 m</a:t>
                          </a:r>
                          <a:endParaRPr lang="de-DE" sz="1700" b="1" dirty="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 b="1" dirty="0">
                              <a:effectLst/>
                            </a:rPr>
                            <a:t>0.214 m</a:t>
                          </a:r>
                          <a:endParaRPr lang="de-DE" sz="1700" b="1" dirty="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0.248 m</a:t>
                          </a:r>
                          <a:endParaRPr lang="de-DE" sz="1700" dirty="0">
                            <a:solidFill>
                              <a:schemeClr val="bg1"/>
                            </a:solidFill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tx2"/>
                        </a:solidFill>
                      </a:tcPr>
                    </a:tc>
                  </a:tr>
                  <a:tr h="349671">
                    <a:tc>
                      <a:txBody>
                        <a:bodyPr/>
                        <a:lstStyle/>
                        <a:p>
                          <a:pPr marL="0" algn="r" defTabSz="885345" rtl="0" eaLnBrk="1" latinLnBrk="0" hangingPunct="1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 b="1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300 m</a:t>
                          </a:r>
                          <a:endParaRPr lang="de-DE" sz="17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0000" marR="90000" marT="0" marB="0" anchor="ctr">
                        <a:solidFill>
                          <a:srgbClr val="0066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>
                              <a:effectLst/>
                            </a:rPr>
                            <a:t>0.070 m</a:t>
                          </a:r>
                          <a:endParaRPr lang="de-DE" sz="170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>
                              <a:effectLst/>
                            </a:rPr>
                            <a:t>0.028 m</a:t>
                          </a:r>
                          <a:endParaRPr lang="de-DE" sz="170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>
                              <a:effectLst/>
                            </a:rPr>
                            <a:t>0.018 m</a:t>
                          </a:r>
                          <a:endParaRPr lang="de-DE" sz="170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 dirty="0">
                              <a:effectLst/>
                            </a:rPr>
                            <a:t>0.1 m</a:t>
                          </a:r>
                          <a:endParaRPr lang="de-DE" sz="1700" dirty="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 b="1" dirty="0">
                              <a:effectLst/>
                            </a:rPr>
                            <a:t>0.214 m</a:t>
                          </a:r>
                          <a:endParaRPr lang="de-DE" sz="1700" b="1" dirty="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 dirty="0">
                              <a:solidFill>
                                <a:schemeClr val="bg1"/>
                              </a:solidFill>
                              <a:effectLst/>
                            </a:rPr>
                            <a:t>0.249 m</a:t>
                          </a:r>
                          <a:endParaRPr lang="de-DE" sz="1700" dirty="0">
                            <a:solidFill>
                              <a:schemeClr val="bg1"/>
                            </a:solidFill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tx2"/>
                        </a:solidFill>
                      </a:tcPr>
                    </a:tc>
                  </a:tr>
                  <a:tr h="349671">
                    <a:tc>
                      <a:txBody>
                        <a:bodyPr/>
                        <a:lstStyle/>
                        <a:p>
                          <a:pPr marL="0" algn="r" defTabSz="885345" rtl="0" eaLnBrk="1" latinLnBrk="0" hangingPunct="1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 b="1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400 m</a:t>
                          </a:r>
                          <a:endParaRPr lang="de-DE" sz="17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0000" marR="90000" marT="0" marB="0" anchor="ctr">
                        <a:solidFill>
                          <a:srgbClr val="0066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>
                              <a:effectLst/>
                            </a:rPr>
                            <a:t>0.070 m</a:t>
                          </a:r>
                          <a:endParaRPr lang="de-DE" sz="170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>
                              <a:effectLst/>
                            </a:rPr>
                            <a:t>0.037 m</a:t>
                          </a:r>
                          <a:endParaRPr lang="de-DE" sz="170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>
                              <a:effectLst/>
                            </a:rPr>
                            <a:t>0.024 m</a:t>
                          </a:r>
                          <a:endParaRPr lang="de-DE" sz="170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 dirty="0">
                              <a:effectLst/>
                            </a:rPr>
                            <a:t>0.1 m</a:t>
                          </a:r>
                          <a:endParaRPr lang="de-DE" sz="1700" dirty="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 b="1" dirty="0">
                              <a:effectLst/>
                            </a:rPr>
                            <a:t>0.214 m</a:t>
                          </a:r>
                          <a:endParaRPr lang="de-DE" sz="1700" b="1" dirty="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 dirty="0">
                              <a:solidFill>
                                <a:schemeClr val="bg1"/>
                              </a:solidFill>
                              <a:effectLst/>
                            </a:rPr>
                            <a:t>0.251 m</a:t>
                          </a:r>
                          <a:endParaRPr lang="de-DE" sz="1700" dirty="0">
                            <a:solidFill>
                              <a:schemeClr val="bg1"/>
                            </a:solidFill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tx2"/>
                        </a:solidFill>
                      </a:tcPr>
                    </a:tc>
                  </a:tr>
                  <a:tr h="349671">
                    <a:tc>
                      <a:txBody>
                        <a:bodyPr/>
                        <a:lstStyle/>
                        <a:p>
                          <a:pPr marL="0" algn="r" defTabSz="885345" rtl="0" eaLnBrk="1" latinLnBrk="0" hangingPunct="1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 b="1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500 m</a:t>
                          </a:r>
                          <a:endParaRPr lang="de-DE" sz="17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0000" marR="90000" marT="0" marB="0" anchor="ctr">
                        <a:solidFill>
                          <a:srgbClr val="0066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>
                              <a:effectLst/>
                            </a:rPr>
                            <a:t>0.070 m</a:t>
                          </a:r>
                          <a:endParaRPr lang="de-DE" sz="170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>
                              <a:effectLst/>
                            </a:rPr>
                            <a:t>0.046 m</a:t>
                          </a:r>
                          <a:endParaRPr lang="de-DE" sz="170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>
                              <a:effectLst/>
                            </a:rPr>
                            <a:t>0.030 m</a:t>
                          </a:r>
                          <a:endParaRPr lang="de-DE" sz="170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>
                              <a:effectLst/>
                            </a:rPr>
                            <a:t>0.1 m</a:t>
                          </a:r>
                          <a:endParaRPr lang="de-DE" sz="170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 b="1" dirty="0">
                              <a:effectLst/>
                            </a:rPr>
                            <a:t>0.214 m</a:t>
                          </a:r>
                          <a:endParaRPr lang="de-DE" sz="1700" b="1" dirty="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 dirty="0">
                              <a:solidFill>
                                <a:schemeClr val="bg1"/>
                              </a:solidFill>
                              <a:effectLst/>
                            </a:rPr>
                            <a:t>0.253 m</a:t>
                          </a:r>
                          <a:endParaRPr lang="de-DE" sz="1700" dirty="0">
                            <a:solidFill>
                              <a:schemeClr val="bg1"/>
                            </a:solidFill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tx2"/>
                        </a:solidFill>
                      </a:tcPr>
                    </a:tc>
                  </a:tr>
                  <a:tr h="381353">
                    <a:tc>
                      <a:txBody>
                        <a:bodyPr/>
                        <a:lstStyle/>
                        <a:p>
                          <a:pPr marL="0" algn="r" defTabSz="885345" rtl="0" eaLnBrk="1" latinLnBrk="0" hangingPunct="1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 b="1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600 m</a:t>
                          </a:r>
                          <a:endParaRPr lang="de-DE" sz="17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0000" marR="90000" marT="0" marB="0" anchor="ctr">
                        <a:solidFill>
                          <a:srgbClr val="0066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>
                              <a:effectLst/>
                            </a:rPr>
                            <a:t>0.070 m</a:t>
                          </a:r>
                          <a:endParaRPr lang="de-DE" sz="170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 dirty="0">
                              <a:effectLst/>
                            </a:rPr>
                            <a:t>0.055 m</a:t>
                          </a:r>
                          <a:endParaRPr lang="de-DE" sz="1700" dirty="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>
                              <a:effectLst/>
                            </a:rPr>
                            <a:t>0.036 m</a:t>
                          </a:r>
                          <a:endParaRPr lang="de-DE" sz="170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>
                              <a:effectLst/>
                            </a:rPr>
                            <a:t>0.1 m</a:t>
                          </a:r>
                          <a:endParaRPr lang="de-DE" sz="170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 b="1" dirty="0">
                              <a:effectLst/>
                            </a:rPr>
                            <a:t>0.214 m</a:t>
                          </a:r>
                          <a:endParaRPr lang="de-DE" sz="1700" b="1" dirty="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tabLst>
                              <a:tab pos="252095" algn="l"/>
                              <a:tab pos="504190" algn="l"/>
                              <a:tab pos="756285" algn="l"/>
                              <a:tab pos="1008380" algn="l"/>
                              <a:tab pos="1260475" algn="l"/>
                              <a:tab pos="1511935" algn="l"/>
                              <a:tab pos="1764030" algn="l"/>
                              <a:tab pos="2016125" algn="l"/>
                              <a:tab pos="2268220" algn="l"/>
                              <a:tab pos="2772410" algn="l"/>
                              <a:tab pos="3024505" algn="l"/>
                              <a:tab pos="3276600" algn="l"/>
                              <a:tab pos="3528695" algn="l"/>
                            </a:tabLst>
                          </a:pPr>
                          <a:r>
                            <a:rPr lang="en-US" sz="1700" dirty="0">
                              <a:solidFill>
                                <a:schemeClr val="bg1"/>
                              </a:solidFill>
                              <a:effectLst/>
                            </a:rPr>
                            <a:t>0.255 m</a:t>
                          </a:r>
                          <a:endParaRPr lang="de-DE" sz="1700" dirty="0">
                            <a:solidFill>
                              <a:schemeClr val="bg1"/>
                            </a:solidFill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tx2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1" name="Rechteck 30"/>
          <p:cNvSpPr/>
          <p:nvPr/>
        </p:nvSpPr>
        <p:spPr>
          <a:xfrm>
            <a:off x="1343320" y="4085121"/>
            <a:ext cx="3985333" cy="361695"/>
          </a:xfrm>
          <a:prstGeom prst="rect">
            <a:avLst/>
          </a:prstGeom>
          <a:noFill/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2" name="Rechteck 31"/>
          <p:cNvSpPr/>
          <p:nvPr/>
        </p:nvSpPr>
        <p:spPr>
          <a:xfrm>
            <a:off x="5364882" y="1771900"/>
            <a:ext cx="936104" cy="4103783"/>
          </a:xfrm>
          <a:prstGeom prst="rect">
            <a:avLst/>
          </a:prstGeom>
          <a:noFill/>
          <a:ln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33" name="Gruppieren 32"/>
          <p:cNvGrpSpPr/>
          <p:nvPr/>
        </p:nvGrpSpPr>
        <p:grpSpPr>
          <a:xfrm>
            <a:off x="7930667" y="1197715"/>
            <a:ext cx="1178634" cy="5004648"/>
            <a:chOff x="7488490" y="763116"/>
            <a:chExt cx="1297301" cy="5508520"/>
          </a:xfrm>
        </p:grpSpPr>
        <p:sp>
          <p:nvSpPr>
            <p:cNvPr id="34" name="Pfeil nach rechts 33"/>
            <p:cNvSpPr/>
            <p:nvPr/>
          </p:nvSpPr>
          <p:spPr>
            <a:xfrm rot="5400000">
              <a:off x="5780046" y="2831601"/>
              <a:ext cx="4714189" cy="1297301"/>
            </a:xfrm>
            <a:prstGeom prst="rightArrow">
              <a:avLst>
                <a:gd name="adj1" fmla="val 70651"/>
                <a:gd name="adj2" fmla="val 49730"/>
              </a:avLst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Freihandform 34"/>
            <p:cNvSpPr/>
            <p:nvPr/>
          </p:nvSpPr>
          <p:spPr>
            <a:xfrm>
              <a:off x="7723140" y="763116"/>
              <a:ext cx="828000" cy="828000"/>
            </a:xfrm>
            <a:custGeom>
              <a:avLst/>
              <a:gdLst>
                <a:gd name="connsiteX0" fmla="*/ 0 w 869710"/>
                <a:gd name="connsiteY0" fmla="*/ 0 h 806757"/>
                <a:gd name="connsiteX1" fmla="*/ 869710 w 869710"/>
                <a:gd name="connsiteY1" fmla="*/ 0 h 806757"/>
                <a:gd name="connsiteX2" fmla="*/ 869710 w 869710"/>
                <a:gd name="connsiteY2" fmla="*/ 806757 h 806757"/>
                <a:gd name="connsiteX3" fmla="*/ 0 w 869710"/>
                <a:gd name="connsiteY3" fmla="*/ 806757 h 806757"/>
                <a:gd name="connsiteX4" fmla="*/ 0 w 869710"/>
                <a:gd name="connsiteY4" fmla="*/ 0 h 80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9710" h="806757">
                  <a:moveTo>
                    <a:pt x="0" y="0"/>
                  </a:moveTo>
                  <a:lnTo>
                    <a:pt x="869710" y="0"/>
                  </a:lnTo>
                  <a:lnTo>
                    <a:pt x="869710" y="806757"/>
                  </a:lnTo>
                  <a:lnTo>
                    <a:pt x="0" y="80675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smtClean="0"/>
                <a:t>Objective</a:t>
              </a:r>
              <a:endParaRPr lang="de-DE" sz="1100" kern="1200"/>
            </a:p>
          </p:txBody>
        </p:sp>
        <p:sp>
          <p:nvSpPr>
            <p:cNvPr id="36" name="Freihandform 35"/>
            <p:cNvSpPr/>
            <p:nvPr/>
          </p:nvSpPr>
          <p:spPr>
            <a:xfrm>
              <a:off x="7723140" y="1699220"/>
              <a:ext cx="828000" cy="828000"/>
            </a:xfrm>
            <a:custGeom>
              <a:avLst/>
              <a:gdLst>
                <a:gd name="connsiteX0" fmla="*/ 0 w 869710"/>
                <a:gd name="connsiteY0" fmla="*/ 0 h 806757"/>
                <a:gd name="connsiteX1" fmla="*/ 869710 w 869710"/>
                <a:gd name="connsiteY1" fmla="*/ 0 h 806757"/>
                <a:gd name="connsiteX2" fmla="*/ 869710 w 869710"/>
                <a:gd name="connsiteY2" fmla="*/ 806757 h 806757"/>
                <a:gd name="connsiteX3" fmla="*/ 0 w 869710"/>
                <a:gd name="connsiteY3" fmla="*/ 806757 h 806757"/>
                <a:gd name="connsiteX4" fmla="*/ 0 w 869710"/>
                <a:gd name="connsiteY4" fmla="*/ 0 h 80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9710" h="806757">
                  <a:moveTo>
                    <a:pt x="0" y="0"/>
                  </a:moveTo>
                  <a:lnTo>
                    <a:pt x="869710" y="0"/>
                  </a:lnTo>
                  <a:lnTo>
                    <a:pt x="869710" y="806757"/>
                  </a:lnTo>
                  <a:lnTo>
                    <a:pt x="0" y="80675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80000"/>
                <a:hueOff val="165283"/>
                <a:satOff val="-17130"/>
                <a:lumOff val="8482"/>
                <a:alphaOff val="0"/>
              </a:schemeClr>
            </a:fillRef>
            <a:effectRef idx="2">
              <a:schemeClr val="accent1">
                <a:shade val="80000"/>
                <a:hueOff val="165283"/>
                <a:satOff val="-17130"/>
                <a:lumOff val="848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smtClean="0"/>
                <a:t>IHO S-44</a:t>
              </a:r>
              <a:endParaRPr lang="de-DE" sz="1100" kern="1200"/>
            </a:p>
          </p:txBody>
        </p:sp>
        <p:sp>
          <p:nvSpPr>
            <p:cNvPr id="37" name="Freihandform 36"/>
            <p:cNvSpPr/>
            <p:nvPr/>
          </p:nvSpPr>
          <p:spPr>
            <a:xfrm>
              <a:off x="7723140" y="2635324"/>
              <a:ext cx="828000" cy="828000"/>
            </a:xfrm>
            <a:custGeom>
              <a:avLst/>
              <a:gdLst>
                <a:gd name="connsiteX0" fmla="*/ 0 w 869710"/>
                <a:gd name="connsiteY0" fmla="*/ 0 h 806757"/>
                <a:gd name="connsiteX1" fmla="*/ 869710 w 869710"/>
                <a:gd name="connsiteY1" fmla="*/ 0 h 806757"/>
                <a:gd name="connsiteX2" fmla="*/ 869710 w 869710"/>
                <a:gd name="connsiteY2" fmla="*/ 806757 h 806757"/>
                <a:gd name="connsiteX3" fmla="*/ 0 w 869710"/>
                <a:gd name="connsiteY3" fmla="*/ 806757 h 806757"/>
                <a:gd name="connsiteX4" fmla="*/ 0 w 869710"/>
                <a:gd name="connsiteY4" fmla="*/ 0 h 80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9710" h="806757">
                  <a:moveTo>
                    <a:pt x="0" y="0"/>
                  </a:moveTo>
                  <a:lnTo>
                    <a:pt x="869710" y="0"/>
                  </a:lnTo>
                  <a:lnTo>
                    <a:pt x="869710" y="806757"/>
                  </a:lnTo>
                  <a:lnTo>
                    <a:pt x="0" y="80675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80000"/>
                <a:hueOff val="330565"/>
                <a:satOff val="-34261"/>
                <a:lumOff val="16964"/>
                <a:alphaOff val="0"/>
              </a:schemeClr>
            </a:fillRef>
            <a:effectRef idx="2">
              <a:schemeClr val="accent1">
                <a:shade val="80000"/>
                <a:hueOff val="330565"/>
                <a:satOff val="-34261"/>
                <a:lumOff val="1696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dirty="0" smtClean="0"/>
                <a:t>AUV Design</a:t>
              </a:r>
              <a:endParaRPr lang="de-DE" sz="1100" kern="1200" dirty="0"/>
            </a:p>
          </p:txBody>
        </p:sp>
        <p:sp>
          <p:nvSpPr>
            <p:cNvPr id="38" name="Freihandform 37"/>
            <p:cNvSpPr/>
            <p:nvPr/>
          </p:nvSpPr>
          <p:spPr>
            <a:xfrm>
              <a:off x="7723140" y="3571428"/>
              <a:ext cx="828000" cy="828000"/>
            </a:xfrm>
            <a:custGeom>
              <a:avLst/>
              <a:gdLst>
                <a:gd name="connsiteX0" fmla="*/ 0 w 869710"/>
                <a:gd name="connsiteY0" fmla="*/ 0 h 806757"/>
                <a:gd name="connsiteX1" fmla="*/ 869710 w 869710"/>
                <a:gd name="connsiteY1" fmla="*/ 0 h 806757"/>
                <a:gd name="connsiteX2" fmla="*/ 869710 w 869710"/>
                <a:gd name="connsiteY2" fmla="*/ 806757 h 806757"/>
                <a:gd name="connsiteX3" fmla="*/ 0 w 869710"/>
                <a:gd name="connsiteY3" fmla="*/ 806757 h 806757"/>
                <a:gd name="connsiteX4" fmla="*/ 0 w 869710"/>
                <a:gd name="connsiteY4" fmla="*/ 0 h 80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9710" h="806757">
                  <a:moveTo>
                    <a:pt x="0" y="0"/>
                  </a:moveTo>
                  <a:lnTo>
                    <a:pt x="869710" y="0"/>
                  </a:lnTo>
                  <a:lnTo>
                    <a:pt x="869710" y="806757"/>
                  </a:lnTo>
                  <a:lnTo>
                    <a:pt x="0" y="80675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80000"/>
                <a:hueOff val="495848"/>
                <a:satOff val="-51391"/>
                <a:lumOff val="25445"/>
                <a:alphaOff val="0"/>
              </a:schemeClr>
            </a:fillRef>
            <a:effectRef idx="2">
              <a:schemeClr val="accent1">
                <a:shade val="80000"/>
                <a:hueOff val="495848"/>
                <a:satOff val="-51391"/>
                <a:lumOff val="2544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smtClean="0"/>
                <a:t>Error Budget</a:t>
              </a:r>
              <a:endParaRPr lang="de-DE" sz="1100" kern="1200"/>
            </a:p>
          </p:txBody>
        </p:sp>
        <p:sp>
          <p:nvSpPr>
            <p:cNvPr id="39" name="Freihandform 38"/>
            <p:cNvSpPr/>
            <p:nvPr/>
          </p:nvSpPr>
          <p:spPr>
            <a:xfrm>
              <a:off x="7723140" y="4507532"/>
              <a:ext cx="828000" cy="828000"/>
            </a:xfrm>
            <a:custGeom>
              <a:avLst/>
              <a:gdLst>
                <a:gd name="connsiteX0" fmla="*/ 0 w 869710"/>
                <a:gd name="connsiteY0" fmla="*/ 0 h 806757"/>
                <a:gd name="connsiteX1" fmla="*/ 869710 w 869710"/>
                <a:gd name="connsiteY1" fmla="*/ 0 h 806757"/>
                <a:gd name="connsiteX2" fmla="*/ 869710 w 869710"/>
                <a:gd name="connsiteY2" fmla="*/ 806757 h 806757"/>
                <a:gd name="connsiteX3" fmla="*/ 0 w 869710"/>
                <a:gd name="connsiteY3" fmla="*/ 806757 h 806757"/>
                <a:gd name="connsiteX4" fmla="*/ 0 w 869710"/>
                <a:gd name="connsiteY4" fmla="*/ 0 h 80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9710" h="806757">
                  <a:moveTo>
                    <a:pt x="0" y="0"/>
                  </a:moveTo>
                  <a:lnTo>
                    <a:pt x="869710" y="0"/>
                  </a:lnTo>
                  <a:lnTo>
                    <a:pt x="869710" y="806757"/>
                  </a:lnTo>
                  <a:lnTo>
                    <a:pt x="0" y="80675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80000"/>
                <a:hueOff val="661130"/>
                <a:satOff val="-68522"/>
                <a:lumOff val="33927"/>
                <a:alphaOff val="0"/>
              </a:schemeClr>
            </a:fillRef>
            <a:effectRef idx="2">
              <a:schemeClr val="accent1">
                <a:shade val="80000"/>
                <a:hueOff val="661130"/>
                <a:satOff val="-68522"/>
                <a:lumOff val="3392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smtClean="0"/>
                <a:t>Total Errors </a:t>
              </a:r>
              <a:endParaRPr lang="de-DE" sz="1100" kern="1200"/>
            </a:p>
          </p:txBody>
        </p:sp>
        <p:sp>
          <p:nvSpPr>
            <p:cNvPr id="40" name="Freihandform 39"/>
            <p:cNvSpPr/>
            <p:nvPr/>
          </p:nvSpPr>
          <p:spPr>
            <a:xfrm>
              <a:off x="7723140" y="5443636"/>
              <a:ext cx="828000" cy="828000"/>
            </a:xfrm>
            <a:custGeom>
              <a:avLst/>
              <a:gdLst>
                <a:gd name="connsiteX0" fmla="*/ 0 w 869710"/>
                <a:gd name="connsiteY0" fmla="*/ 0 h 806757"/>
                <a:gd name="connsiteX1" fmla="*/ 869710 w 869710"/>
                <a:gd name="connsiteY1" fmla="*/ 0 h 806757"/>
                <a:gd name="connsiteX2" fmla="*/ 869710 w 869710"/>
                <a:gd name="connsiteY2" fmla="*/ 806757 h 806757"/>
                <a:gd name="connsiteX3" fmla="*/ 0 w 869710"/>
                <a:gd name="connsiteY3" fmla="*/ 806757 h 806757"/>
                <a:gd name="connsiteX4" fmla="*/ 0 w 869710"/>
                <a:gd name="connsiteY4" fmla="*/ 0 h 80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9710" h="806757">
                  <a:moveTo>
                    <a:pt x="0" y="0"/>
                  </a:moveTo>
                  <a:lnTo>
                    <a:pt x="869710" y="0"/>
                  </a:lnTo>
                  <a:lnTo>
                    <a:pt x="869710" y="806757"/>
                  </a:lnTo>
                  <a:lnTo>
                    <a:pt x="0" y="80675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80000"/>
                <a:hueOff val="826413"/>
                <a:satOff val="-85652"/>
                <a:lumOff val="42409"/>
                <a:alphaOff val="0"/>
              </a:schemeClr>
            </a:fillRef>
            <a:effectRef idx="2">
              <a:schemeClr val="accent1">
                <a:shade val="80000"/>
                <a:hueOff val="826413"/>
                <a:satOff val="-85652"/>
                <a:lumOff val="4240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smtClean="0"/>
                <a:t>Conclusion</a:t>
              </a:r>
              <a:endParaRPr lang="de-DE" sz="11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21120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</p:bldLst>
  </p:timing>
</p:sld>
</file>

<file path=ppt/theme/theme1.xml><?xml version="1.0" encoding="utf-8"?>
<a:theme xmlns:a="http://schemas.openxmlformats.org/drawingml/2006/main" name="blank">
  <a:themeElements>
    <a:clrScheme name="ATLAS">
      <a:dk1>
        <a:sysClr val="windowText" lastClr="000000"/>
      </a:dk1>
      <a:lt1>
        <a:sysClr val="window" lastClr="FFFFFF"/>
      </a:lt1>
      <a:dk2>
        <a:srgbClr val="004578"/>
      </a:dk2>
      <a:lt2>
        <a:srgbClr val="009EE0"/>
      </a:lt2>
      <a:accent1>
        <a:srgbClr val="004578"/>
      </a:accent1>
      <a:accent2>
        <a:srgbClr val="009EE0"/>
      </a:accent2>
      <a:accent3>
        <a:srgbClr val="FFCC00"/>
      </a:accent3>
      <a:accent4>
        <a:srgbClr val="707173"/>
      </a:accent4>
      <a:accent5>
        <a:srgbClr val="929395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999</Words>
  <Application>Microsoft Office PowerPoint</Application>
  <PresentationFormat>Custom</PresentationFormat>
  <Paragraphs>430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ＭＳ Ｐゴシック</vt:lpstr>
      <vt:lpstr>Arial</vt:lpstr>
      <vt:lpstr>Calibri</vt:lpstr>
      <vt:lpstr>Cambria Math</vt:lpstr>
      <vt:lpstr>Symbol</vt:lpstr>
      <vt:lpstr>Times New Roman</vt:lpstr>
      <vt:lpstr>Wingdings</vt:lpstr>
      <vt:lpstr>blank</vt:lpstr>
      <vt:lpstr>Hydro17 – Accuracy in Depth Rotterdam, November 15th, 2017</vt:lpstr>
      <vt:lpstr>Hydro17 – Accuracy in Depth</vt:lpstr>
      <vt:lpstr>Hydro17 – Accuracy in Depth</vt:lpstr>
      <vt:lpstr>Hydro17 – Accuracy in Depth</vt:lpstr>
      <vt:lpstr>Hydro17 – Accuracy in Depth</vt:lpstr>
      <vt:lpstr>Hydro17 – Accuracy in Depth</vt:lpstr>
      <vt:lpstr>Hydro17 – Accuracy in Depth</vt:lpstr>
      <vt:lpstr>Hydro17 – Accuracy in DepthAccuracy in Depth</vt:lpstr>
      <vt:lpstr>Hydro17 – Accuracy in Depth</vt:lpstr>
      <vt:lpstr>Hydro17 – Accuracy in Depth</vt:lpstr>
      <vt:lpstr>Hydro17 – Accuracy in Depth</vt:lpstr>
      <vt:lpstr>Hydro17 – Accuracy in Depth</vt:lpstr>
      <vt:lpstr>PowerPoint Presentation</vt:lpstr>
    </vt:vector>
  </TitlesOfParts>
  <Company>ATLAS ELEKTRONIK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Accuracy in Depth</dc:title>
  <dc:creator>Jahnke, Carmen</dc:creator>
  <cp:lastModifiedBy>Tina Mertens</cp:lastModifiedBy>
  <cp:revision>62</cp:revision>
  <cp:lastPrinted>2014-03-17T09:32:09Z</cp:lastPrinted>
  <dcterms:created xsi:type="dcterms:W3CDTF">2017-11-01T09:25:34Z</dcterms:created>
  <dcterms:modified xsi:type="dcterms:W3CDTF">2017-11-13T07:57:32Z</dcterms:modified>
</cp:coreProperties>
</file>