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89" r:id="rId4"/>
    <p:sldId id="262" r:id="rId5"/>
    <p:sldId id="263" r:id="rId6"/>
    <p:sldId id="261" r:id="rId7"/>
    <p:sldId id="268" r:id="rId8"/>
    <p:sldId id="273" r:id="rId9"/>
    <p:sldId id="269" r:id="rId10"/>
    <p:sldId id="276" r:id="rId11"/>
    <p:sldId id="260" r:id="rId12"/>
    <p:sldId id="270" r:id="rId13"/>
    <p:sldId id="266" r:id="rId14"/>
    <p:sldId id="271" r:id="rId15"/>
    <p:sldId id="290" r:id="rId16"/>
    <p:sldId id="277" r:id="rId17"/>
    <p:sldId id="259" r:id="rId18"/>
    <p:sldId id="281" r:id="rId19"/>
    <p:sldId id="280" r:id="rId20"/>
    <p:sldId id="265" r:id="rId21"/>
    <p:sldId id="288" r:id="rId22"/>
    <p:sldId id="264" r:id="rId23"/>
    <p:sldId id="274" r:id="rId24"/>
    <p:sldId id="275" r:id="rId25"/>
    <p:sldId id="282" r:id="rId26"/>
    <p:sldId id="279" r:id="rId2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8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7F0E-7491-4EFD-B24D-6365B2E947C4}" type="datetimeFigureOut">
              <a:rPr lang="he-IL" smtClean="0"/>
              <a:pPr/>
              <a:t>ג'/כסלו/תשע"ח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08AA-EAF2-4945-9AFC-B968420B01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944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7F0E-7491-4EFD-B24D-6365B2E947C4}" type="datetimeFigureOut">
              <a:rPr lang="he-IL" smtClean="0"/>
              <a:pPr/>
              <a:t>ג'/כסלו/תשע"ח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08AA-EAF2-4945-9AFC-B968420B01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794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7F0E-7491-4EFD-B24D-6365B2E947C4}" type="datetimeFigureOut">
              <a:rPr lang="he-IL" smtClean="0"/>
              <a:pPr/>
              <a:t>ג'/כסלו/תשע"ח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08AA-EAF2-4945-9AFC-B968420B01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3192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7F0E-7491-4EFD-B24D-6365B2E947C4}" type="datetimeFigureOut">
              <a:rPr lang="he-IL" smtClean="0"/>
              <a:pPr/>
              <a:t>ג'/כסלו/תשע"ח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08AA-EAF2-4945-9AFC-B968420B01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272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7F0E-7491-4EFD-B24D-6365B2E947C4}" type="datetimeFigureOut">
              <a:rPr lang="he-IL" smtClean="0"/>
              <a:pPr/>
              <a:t>ג'/כסלו/תשע"ח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08AA-EAF2-4945-9AFC-B968420B01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303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7F0E-7491-4EFD-B24D-6365B2E947C4}" type="datetimeFigureOut">
              <a:rPr lang="he-IL" smtClean="0"/>
              <a:pPr/>
              <a:t>ג'/כסלו/תשע"ח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08AA-EAF2-4945-9AFC-B968420B01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257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7F0E-7491-4EFD-B24D-6365B2E947C4}" type="datetimeFigureOut">
              <a:rPr lang="he-IL" smtClean="0"/>
              <a:pPr/>
              <a:t>ג'/כסלו/תשע"ח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08AA-EAF2-4945-9AFC-B968420B01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583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7F0E-7491-4EFD-B24D-6365B2E947C4}" type="datetimeFigureOut">
              <a:rPr lang="he-IL" smtClean="0"/>
              <a:pPr/>
              <a:t>ג'/כסלו/תשע"ח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08AA-EAF2-4945-9AFC-B968420B01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1007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7F0E-7491-4EFD-B24D-6365B2E947C4}" type="datetimeFigureOut">
              <a:rPr lang="he-IL" smtClean="0"/>
              <a:pPr/>
              <a:t>ג'/כסלו/תשע"ח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08AA-EAF2-4945-9AFC-B968420B01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2935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7F0E-7491-4EFD-B24D-6365B2E947C4}" type="datetimeFigureOut">
              <a:rPr lang="he-IL" smtClean="0"/>
              <a:pPr/>
              <a:t>ג'/כסלו/תשע"ח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08AA-EAF2-4945-9AFC-B968420B01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1956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7F0E-7491-4EFD-B24D-6365B2E947C4}" type="datetimeFigureOut">
              <a:rPr lang="he-IL" smtClean="0"/>
              <a:pPr/>
              <a:t>ג'/כסלו/תשע"ח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08AA-EAF2-4945-9AFC-B968420B01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3088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15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37F0E-7491-4EFD-B24D-6365B2E947C4}" type="datetimeFigureOut">
              <a:rPr lang="he-IL" smtClean="0"/>
              <a:pPr/>
              <a:t>ג'/כסלו/תשע"ח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308AA-EAF2-4945-9AFC-B968420B01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745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09600" y="276974"/>
            <a:ext cx="10656498" cy="1862377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 17      Conference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Rotterdam 13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16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November 2017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5275" y="2250832"/>
            <a:ext cx="12036725" cy="4486398"/>
          </a:xfrm>
        </p:spPr>
        <p:txBody>
          <a:bodyPr>
            <a:noAutofit/>
          </a:bodyPr>
          <a:lstStyle/>
          <a:p>
            <a:pPr rtl="0"/>
            <a:r>
              <a:rPr lang="en-US" sz="6600" b="1" dirty="0">
                <a:cs typeface="+mj-cs"/>
              </a:rPr>
              <a:t>Optimizing Surveys </a:t>
            </a:r>
            <a:endParaRPr lang="en-US" sz="6600" b="1" dirty="0" smtClean="0">
              <a:cs typeface="+mj-cs"/>
            </a:endParaRPr>
          </a:p>
          <a:p>
            <a:pPr rtl="0"/>
            <a:r>
              <a:rPr lang="en-US" sz="6600" b="1" dirty="0" smtClean="0">
                <a:cs typeface="+mj-cs"/>
              </a:rPr>
              <a:t>for </a:t>
            </a:r>
            <a:endParaRPr lang="en-US" sz="6600" dirty="0">
              <a:cs typeface="+mj-cs"/>
            </a:endParaRPr>
          </a:p>
          <a:p>
            <a:r>
              <a:rPr lang="en-US" sz="6600" b="1" dirty="0" smtClean="0">
                <a:cs typeface="+mj-cs"/>
              </a:rPr>
              <a:t>Breakwater Construction Projects</a:t>
            </a:r>
          </a:p>
          <a:p>
            <a:pPr algn="r"/>
            <a:endParaRPr lang="en-US" sz="4400" b="1" dirty="0" smtClean="0">
              <a:cs typeface="+mj-cs"/>
            </a:endParaRPr>
          </a:p>
          <a:p>
            <a:r>
              <a:rPr lang="en-US" sz="3200" b="1" dirty="0" smtClean="0">
                <a:cs typeface="+mj-cs"/>
              </a:rPr>
              <a:t>By:  Barry  </a:t>
            </a:r>
            <a:r>
              <a:rPr lang="en-US" sz="3200" b="1" dirty="0" err="1" smtClean="0">
                <a:cs typeface="+mj-cs"/>
              </a:rPr>
              <a:t>Grinker</a:t>
            </a:r>
            <a:endParaRPr lang="en-US" sz="3200" b="1" dirty="0" smtClean="0">
              <a:cs typeface="+mj-cs"/>
            </a:endParaRPr>
          </a:p>
          <a:p>
            <a:pPr algn="r"/>
            <a:endParaRPr lang="he-IL" sz="44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9399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04850" y="163902"/>
            <a:ext cx="10839450" cy="1078302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Survey Techniques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9601" y="1431986"/>
            <a:ext cx="11869947" cy="5305244"/>
          </a:xfrm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cs typeface="+mj-cs"/>
              </a:rPr>
              <a:t>                           +6m</a:t>
            </a:r>
          </a:p>
          <a:p>
            <a:pPr algn="l">
              <a:lnSpc>
                <a:spcPct val="150000"/>
              </a:lnSpc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cs typeface="+mj-cs"/>
              </a:rPr>
              <a:t>                    </a:t>
            </a:r>
            <a:r>
              <a:rPr lang="en-US" sz="3200" b="1" dirty="0" smtClean="0">
                <a:solidFill>
                  <a:srgbClr val="C00000"/>
                </a:solidFill>
                <a:cs typeface="+mj-cs"/>
              </a:rPr>
              <a:t>0m                                                                             Chart Datum</a:t>
            </a:r>
            <a:endParaRPr lang="en-US" sz="3200" b="1" dirty="0">
              <a:solidFill>
                <a:srgbClr val="C00000"/>
              </a:solidFill>
              <a:cs typeface="+mj-cs"/>
            </a:endParaRPr>
          </a:p>
          <a:p>
            <a:pPr algn="l">
              <a:lnSpc>
                <a:spcPct val="150000"/>
              </a:lnSpc>
            </a:pPr>
            <a:r>
              <a:rPr lang="en-US" sz="3200" b="1" dirty="0" smtClean="0">
                <a:solidFill>
                  <a:srgbClr val="92D050"/>
                </a:solidFill>
                <a:cs typeface="+mj-cs"/>
              </a:rPr>
              <a:t>             -1m</a:t>
            </a:r>
          </a:p>
          <a:p>
            <a:pPr algn="l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</a:rPr>
              <a:t>     </a:t>
            </a:r>
            <a:r>
              <a:rPr lang="en-US" sz="3200" b="1" dirty="0" smtClean="0">
                <a:solidFill>
                  <a:srgbClr val="00B0F0"/>
                </a:solidFill>
              </a:rPr>
              <a:t>-</a:t>
            </a:r>
            <a:r>
              <a:rPr lang="en-US" sz="3200" b="1" dirty="0">
                <a:solidFill>
                  <a:srgbClr val="00B0F0"/>
                </a:solidFill>
              </a:rPr>
              <a:t>3m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</a:rPr>
              <a:t>-</a:t>
            </a:r>
            <a:r>
              <a:rPr lang="en-US" sz="3200" b="1" dirty="0">
                <a:solidFill>
                  <a:srgbClr val="0070C0"/>
                </a:solidFill>
              </a:rPr>
              <a:t>5m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  <a:cs typeface="+mj-cs"/>
            </a:endParaRPr>
          </a:p>
          <a:p>
            <a:pPr algn="l">
              <a:lnSpc>
                <a:spcPct val="150000"/>
              </a:lnSpc>
            </a:pPr>
            <a:endParaRPr lang="en-US" sz="3200" b="1" dirty="0">
              <a:solidFill>
                <a:schemeClr val="accent2">
                  <a:lumMod val="75000"/>
                </a:schemeClr>
              </a:solidFill>
              <a:cs typeface="+mj-cs"/>
            </a:endParaRPr>
          </a:p>
        </p:txBody>
      </p:sp>
      <p:cxnSp>
        <p:nvCxnSpPr>
          <p:cNvPr id="5" name="מחבר ישר 4"/>
          <p:cNvCxnSpPr/>
          <p:nvPr/>
        </p:nvCxnSpPr>
        <p:spPr>
          <a:xfrm>
            <a:off x="3692106" y="1557609"/>
            <a:ext cx="4744528" cy="3935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>
            <a:off x="2600683" y="2960661"/>
            <a:ext cx="9148494" cy="86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/>
          <p:cNvCxnSpPr/>
          <p:nvPr/>
        </p:nvCxnSpPr>
        <p:spPr>
          <a:xfrm flipV="1">
            <a:off x="1485900" y="4462549"/>
            <a:ext cx="9521406" cy="6164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/>
          <p:cNvCxnSpPr/>
          <p:nvPr/>
        </p:nvCxnSpPr>
        <p:spPr>
          <a:xfrm>
            <a:off x="1043796" y="5310636"/>
            <a:ext cx="10601864" cy="862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>
            <a:off x="2191109" y="3536830"/>
            <a:ext cx="7936302" cy="22104"/>
          </a:xfrm>
          <a:prstGeom prst="line">
            <a:avLst/>
          </a:prstGeom>
          <a:ln w="38100">
            <a:solidFill>
              <a:srgbClr val="92D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תמונה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5440" y="1596965"/>
            <a:ext cx="3502326" cy="1932316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9307" y="1566235"/>
            <a:ext cx="1268083" cy="3744401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5986" y="3566483"/>
            <a:ext cx="4588521" cy="111766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7766" y="2704131"/>
            <a:ext cx="1711385" cy="95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5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04850" y="417514"/>
            <a:ext cx="10839450" cy="1135242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Sounding Ball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419100" y="1880558"/>
            <a:ext cx="11401425" cy="4739317"/>
          </a:xfrm>
        </p:spPr>
        <p:txBody>
          <a:bodyPr>
            <a:noAutofit/>
          </a:bodyPr>
          <a:lstStyle/>
          <a:p>
            <a:pPr algn="l" rtl="0"/>
            <a:endParaRPr lang="he-IL" sz="2800" b="1" dirty="0">
              <a:cs typeface="+mj-cs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336430" y="1880556"/>
            <a:ext cx="6573328" cy="481695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9758" y="1880557"/>
            <a:ext cx="4910767" cy="500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6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23695" y="72457"/>
            <a:ext cx="10839450" cy="1057604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Drawbacks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0" y="1052423"/>
            <a:ext cx="12192000" cy="5805577"/>
          </a:xfrm>
        </p:spPr>
        <p:txBody>
          <a:bodyPr>
            <a:noAutofit/>
          </a:bodyPr>
          <a:lstStyle/>
          <a:p>
            <a:pPr marL="571500" indent="-571500" algn="l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b="1" dirty="0" smtClean="0">
                <a:cs typeface="+mj-cs"/>
              </a:rPr>
              <a:t>Sounding Ball surveys are time consuming and not very 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cs typeface="+mj-cs"/>
              </a:rPr>
              <a:t> </a:t>
            </a:r>
            <a:r>
              <a:rPr lang="en-US" sz="3600" b="1" dirty="0" smtClean="0">
                <a:cs typeface="+mj-cs"/>
              </a:rPr>
              <a:t>     accurate - </a:t>
            </a:r>
            <a:r>
              <a:rPr lang="en-US" sz="3600" b="1" dirty="0" smtClean="0">
                <a:solidFill>
                  <a:srgbClr val="FF0000"/>
                </a:solidFill>
              </a:rPr>
              <a:t>is </a:t>
            </a:r>
            <a:r>
              <a:rPr lang="en-US" sz="3600" b="1" dirty="0">
                <a:solidFill>
                  <a:srgbClr val="FF0000"/>
                </a:solidFill>
              </a:rPr>
              <a:t>the position measured above the ball with GPS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l" rtl="0"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     exactly </a:t>
            </a:r>
            <a:r>
              <a:rPr lang="en-US" sz="3600" b="1" dirty="0">
                <a:solidFill>
                  <a:srgbClr val="FF0000"/>
                </a:solidFill>
              </a:rPr>
              <a:t>vertically above where the sounding ball is lodged</a:t>
            </a:r>
            <a:r>
              <a:rPr lang="en-US" sz="3600" b="1" dirty="0" smtClean="0">
                <a:solidFill>
                  <a:srgbClr val="FF0000"/>
                </a:solidFill>
              </a:rPr>
              <a:t>?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</a:pPr>
            <a:endParaRPr lang="en-US" sz="3600" b="1" dirty="0" smtClean="0">
              <a:cs typeface="+mj-cs"/>
            </a:endParaRPr>
          </a:p>
          <a:p>
            <a:pPr marL="571500" indent="-571500" algn="l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b="1" dirty="0" smtClean="0">
                <a:cs typeface="+mj-cs"/>
              </a:rPr>
              <a:t>Sounding Ball and RTK measurements are taken only at discrete points at a relatively low resolution</a:t>
            </a:r>
          </a:p>
          <a:p>
            <a:pPr marL="571500" indent="-571500" algn="l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600" b="1" dirty="0" smtClean="0">
              <a:cs typeface="+mj-cs"/>
            </a:endParaRPr>
          </a:p>
          <a:p>
            <a:pPr marL="571500" indent="-571500" algn="l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b="1" dirty="0" smtClean="0">
                <a:cs typeface="+mj-cs"/>
              </a:rPr>
              <a:t>Much interpolation in the cross sections</a:t>
            </a:r>
          </a:p>
          <a:p>
            <a:pPr marL="571500" indent="-571500" algn="l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600" b="1" dirty="0" smtClean="0">
              <a:cs typeface="+mj-cs"/>
            </a:endParaRPr>
          </a:p>
          <a:p>
            <a:pPr marL="571500" indent="-571500" algn="l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b="1" dirty="0" smtClean="0">
                <a:cs typeface="+mj-cs"/>
              </a:rPr>
              <a:t>Poor feature depiction (</a:t>
            </a:r>
            <a:r>
              <a:rPr lang="en-US" sz="3600" b="1" dirty="0" err="1" smtClean="0">
                <a:cs typeface="+mj-cs"/>
              </a:rPr>
              <a:t>antifers</a:t>
            </a:r>
            <a:r>
              <a:rPr lang="en-US" sz="3600" b="1" dirty="0" smtClean="0">
                <a:cs typeface="+mj-cs"/>
              </a:rPr>
              <a:t>, rocks etc.) </a:t>
            </a:r>
            <a:endParaRPr lang="he-IL" sz="36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117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65235" y="114628"/>
            <a:ext cx="10839450" cy="137318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Sounding Ball on Rocky Breakwater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the Ball Placed?</a:t>
            </a:r>
            <a:endParaRPr lang="he-IL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11047"/>
            <a:ext cx="12200557" cy="5220180"/>
          </a:xfrm>
          <a:prstGeom prst="rect">
            <a:avLst/>
          </a:prstGeom>
        </p:spPr>
      </p:pic>
      <p:sp>
        <p:nvSpPr>
          <p:cNvPr id="6" name="אליפסה 5"/>
          <p:cNvSpPr/>
          <p:nvPr/>
        </p:nvSpPr>
        <p:spPr>
          <a:xfrm>
            <a:off x="4917054" y="3295202"/>
            <a:ext cx="1431985" cy="1318942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8" name="מחבר ישר 7"/>
          <p:cNvCxnSpPr>
            <a:stCxn id="22" idx="2"/>
          </p:cNvCxnSpPr>
          <p:nvPr/>
        </p:nvCxnSpPr>
        <p:spPr>
          <a:xfrm flipV="1">
            <a:off x="5627595" y="1662365"/>
            <a:ext cx="0" cy="2998114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חץ ימינה 8"/>
          <p:cNvSpPr/>
          <p:nvPr/>
        </p:nvSpPr>
        <p:spPr>
          <a:xfrm rot="10800000">
            <a:off x="3961071" y="4513978"/>
            <a:ext cx="1666524" cy="788508"/>
          </a:xfrm>
          <a:prstGeom prst="rightArrow">
            <a:avLst/>
          </a:prstGeom>
          <a:solidFill>
            <a:schemeClr val="accent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3460807" y="3649081"/>
            <a:ext cx="139748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Sounding Ball Error</a:t>
            </a:r>
            <a:endParaRPr lang="he-IL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אליפסה 10"/>
          <p:cNvSpPr/>
          <p:nvPr/>
        </p:nvSpPr>
        <p:spPr>
          <a:xfrm>
            <a:off x="2105985" y="2186532"/>
            <a:ext cx="1431985" cy="1318942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2" name="מחבר ישר 11"/>
          <p:cNvCxnSpPr>
            <a:stCxn id="23" idx="2"/>
          </p:cNvCxnSpPr>
          <p:nvPr/>
        </p:nvCxnSpPr>
        <p:spPr>
          <a:xfrm flipH="1" flipV="1">
            <a:off x="2854275" y="1662365"/>
            <a:ext cx="6422" cy="1895463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חץ ימינה 13"/>
          <p:cNvSpPr/>
          <p:nvPr/>
        </p:nvSpPr>
        <p:spPr>
          <a:xfrm>
            <a:off x="2935883" y="3367003"/>
            <a:ext cx="602087" cy="1041095"/>
          </a:xfrm>
          <a:prstGeom prst="rightArrow">
            <a:avLst/>
          </a:prstGeom>
          <a:solidFill>
            <a:schemeClr val="accent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6" name="מחבר ישר 15"/>
          <p:cNvCxnSpPr/>
          <p:nvPr/>
        </p:nvCxnSpPr>
        <p:spPr>
          <a:xfrm flipH="1">
            <a:off x="2852472" y="2797751"/>
            <a:ext cx="1803" cy="1415445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 flipH="1">
            <a:off x="5618669" y="4169935"/>
            <a:ext cx="1" cy="95800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אליפסה 20"/>
          <p:cNvSpPr/>
          <p:nvPr/>
        </p:nvSpPr>
        <p:spPr>
          <a:xfrm>
            <a:off x="4917053" y="3659675"/>
            <a:ext cx="1431985" cy="549206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אליפסה 21"/>
          <p:cNvSpPr/>
          <p:nvPr/>
        </p:nvSpPr>
        <p:spPr>
          <a:xfrm rot="16200000">
            <a:off x="4941788" y="3700069"/>
            <a:ext cx="1371614" cy="549206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אליפסה 22"/>
          <p:cNvSpPr/>
          <p:nvPr/>
        </p:nvSpPr>
        <p:spPr>
          <a:xfrm rot="16200000">
            <a:off x="2174890" y="2597418"/>
            <a:ext cx="1371614" cy="549206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אליפסה 23"/>
          <p:cNvSpPr/>
          <p:nvPr/>
        </p:nvSpPr>
        <p:spPr>
          <a:xfrm>
            <a:off x="2094239" y="2635361"/>
            <a:ext cx="1431985" cy="549206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אליפסה 27"/>
          <p:cNvSpPr/>
          <p:nvPr/>
        </p:nvSpPr>
        <p:spPr>
          <a:xfrm>
            <a:off x="5519465" y="3177887"/>
            <a:ext cx="198408" cy="18605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אליפסה 28"/>
          <p:cNvSpPr/>
          <p:nvPr/>
        </p:nvSpPr>
        <p:spPr>
          <a:xfrm>
            <a:off x="2753268" y="2075237"/>
            <a:ext cx="198408" cy="18605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0" name="מחבר ישר 29"/>
          <p:cNvCxnSpPr/>
          <p:nvPr/>
        </p:nvCxnSpPr>
        <p:spPr>
          <a:xfrm flipV="1">
            <a:off x="2287163" y="4221137"/>
            <a:ext cx="1162980" cy="6642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ישר 33"/>
          <p:cNvCxnSpPr/>
          <p:nvPr/>
        </p:nvCxnSpPr>
        <p:spPr>
          <a:xfrm flipV="1">
            <a:off x="5046105" y="5124476"/>
            <a:ext cx="1162980" cy="6642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87356" y="3807738"/>
            <a:ext cx="21091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cs typeface="+mj-cs"/>
              </a:rPr>
              <a:t>Actual surface</a:t>
            </a:r>
            <a:endParaRPr lang="he-IL" sz="2400" b="1" dirty="0">
              <a:solidFill>
                <a:schemeClr val="accent2">
                  <a:lumMod val="50000"/>
                </a:schemeClr>
              </a:solidFill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375" y="3279749"/>
            <a:ext cx="243409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cs typeface="+mj-cs"/>
              </a:rPr>
              <a:t>Measured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+mj-cs"/>
              </a:rPr>
              <a:t>surface</a:t>
            </a:r>
            <a:endParaRPr lang="he-IL" sz="2000" b="1" dirty="0">
              <a:solidFill>
                <a:schemeClr val="accent2">
                  <a:lumMod val="50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9955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00087" y="158721"/>
            <a:ext cx="10839450" cy="1373187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 </a:t>
            </a:r>
            <a:endParaRPr lang="he-IL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8023" y="1531908"/>
            <a:ext cx="11820525" cy="5205322"/>
          </a:xfrm>
        </p:spPr>
        <p:txBody>
          <a:bodyPr>
            <a:noAutofit/>
          </a:bodyPr>
          <a:lstStyle/>
          <a:p>
            <a:pPr algn="l" rtl="0"/>
            <a:r>
              <a:rPr lang="en-US" sz="3600" b="1" dirty="0" smtClean="0">
                <a:cs typeface="+mj-cs"/>
              </a:rPr>
              <a:t>Lia Engineering &amp; Surveying purchased equipment:</a:t>
            </a:r>
          </a:p>
          <a:p>
            <a:pPr marL="742950" indent="-742950" algn="l" rtl="0">
              <a:buAutoNum type="alphaLcPeriod"/>
            </a:pPr>
            <a:r>
              <a:rPr lang="en-US" sz="3600" b="1" dirty="0" err="1" smtClean="0">
                <a:cs typeface="+mj-cs"/>
              </a:rPr>
              <a:t>GeoSwath</a:t>
            </a:r>
            <a:r>
              <a:rPr lang="en-US" sz="3600" b="1" dirty="0" smtClean="0">
                <a:cs typeface="+mj-cs"/>
              </a:rPr>
              <a:t> 250 KHz Interferometric Multi Beam system</a:t>
            </a:r>
          </a:p>
          <a:p>
            <a:pPr algn="l" rtl="0"/>
            <a:r>
              <a:rPr lang="en-US" sz="3600" b="1" dirty="0">
                <a:cs typeface="+mj-cs"/>
              </a:rPr>
              <a:t> </a:t>
            </a:r>
            <a:r>
              <a:rPr lang="en-US" sz="3600" b="1" dirty="0" smtClean="0">
                <a:cs typeface="+mj-cs"/>
              </a:rPr>
              <a:t>       240°  swath range (right up to the water surface)</a:t>
            </a:r>
          </a:p>
          <a:p>
            <a:pPr algn="l" rtl="0"/>
            <a:endParaRPr lang="en-US" sz="3600" b="1" dirty="0" smtClean="0">
              <a:cs typeface="+mj-cs"/>
            </a:endParaRPr>
          </a:p>
          <a:p>
            <a:pPr algn="l" rtl="0"/>
            <a:endParaRPr lang="en-US" sz="3600" b="1" dirty="0" smtClean="0">
              <a:cs typeface="+mj-cs"/>
            </a:endParaRPr>
          </a:p>
          <a:p>
            <a:pPr algn="l" rtl="0"/>
            <a:r>
              <a:rPr lang="en-US" sz="3600" b="1" dirty="0" smtClean="0">
                <a:cs typeface="+mj-cs"/>
              </a:rPr>
              <a:t>b.    Phantom 4 Pro  Drone with </a:t>
            </a:r>
            <a:r>
              <a:rPr lang="en-US" sz="3600" b="1" dirty="0" smtClean="0"/>
              <a:t>Sensor - CMOS,  20 Mega    </a:t>
            </a:r>
          </a:p>
          <a:p>
            <a:pPr algn="l" rtl="0"/>
            <a:r>
              <a:rPr lang="en-US" sz="3600" b="1" dirty="0"/>
              <a:t> </a:t>
            </a:r>
            <a:r>
              <a:rPr lang="en-US" sz="3600" b="1" dirty="0" smtClean="0"/>
              <a:t>      Byte Effective pixels</a:t>
            </a:r>
            <a:endParaRPr lang="he-IL" sz="3600" b="1" dirty="0">
              <a:cs typeface="+mj-cs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369" y="5274190"/>
            <a:ext cx="2194560" cy="146304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78" y="3329797"/>
            <a:ext cx="2364764" cy="135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1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F18AB82-4DDC-43AD-954C-E8AF1D4FC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8042"/>
            <a:ext cx="12192000" cy="6885079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015899" y="27701"/>
            <a:ext cx="4857519" cy="1078302"/>
          </a:xfrm>
        </p:spPr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Solution</a:t>
            </a:r>
            <a:endParaRPr lang="he-I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448CA93E-1529-4C2E-9A7D-D297E89258BD}"/>
              </a:ext>
            </a:extLst>
          </p:cNvPr>
          <p:cNvCxnSpPr>
            <a:cxnSpLocks/>
          </p:cNvCxnSpPr>
          <p:nvPr/>
        </p:nvCxnSpPr>
        <p:spPr>
          <a:xfrm flipV="1">
            <a:off x="0" y="4490826"/>
            <a:ext cx="12192000" cy="58496"/>
          </a:xfrm>
          <a:prstGeom prst="line">
            <a:avLst/>
          </a:prstGeom>
          <a:ln w="222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241E939-9C29-47ED-A44F-5A30D0B4DD86}"/>
              </a:ext>
            </a:extLst>
          </p:cNvPr>
          <p:cNvSpPr/>
          <p:nvPr/>
        </p:nvSpPr>
        <p:spPr>
          <a:xfrm>
            <a:off x="1317334" y="3000647"/>
            <a:ext cx="403668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Can be measured further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from the </a:t>
            </a:r>
            <a:r>
              <a:rPr lang="en-US" sz="2800" b="1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breakwater</a:t>
            </a:r>
            <a:endParaRPr lang="en-US" sz="2800" b="1" dirty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Left Brace 5">
            <a:extLst>
              <a:ext uri="{FF2B5EF4-FFF2-40B4-BE49-F238E27FC236}">
                <a16:creationId xmlns="" xmlns:a16="http://schemas.microsoft.com/office/drawing/2014/main" id="{5BAFFBCA-83E4-4DB4-9FEC-CF231E13D7AA}"/>
              </a:ext>
            </a:extLst>
          </p:cNvPr>
          <p:cNvSpPr/>
          <p:nvPr/>
        </p:nvSpPr>
        <p:spPr>
          <a:xfrm rot="5400000">
            <a:off x="4215055" y="3260210"/>
            <a:ext cx="336512" cy="177632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5C34427F-ECA8-4014-9C46-3E70A7E9EA89}"/>
              </a:ext>
            </a:extLst>
          </p:cNvPr>
          <p:cNvCxnSpPr>
            <a:cxnSpLocks/>
          </p:cNvCxnSpPr>
          <p:nvPr/>
        </p:nvCxnSpPr>
        <p:spPr>
          <a:xfrm>
            <a:off x="0" y="4824985"/>
            <a:ext cx="3850105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כותרת 1">
            <a:extLst>
              <a:ext uri="{FF2B5EF4-FFF2-40B4-BE49-F238E27FC236}">
                <a16:creationId xmlns="" xmlns:a16="http://schemas.microsoft.com/office/drawing/2014/main" id="{DBA22035-D7A2-43A2-A70D-83A849417245}"/>
              </a:ext>
            </a:extLst>
          </p:cNvPr>
          <p:cNvSpPr txBox="1">
            <a:spLocks/>
          </p:cNvSpPr>
          <p:nvPr/>
        </p:nvSpPr>
        <p:spPr>
          <a:xfrm>
            <a:off x="1024933" y="595115"/>
            <a:ext cx="10839450" cy="1078302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8912225" algn="l"/>
              </a:tabLs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Interferometric MB with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Drone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survey</a:t>
            </a:r>
            <a:endParaRPr lang="he-I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53C5E278-F790-4932-821B-EB8D03DE1DB2}"/>
              </a:ext>
            </a:extLst>
          </p:cNvPr>
          <p:cNvSpPr/>
          <p:nvPr/>
        </p:nvSpPr>
        <p:spPr>
          <a:xfrm>
            <a:off x="2124143" y="4393600"/>
            <a:ext cx="881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-1 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488B0F5-E0B5-4AF3-B4A1-CE8A5593B1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016" y="2323046"/>
            <a:ext cx="1678872" cy="1010809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477CCD9B-6759-4EFB-8980-187F17ACD913}"/>
              </a:ext>
            </a:extLst>
          </p:cNvPr>
          <p:cNvCxnSpPr>
            <a:cxnSpLocks/>
          </p:cNvCxnSpPr>
          <p:nvPr/>
        </p:nvCxnSpPr>
        <p:spPr>
          <a:xfrm>
            <a:off x="4015899" y="4824985"/>
            <a:ext cx="6937851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כותרת 1">
            <a:extLst>
              <a:ext uri="{FF2B5EF4-FFF2-40B4-BE49-F238E27FC236}">
                <a16:creationId xmlns="" xmlns:a16="http://schemas.microsoft.com/office/drawing/2014/main" id="{A0DDC8B9-B1B6-4FE3-8098-C9416BBC024D}"/>
              </a:ext>
            </a:extLst>
          </p:cNvPr>
          <p:cNvSpPr txBox="1">
            <a:spLocks/>
          </p:cNvSpPr>
          <p:nvPr/>
        </p:nvSpPr>
        <p:spPr>
          <a:xfrm>
            <a:off x="676275" y="6003991"/>
            <a:ext cx="10839450" cy="689677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>
              <a:tabLst>
                <a:tab pos="8912225" algn="l"/>
              </a:tabLs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David" panose="020E0502060401010101" pitchFamily="34" charset="-79"/>
              </a:rPr>
              <a:t>≈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95 % 0f break water measured with high resolution</a:t>
            </a:r>
            <a:endParaRPr lang="he-I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479847A3-502C-4A5C-95CE-500D905BF6C3}"/>
              </a:ext>
            </a:extLst>
          </p:cNvPr>
          <p:cNvCxnSpPr>
            <a:cxnSpLocks/>
          </p:cNvCxnSpPr>
          <p:nvPr/>
        </p:nvCxnSpPr>
        <p:spPr>
          <a:xfrm flipH="1">
            <a:off x="9258814" y="3111500"/>
            <a:ext cx="774186" cy="15036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כותרת 1">
            <a:extLst>
              <a:ext uri="{FF2B5EF4-FFF2-40B4-BE49-F238E27FC236}">
                <a16:creationId xmlns="" xmlns:a16="http://schemas.microsoft.com/office/drawing/2014/main" id="{8741E451-6CB6-4BC8-8CD1-1FC1DA4D033E}"/>
              </a:ext>
            </a:extLst>
          </p:cNvPr>
          <p:cNvSpPr txBox="1">
            <a:spLocks/>
          </p:cNvSpPr>
          <p:nvPr/>
        </p:nvSpPr>
        <p:spPr>
          <a:xfrm>
            <a:off x="9258814" y="2440984"/>
            <a:ext cx="2838551" cy="689677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77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8912225" algn="l"/>
              </a:tabLst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Area not Measured</a:t>
            </a:r>
            <a:endParaRPr lang="he-I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טרפז 6"/>
          <p:cNvSpPr/>
          <p:nvPr/>
        </p:nvSpPr>
        <p:spPr>
          <a:xfrm rot="10800000">
            <a:off x="3150091" y="4427148"/>
            <a:ext cx="345057" cy="397837"/>
          </a:xfrm>
          <a:prstGeom prst="trapezoi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0" name="מחבר ישר 9"/>
          <p:cNvCxnSpPr/>
          <p:nvPr/>
        </p:nvCxnSpPr>
        <p:spPr>
          <a:xfrm flipV="1">
            <a:off x="3335675" y="4059347"/>
            <a:ext cx="0" cy="36780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אקורד 12"/>
          <p:cNvSpPr/>
          <p:nvPr/>
        </p:nvSpPr>
        <p:spPr>
          <a:xfrm rot="17530527">
            <a:off x="2085429" y="4031916"/>
            <a:ext cx="2376326" cy="2505810"/>
          </a:xfrm>
          <a:prstGeom prst="chord">
            <a:avLst/>
          </a:prstGeom>
          <a:solidFill>
            <a:schemeClr val="accent4">
              <a:lumMod val="40000"/>
              <a:lumOff val="6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16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42" grpId="0"/>
      <p:bldP spid="70" grpId="0"/>
      <p:bldP spid="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00087" y="158721"/>
            <a:ext cx="10839450" cy="1083483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Cases </a:t>
            </a:r>
            <a:endParaRPr lang="he-IL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44415" y="1173191"/>
            <a:ext cx="11947585" cy="5589918"/>
          </a:xfrm>
        </p:spPr>
        <p:txBody>
          <a:bodyPr>
            <a:noAutofit/>
          </a:bodyPr>
          <a:lstStyle/>
          <a:p>
            <a:pPr algn="l" rtl="0"/>
            <a:r>
              <a:rPr lang="en-US" sz="3200" b="1" dirty="0" smtClean="0">
                <a:cs typeface="+mj-cs"/>
              </a:rPr>
              <a:t>Hydrographic and Drone Photogrammetry surveys were conducted in conjunction with the Sounding Ball and RTK Surveys in various areas for comparison and evaluation</a:t>
            </a:r>
          </a:p>
          <a:p>
            <a:pPr algn="l" rtl="0"/>
            <a:endParaRPr lang="en-US" sz="3600" b="1" dirty="0" smtClean="0">
              <a:cs typeface="+mj-cs"/>
            </a:endParaRPr>
          </a:p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en-US" sz="3200" b="1" dirty="0" smtClean="0">
                <a:cs typeface="+mj-cs"/>
              </a:rPr>
              <a:t>The </a:t>
            </a:r>
            <a:r>
              <a:rPr lang="en-US" sz="3200" b="1" dirty="0" err="1" smtClean="0">
                <a:cs typeface="+mj-cs"/>
              </a:rPr>
              <a:t>GeoSwath</a:t>
            </a:r>
            <a:r>
              <a:rPr lang="en-US" sz="3200" b="1" dirty="0" smtClean="0">
                <a:cs typeface="+mj-cs"/>
              </a:rPr>
              <a:t> data was processed up to -1m depth along the breakwaters </a:t>
            </a:r>
          </a:p>
          <a:p>
            <a:pPr rtl="0"/>
            <a:r>
              <a:rPr lang="en-US" sz="3200" b="1" dirty="0" smtClean="0">
                <a:cs typeface="+mj-cs"/>
              </a:rPr>
              <a:t>(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below this depth air-water interface noise corrupted the data</a:t>
            </a:r>
            <a:r>
              <a:rPr lang="en-US" sz="3200" b="1" dirty="0" smtClean="0">
                <a:cs typeface="+mj-cs"/>
              </a:rPr>
              <a:t>)</a:t>
            </a:r>
          </a:p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en-US" sz="3200" b="1" dirty="0" smtClean="0">
                <a:cs typeface="+mj-cs"/>
              </a:rPr>
              <a:t>The Drone Photogrammetric surveys were from the water level (0m according to the tide at the time) and up </a:t>
            </a:r>
          </a:p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accent2"/>
                </a:solidFill>
                <a:cs typeface="+mj-cs"/>
              </a:rPr>
              <a:t>Maximum daily Tidal Range in the area ± 50 cm</a:t>
            </a:r>
            <a:endParaRPr lang="he-IL" sz="3200" b="1" dirty="0">
              <a:solidFill>
                <a:schemeClr val="accent2"/>
              </a:solidFill>
              <a:cs typeface="+mj-cs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808" y="5305784"/>
            <a:ext cx="2414559" cy="155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9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00087" y="1932"/>
            <a:ext cx="10839450" cy="1373187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Combined Survey Data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419100" y="2609850"/>
            <a:ext cx="11401425" cy="4010025"/>
          </a:xfrm>
        </p:spPr>
        <p:txBody>
          <a:bodyPr>
            <a:noAutofit/>
          </a:bodyPr>
          <a:lstStyle/>
          <a:p>
            <a:pPr algn="l" rtl="0"/>
            <a:endParaRPr lang="he-IL" sz="2800" b="1" dirty="0">
              <a:cs typeface="+mj-cs"/>
            </a:endParaRPr>
          </a:p>
        </p:txBody>
      </p:sp>
      <p:pic>
        <p:nvPicPr>
          <p:cNvPr id="4" name="Picture 27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4064" y="2609850"/>
            <a:ext cx="3264379" cy="36908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3479" y="2609849"/>
            <a:ext cx="8158975" cy="36908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6672" y="1863306"/>
            <a:ext cx="65647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cs typeface="+mj-cs"/>
              </a:rPr>
              <a:t>Below Water MB               Above Water Drone</a:t>
            </a:r>
            <a:endParaRPr lang="he-IL" sz="2400" b="1" dirty="0">
              <a:cs typeface="+mj-cs"/>
            </a:endParaRPr>
          </a:p>
        </p:txBody>
      </p:sp>
      <p:cxnSp>
        <p:nvCxnSpPr>
          <p:cNvPr id="8" name="מחבר חץ ישר 7"/>
          <p:cNvCxnSpPr/>
          <p:nvPr/>
        </p:nvCxnSpPr>
        <p:spPr>
          <a:xfrm>
            <a:off x="6280030" y="2260121"/>
            <a:ext cx="25879" cy="14751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מחבר חץ ישר 8"/>
          <p:cNvCxnSpPr/>
          <p:nvPr/>
        </p:nvCxnSpPr>
        <p:spPr>
          <a:xfrm>
            <a:off x="9022845" y="2260120"/>
            <a:ext cx="25879" cy="14751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842740" y="2536013"/>
            <a:ext cx="16967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cs typeface="+mj-cs"/>
              </a:rPr>
              <a:t>Small Gap</a:t>
            </a:r>
            <a:endParaRPr lang="he-IL" sz="2400" b="1" dirty="0">
              <a:cs typeface="+mj-cs"/>
            </a:endParaRPr>
          </a:p>
        </p:txBody>
      </p:sp>
      <p:cxnSp>
        <p:nvCxnSpPr>
          <p:cNvPr id="10" name="מחבר חץ ישר 9"/>
          <p:cNvCxnSpPr/>
          <p:nvPr/>
        </p:nvCxnSpPr>
        <p:spPr>
          <a:xfrm flipH="1">
            <a:off x="9624768" y="2997678"/>
            <a:ext cx="796918" cy="13155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72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04850" y="417514"/>
            <a:ext cx="10839450" cy="1109362"/>
          </a:xfrm>
        </p:spPr>
        <p:txBody>
          <a:bodyPr>
            <a:normAutofit/>
          </a:bodyPr>
          <a:lstStyle/>
          <a:p>
            <a:pPr rtl="0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32914" y="1526876"/>
            <a:ext cx="11783682" cy="5092999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  <a:spcAft>
                <a:spcPts val="1200"/>
              </a:spcAft>
            </a:pPr>
            <a:r>
              <a:rPr lang="en-US" sz="2800" b="1" dirty="0" smtClean="0">
                <a:cs typeface="+mj-cs"/>
              </a:rPr>
              <a:t>Comparison between profiles derived from RTK - Sounding Ball – Multi Beam measurements and those derived from Interferometer - Drone surveys showed differences at the discreet points on the order of 1 to 2 decimeters.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</a:pPr>
            <a:endParaRPr lang="en-US" sz="2800" b="1" dirty="0">
              <a:cs typeface="+mj-cs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494" y="3563890"/>
            <a:ext cx="8272877" cy="329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6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04850" y="417514"/>
            <a:ext cx="10839450" cy="1109362"/>
          </a:xfrm>
        </p:spPr>
        <p:txBody>
          <a:bodyPr>
            <a:normAutofit/>
          </a:bodyPr>
          <a:lstStyle/>
          <a:p>
            <a:pPr rtl="0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32914" y="1526876"/>
            <a:ext cx="11783682" cy="5092999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 dirty="0" smtClean="0"/>
              <a:t>On </a:t>
            </a:r>
            <a:r>
              <a:rPr lang="en-US" sz="2800" b="1" dirty="0"/>
              <a:t>the submerged </a:t>
            </a:r>
            <a:r>
              <a:rPr lang="en-US" sz="2800" b="1" dirty="0" err="1" smtClean="0"/>
              <a:t>antifers</a:t>
            </a:r>
            <a:r>
              <a:rPr lang="en-US" sz="2800" b="1" dirty="0" smtClean="0"/>
              <a:t>, </a:t>
            </a:r>
            <a:r>
              <a:rPr lang="en-US" sz="2800" b="1" dirty="0" smtClean="0">
                <a:cs typeface="+mj-cs"/>
              </a:rPr>
              <a:t>using the Weighted Mean interpolation method to determine point depths within the grid, resulted in differences on the order of a few centimeters.</a:t>
            </a:r>
            <a:endParaRPr lang="he-IL" sz="2800" b="1" dirty="0">
              <a:cs typeface="+mj-cs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7228" y="3209026"/>
            <a:ext cx="4588331" cy="3523958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7" y="3423676"/>
            <a:ext cx="5883214" cy="33093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17788" y="3933645"/>
            <a:ext cx="22860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Green =  MB grid     </a:t>
            </a:r>
          </a:p>
          <a:p>
            <a:r>
              <a:rPr lang="en-US" sz="2000" b="1" dirty="0" smtClean="0">
                <a:solidFill>
                  <a:srgbClr val="7030A0"/>
                </a:solidFill>
                <a:cs typeface="+mj-cs"/>
              </a:rPr>
              <a:t>Purple = RTK points</a:t>
            </a:r>
            <a:endParaRPr lang="he-IL" sz="2000" b="1" dirty="0">
              <a:solidFill>
                <a:srgbClr val="7030A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3861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04850" y="417513"/>
            <a:ext cx="10839450" cy="1030287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419100" y="1666876"/>
            <a:ext cx="11401425" cy="4953000"/>
          </a:xfrm>
        </p:spPr>
        <p:txBody>
          <a:bodyPr>
            <a:noAutofit/>
          </a:bodyPr>
          <a:lstStyle/>
          <a:p>
            <a:pPr algn="l" rtl="0"/>
            <a:r>
              <a:rPr lang="en-US" sz="2800" b="1" dirty="0" smtClean="0">
                <a:cs typeface="+mj-cs"/>
              </a:rPr>
              <a:t>Lia Engineering &amp; Surveying Ltd. is conducting hydrographic surveys in support of the </a:t>
            </a:r>
            <a:r>
              <a:rPr lang="en-US" sz="2800" b="1" dirty="0" err="1" smtClean="0">
                <a:cs typeface="+mj-cs"/>
              </a:rPr>
              <a:t>Mifratz</a:t>
            </a:r>
            <a:r>
              <a:rPr lang="en-US" sz="2800" b="1" dirty="0">
                <a:cs typeface="+mj-cs"/>
              </a:rPr>
              <a:t> </a:t>
            </a:r>
            <a:r>
              <a:rPr lang="en-US" sz="2800" b="1" dirty="0" smtClean="0">
                <a:cs typeface="+mj-cs"/>
              </a:rPr>
              <a:t>Port construction project in Haifa Israel.</a:t>
            </a:r>
          </a:p>
          <a:p>
            <a:pPr algn="l" rtl="0"/>
            <a:endParaRPr lang="en-US" sz="2800" b="1" dirty="0">
              <a:cs typeface="+mj-cs"/>
            </a:endParaRPr>
          </a:p>
          <a:p>
            <a:pPr algn="l" rtl="0"/>
            <a:r>
              <a:rPr lang="en-US" sz="2800" b="1" dirty="0" smtClean="0">
                <a:cs typeface="+mj-cs"/>
              </a:rPr>
              <a:t>The project began in 2015 and should be completed in 2020.</a:t>
            </a:r>
          </a:p>
          <a:p>
            <a:pPr algn="l" rtl="0"/>
            <a:r>
              <a:rPr lang="en-US" sz="2800" b="1" dirty="0" smtClean="0">
                <a:cs typeface="+mj-cs"/>
              </a:rPr>
              <a:t>The project involves: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b="1" dirty="0" smtClean="0">
                <a:cs typeface="+mj-cs"/>
              </a:rPr>
              <a:t>Extension of the Main Breakwater (900m) and construction of a </a:t>
            </a:r>
          </a:p>
          <a:p>
            <a:pPr algn="l" rtl="0"/>
            <a:r>
              <a:rPr lang="en-US" sz="2800" b="1" dirty="0" smtClean="0">
                <a:cs typeface="+mj-cs"/>
              </a:rPr>
              <a:t>                                     Lee Breakwater (1,600m)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b="1" dirty="0" smtClean="0">
                <a:cs typeface="+mj-cs"/>
              </a:rPr>
              <a:t>Construction of a Caissons Revetment  (19 Caissons)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b="1" dirty="0" smtClean="0">
                <a:cs typeface="+mj-cs"/>
              </a:rPr>
              <a:t>Dredging 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b="1" dirty="0" smtClean="0">
                <a:cs typeface="+mj-cs"/>
              </a:rPr>
              <a:t>Reclamation – 860,000 square meters</a:t>
            </a:r>
            <a:endParaRPr lang="he-IL" sz="28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2766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13029" y="100737"/>
            <a:ext cx="10839450" cy="977565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 Cross Section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130998"/>
            <a:ext cx="5889078" cy="448887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358" y="2190037"/>
            <a:ext cx="5825168" cy="4429838"/>
          </a:xfrm>
          <a:prstGeom prst="rect">
            <a:avLst/>
          </a:prstGeom>
        </p:spPr>
      </p:pic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0" y="1147314"/>
            <a:ext cx="12191999" cy="5472562"/>
          </a:xfrm>
        </p:spPr>
        <p:txBody>
          <a:bodyPr>
            <a:noAutofit/>
          </a:bodyPr>
          <a:lstStyle/>
          <a:p>
            <a:pPr algn="l" rtl="0"/>
            <a:endParaRPr lang="he-IL" sz="2800" b="1" dirty="0"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9306" y="1354347"/>
            <a:ext cx="72116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0070C0"/>
                </a:solidFill>
                <a:cs typeface="+mj-cs"/>
              </a:rPr>
              <a:t>Blue Line = Sounding Ball             </a:t>
            </a:r>
            <a:r>
              <a:rPr lang="en-US" sz="2400" b="1" dirty="0" smtClean="0">
                <a:solidFill>
                  <a:srgbClr val="FF0000"/>
                </a:solidFill>
                <a:cs typeface="+mj-cs"/>
              </a:rPr>
              <a:t>Red Line = Multi Beam</a:t>
            </a:r>
            <a:endParaRPr lang="he-IL" sz="2400" b="1" dirty="0">
              <a:solidFill>
                <a:srgbClr val="0070C0"/>
              </a:solidFill>
              <a:cs typeface="+mj-cs"/>
            </a:endParaRPr>
          </a:p>
        </p:txBody>
      </p:sp>
      <p:cxnSp>
        <p:nvCxnSpPr>
          <p:cNvPr id="8" name="מחבר חץ ישר 7"/>
          <p:cNvCxnSpPr/>
          <p:nvPr/>
        </p:nvCxnSpPr>
        <p:spPr>
          <a:xfrm flipH="1">
            <a:off x="4696295" y="1702643"/>
            <a:ext cx="1066151" cy="85940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/>
          <p:cNvCxnSpPr/>
          <p:nvPr/>
        </p:nvCxnSpPr>
        <p:spPr>
          <a:xfrm>
            <a:off x="10305692" y="1702643"/>
            <a:ext cx="215771" cy="22568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2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2299"/>
            <a:ext cx="12192001" cy="57857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2974" y="155275"/>
            <a:ext cx="857465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Cross  Section on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Antifer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Surface</a:t>
            </a:r>
            <a:endParaRPr lang="he-I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4" name="אליפסה 3"/>
          <p:cNvSpPr/>
          <p:nvPr/>
        </p:nvSpPr>
        <p:spPr>
          <a:xfrm>
            <a:off x="2268747" y="3528204"/>
            <a:ext cx="86264" cy="94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אליפסה 4"/>
          <p:cNvSpPr/>
          <p:nvPr/>
        </p:nvSpPr>
        <p:spPr>
          <a:xfrm>
            <a:off x="3697856" y="3870259"/>
            <a:ext cx="86264" cy="94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אליפסה 5"/>
          <p:cNvSpPr/>
          <p:nvPr/>
        </p:nvSpPr>
        <p:spPr>
          <a:xfrm>
            <a:off x="5170098" y="3965149"/>
            <a:ext cx="86264" cy="94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אליפסה 6"/>
          <p:cNvSpPr/>
          <p:nvPr/>
        </p:nvSpPr>
        <p:spPr>
          <a:xfrm>
            <a:off x="6599208" y="3960836"/>
            <a:ext cx="86264" cy="94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אליפסה 7"/>
          <p:cNvSpPr/>
          <p:nvPr/>
        </p:nvSpPr>
        <p:spPr>
          <a:xfrm>
            <a:off x="8019691" y="4422476"/>
            <a:ext cx="86264" cy="94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אליפסה 8"/>
          <p:cNvSpPr/>
          <p:nvPr/>
        </p:nvSpPr>
        <p:spPr>
          <a:xfrm>
            <a:off x="9405668" y="5195978"/>
            <a:ext cx="86264" cy="94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אליפסה 9"/>
          <p:cNvSpPr/>
          <p:nvPr/>
        </p:nvSpPr>
        <p:spPr>
          <a:xfrm>
            <a:off x="10981426" y="5900468"/>
            <a:ext cx="86264" cy="94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84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04850" y="417513"/>
            <a:ext cx="10839450" cy="137318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Actual Measurement VS Interpolation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26" y="1923691"/>
            <a:ext cx="11838338" cy="4934309"/>
          </a:xfrm>
          <a:prstGeom prst="rect">
            <a:avLst/>
          </a:prstGeom>
        </p:spPr>
      </p:pic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419100" y="2609850"/>
            <a:ext cx="11401425" cy="4010025"/>
          </a:xfrm>
        </p:spPr>
        <p:txBody>
          <a:bodyPr>
            <a:noAutofit/>
          </a:bodyPr>
          <a:lstStyle/>
          <a:p>
            <a:pPr algn="l" rtl="0"/>
            <a:endParaRPr lang="he-IL" sz="28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7924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04850" y="417514"/>
            <a:ext cx="10839450" cy="1023098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77637" y="1794294"/>
            <a:ext cx="11941295" cy="5063706"/>
          </a:xfrm>
        </p:spPr>
        <p:txBody>
          <a:bodyPr>
            <a:noAutofit/>
          </a:bodyPr>
          <a:lstStyle/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b="1" dirty="0" smtClean="0">
                <a:cs typeface="+mj-cs"/>
              </a:rPr>
              <a:t>Using the Interferometric Multi Beam System in conjunction with the Drone </a:t>
            </a:r>
          </a:p>
          <a:p>
            <a:pPr algn="l" rtl="0"/>
            <a:r>
              <a:rPr lang="en-US" sz="2800" b="1" dirty="0">
                <a:cs typeface="+mj-cs"/>
              </a:rPr>
              <a:t> </a:t>
            </a:r>
            <a:r>
              <a:rPr lang="en-US" sz="2800" b="1" dirty="0" smtClean="0">
                <a:cs typeface="+mj-cs"/>
              </a:rPr>
              <a:t>     Photogrammetry, provides an accurate, high resolution continuous data </a:t>
            </a:r>
          </a:p>
          <a:p>
            <a:pPr algn="l" rtl="0"/>
            <a:r>
              <a:rPr lang="en-US" sz="2800" b="1" dirty="0">
                <a:cs typeface="+mj-cs"/>
              </a:rPr>
              <a:t> </a:t>
            </a:r>
            <a:r>
              <a:rPr lang="en-US" sz="2800" b="1" dirty="0" smtClean="0">
                <a:cs typeface="+mj-cs"/>
              </a:rPr>
              <a:t>     base with a small gap between 0m and -1m.</a:t>
            </a:r>
          </a:p>
          <a:p>
            <a:pPr algn="l" rtl="0"/>
            <a:endParaRPr lang="en-US" sz="2800" b="1" dirty="0">
              <a:cs typeface="+mj-cs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b="1" dirty="0" smtClean="0">
                <a:cs typeface="+mj-cs"/>
              </a:rPr>
              <a:t>The survey method provides quick, efficient and improved data for the engineers.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US" sz="2800" b="1" dirty="0">
              <a:cs typeface="+mj-cs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b="1" dirty="0" smtClean="0">
                <a:cs typeface="+mj-cs"/>
              </a:rPr>
              <a:t>Ideally the Multi Beam survey would be conducted at high tide and the Drone survey at low tide to reduce the data gap.  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US" sz="2800" b="1" dirty="0">
              <a:cs typeface="+mj-cs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US" sz="2800" b="1" dirty="0" smtClean="0">
              <a:cs typeface="+mj-cs"/>
            </a:endParaRPr>
          </a:p>
          <a:p>
            <a:pPr algn="l" rtl="0"/>
            <a:endParaRPr lang="he-IL" sz="28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9225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76275" y="0"/>
            <a:ext cx="10839450" cy="1373187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Typical Work Day on Site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0" y="1373187"/>
            <a:ext cx="12192000" cy="5484813"/>
          </a:xfrm>
        </p:spPr>
        <p:txBody>
          <a:bodyPr>
            <a:no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  <a:cs typeface="+mj-cs"/>
              </a:rPr>
              <a:t>07:00  -  Commence Multi Beam survey  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(change of shifts on barges working in the area)</a:t>
            </a:r>
          </a:p>
          <a:p>
            <a:pPr algn="l" rtl="0"/>
            <a:r>
              <a:rPr lang="en-US" sz="2800" b="1" dirty="0" smtClean="0">
                <a:cs typeface="+mj-cs"/>
              </a:rPr>
              <a:t>08:30  -  Commence Drone survey  (</a:t>
            </a:r>
            <a:r>
              <a:rPr lang="en-US" b="1" dirty="0" smtClean="0">
                <a:cs typeface="+mj-cs"/>
              </a:rPr>
              <a:t>optimal sunlight conditions) </a:t>
            </a:r>
            <a:endParaRPr lang="en-US" sz="2800" b="1" dirty="0" smtClean="0">
              <a:cs typeface="+mj-cs"/>
            </a:endParaRPr>
          </a:p>
          <a:p>
            <a:pPr algn="l" rtl="0"/>
            <a:r>
              <a:rPr lang="en-US" sz="2800" b="1" dirty="0" smtClean="0">
                <a:cs typeface="+mj-cs"/>
              </a:rPr>
              <a:t>09:30  -  End of </a:t>
            </a:r>
            <a:r>
              <a:rPr lang="en-US" sz="2800" b="1" dirty="0"/>
              <a:t>Multi Beam </a:t>
            </a:r>
            <a:r>
              <a:rPr lang="en-US" sz="2800" b="1" dirty="0" smtClean="0"/>
              <a:t>survey</a:t>
            </a:r>
          </a:p>
          <a:p>
            <a:pPr algn="l" rtl="0"/>
            <a:r>
              <a:rPr lang="en-US" sz="2800" b="1" dirty="0" smtClean="0">
                <a:cs typeface="+mj-cs"/>
              </a:rPr>
              <a:t>10:30  -  End of </a:t>
            </a:r>
            <a:r>
              <a:rPr lang="en-US" sz="2800" b="1" dirty="0"/>
              <a:t>Drone </a:t>
            </a:r>
            <a:r>
              <a:rPr lang="en-US" sz="2800" b="1" dirty="0" smtClean="0"/>
              <a:t>survey</a:t>
            </a:r>
          </a:p>
          <a:p>
            <a:pPr algn="l" rtl="0"/>
            <a:r>
              <a:rPr lang="en-US" sz="2800" b="1" dirty="0" smtClean="0">
                <a:cs typeface="+mj-cs"/>
              </a:rPr>
              <a:t>10:00 - 11:30  -  Multi Beam data processing</a:t>
            </a:r>
          </a:p>
          <a:p>
            <a:pPr algn="l" rtl="0"/>
            <a:r>
              <a:rPr lang="en-US" sz="2800" b="1" dirty="0" smtClean="0">
                <a:cs typeface="+mj-cs"/>
              </a:rPr>
              <a:t>11:00  -  12:30  -  Drone Survey data processing</a:t>
            </a:r>
          </a:p>
          <a:p>
            <a:pPr algn="l" rtl="0"/>
            <a:r>
              <a:rPr lang="en-US" sz="2800" b="1" dirty="0" smtClean="0">
                <a:solidFill>
                  <a:srgbClr val="FF0000"/>
                </a:solidFill>
                <a:cs typeface="+mj-cs"/>
              </a:rPr>
              <a:t>12:30  -  13:00  -  Lunchbreak</a:t>
            </a:r>
          </a:p>
          <a:p>
            <a:pPr algn="l" rtl="0"/>
            <a:r>
              <a:rPr lang="en-US" sz="2800" b="1" dirty="0" smtClean="0">
                <a:cs typeface="+mj-cs"/>
              </a:rPr>
              <a:t>13:00  -  14:00  -  Data quality assessment, survey report and data release</a:t>
            </a:r>
          </a:p>
          <a:p>
            <a:pPr algn="l" rtl="0"/>
            <a:r>
              <a:rPr lang="en-US" sz="2800" b="1" dirty="0" smtClean="0">
                <a:cs typeface="+mj-cs"/>
              </a:rPr>
              <a:t>14:00  -  15:30  -  Cross sections, contour maps and tolerance maps preparation</a:t>
            </a:r>
          </a:p>
          <a:p>
            <a:pPr algn="l" rtl="0"/>
            <a:r>
              <a:rPr lang="en-US" sz="2800" b="1" dirty="0" smtClean="0">
                <a:solidFill>
                  <a:srgbClr val="FF0000"/>
                </a:solidFill>
                <a:cs typeface="+mj-cs"/>
              </a:rPr>
              <a:t>16:00  -  Status presentation to the Engineer and work planning for the night…. </a:t>
            </a:r>
            <a:endParaRPr lang="he-IL" sz="28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5897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28559" y="175975"/>
            <a:ext cx="10839450" cy="1023098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Next ?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77637" y="1061049"/>
            <a:ext cx="11941295" cy="5891842"/>
          </a:xfrm>
        </p:spPr>
        <p:txBody>
          <a:bodyPr>
            <a:noAutofit/>
          </a:bodyPr>
          <a:lstStyle/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b="1" dirty="0" smtClean="0">
                <a:cs typeface="+mj-cs"/>
              </a:rPr>
              <a:t>We have recently purchased a second Multi Beam system (</a:t>
            </a:r>
            <a:r>
              <a:rPr lang="en-US" sz="2800" b="1" dirty="0" err="1" smtClean="0">
                <a:cs typeface="+mj-cs"/>
              </a:rPr>
              <a:t>Norbit</a:t>
            </a:r>
            <a:r>
              <a:rPr lang="en-US" sz="2800" b="1" dirty="0" smtClean="0">
                <a:cs typeface="+mj-cs"/>
              </a:rPr>
              <a:t> </a:t>
            </a:r>
            <a:r>
              <a:rPr lang="en-US" sz="2800" b="1" dirty="0" err="1" smtClean="0">
                <a:cs typeface="+mj-cs"/>
              </a:rPr>
              <a:t>iWMBS</a:t>
            </a:r>
            <a:r>
              <a:rPr lang="en-US" sz="2800" b="1" dirty="0" smtClean="0">
                <a:cs typeface="+mj-cs"/>
              </a:rPr>
              <a:t>) with a 220° swath and 200 KHz – 700 KHz frequency range.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b="1" dirty="0" smtClean="0">
                <a:cs typeface="+mj-cs"/>
              </a:rPr>
              <a:t>In addition the system includes a horizontal </a:t>
            </a:r>
            <a:r>
              <a:rPr lang="en-US" sz="2800" b="1" dirty="0" err="1" smtClean="0">
                <a:cs typeface="+mj-cs"/>
              </a:rPr>
              <a:t>Lazer</a:t>
            </a:r>
            <a:r>
              <a:rPr lang="en-US" sz="2800" b="1" dirty="0" smtClean="0">
                <a:cs typeface="+mj-cs"/>
              </a:rPr>
              <a:t> Scanner, mounted on the Multi Beam pole, facilitating horizontal LIDAR measurements of breakwaters, piers, sea walls etc.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US" sz="2800" b="1" dirty="0">
              <a:cs typeface="+mj-cs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US" sz="2800" b="1" dirty="0" smtClean="0">
              <a:cs typeface="+mj-cs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US" sz="2800" b="1" dirty="0">
              <a:cs typeface="+mj-cs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US" sz="2800" b="1" dirty="0" smtClean="0">
              <a:cs typeface="+mj-cs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US" sz="2800" b="1" dirty="0">
              <a:cs typeface="+mj-cs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b="1" dirty="0"/>
              <a:t>The latest challenge we are dealing with is closing the 1m data gap between the sea surface and the -1m level.</a:t>
            </a:r>
          </a:p>
          <a:p>
            <a:pPr algn="l" rtl="0"/>
            <a:endParaRPr lang="he-IL" sz="2800" b="1" dirty="0"/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US" sz="2800" b="1" dirty="0" smtClean="0">
              <a:cs typeface="+mj-cs"/>
            </a:endParaRPr>
          </a:p>
        </p:txBody>
      </p:sp>
      <p:pic>
        <p:nvPicPr>
          <p:cNvPr id="5" name="תמונה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1934" y="2803753"/>
            <a:ext cx="6300349" cy="30018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מחבר חץ ישר 6"/>
          <p:cNvCxnSpPr/>
          <p:nvPr/>
        </p:nvCxnSpPr>
        <p:spPr>
          <a:xfrm flipH="1">
            <a:off x="6737230" y="2674189"/>
            <a:ext cx="86264" cy="53483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77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91114" y="1107627"/>
            <a:ext cx="10839450" cy="1023098"/>
          </a:xfrm>
        </p:spPr>
        <p:txBody>
          <a:bodyPr>
            <a:noAutofit/>
          </a:bodyPr>
          <a:lstStyle/>
          <a:p>
            <a:pPr rtl="0"/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 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endParaRPr lang="he-IL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77637" y="1794294"/>
            <a:ext cx="11941295" cy="5063706"/>
          </a:xfrm>
        </p:spPr>
        <p:txBody>
          <a:bodyPr>
            <a:noAutofit/>
          </a:bodyPr>
          <a:lstStyle/>
          <a:p>
            <a:pPr rtl="0"/>
            <a:endParaRPr lang="en-US" sz="8000" b="1" dirty="0" smtClean="0">
              <a:cs typeface="+mj-cs"/>
            </a:endParaRPr>
          </a:p>
          <a:p>
            <a:pPr rtl="0"/>
            <a:endParaRPr lang="en-US" sz="8000" b="1" dirty="0">
              <a:cs typeface="+mj-cs"/>
            </a:endParaRPr>
          </a:p>
          <a:p>
            <a:pPr rtl="0"/>
            <a:endParaRPr lang="en-US" sz="8000" b="1" dirty="0" smtClean="0">
              <a:cs typeface="+mj-cs"/>
            </a:endParaRPr>
          </a:p>
          <a:p>
            <a:pPr rtl="0"/>
            <a:r>
              <a:rPr lang="en-US" sz="8000" b="1" dirty="0" smtClean="0">
                <a:cs typeface="+mj-cs"/>
              </a:rPr>
              <a:t>Questions?</a:t>
            </a:r>
            <a:endParaRPr lang="he-IL" sz="8000" b="1" dirty="0">
              <a:cs typeface="+mj-cs"/>
            </a:endParaRPr>
          </a:p>
        </p:txBody>
      </p:sp>
      <p:sp>
        <p:nvSpPr>
          <p:cNvPr id="4" name="פרצוף מחייך 3"/>
          <p:cNvSpPr/>
          <p:nvPr/>
        </p:nvSpPr>
        <p:spPr>
          <a:xfrm>
            <a:off x="9117940" y="1337095"/>
            <a:ext cx="2337939" cy="2398143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פרצוף מחייך 4"/>
          <p:cNvSpPr/>
          <p:nvPr/>
        </p:nvSpPr>
        <p:spPr>
          <a:xfrm>
            <a:off x="491705" y="1337094"/>
            <a:ext cx="2337939" cy="2398143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650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2AF2646-9D20-43AA-929A-DD00E4F29C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605" y="1131887"/>
            <a:ext cx="8967246" cy="572611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00087" y="0"/>
            <a:ext cx="10839450" cy="1030287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Background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A283D2A-3104-4D1C-A2E3-27DD4F717B19}"/>
              </a:ext>
            </a:extLst>
          </p:cNvPr>
          <p:cNvSpPr txBox="1"/>
          <p:nvPr/>
        </p:nvSpPr>
        <p:spPr>
          <a:xfrm rot="17990012">
            <a:off x="3625147" y="1829741"/>
            <a:ext cx="2008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MBW – 900 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C6546F9-12F0-4441-B2BA-BA0CA71053C5}"/>
              </a:ext>
            </a:extLst>
          </p:cNvPr>
          <p:cNvSpPr txBox="1"/>
          <p:nvPr/>
        </p:nvSpPr>
        <p:spPr>
          <a:xfrm rot="3203110">
            <a:off x="7817845" y="2261268"/>
            <a:ext cx="2060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LBW – 1600 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44C9644-26EB-4E04-B332-1B267A519EA8}"/>
              </a:ext>
            </a:extLst>
          </p:cNvPr>
          <p:cNvSpPr/>
          <p:nvPr/>
        </p:nvSpPr>
        <p:spPr>
          <a:xfrm>
            <a:off x="5846391" y="1335533"/>
            <a:ext cx="1672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19 Caissons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68DC21D-14CB-4C40-BF84-77DBDD293BCB}"/>
              </a:ext>
            </a:extLst>
          </p:cNvPr>
          <p:cNvSpPr/>
          <p:nvPr/>
        </p:nvSpPr>
        <p:spPr>
          <a:xfrm>
            <a:off x="4984777" y="3378285"/>
            <a:ext cx="3448380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Reclamation – 860,000 m</a:t>
            </a:r>
            <a:r>
              <a:rPr lang="en-US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2</a:t>
            </a:r>
            <a:endParaRPr lang="he-IL" sz="2400" b="1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אליפסה 10"/>
          <p:cNvSpPr/>
          <p:nvPr/>
        </p:nvSpPr>
        <p:spPr>
          <a:xfrm>
            <a:off x="4389120" y="975360"/>
            <a:ext cx="5059679" cy="3840481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2" name="מחבר חץ ישר 11"/>
          <p:cNvCxnSpPr/>
          <p:nvPr/>
        </p:nvCxnSpPr>
        <p:spPr>
          <a:xfrm rot="10800000" flipV="1">
            <a:off x="3246120" y="3627120"/>
            <a:ext cx="1356360" cy="128016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66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04850" y="417513"/>
            <a:ext cx="10839450" cy="1373187"/>
          </a:xfrm>
        </p:spPr>
        <p:txBody>
          <a:bodyPr>
            <a:normAutofit/>
          </a:bodyPr>
          <a:lstStyle/>
          <a:p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419100" y="2609850"/>
            <a:ext cx="11401425" cy="4010025"/>
          </a:xfrm>
        </p:spPr>
        <p:txBody>
          <a:bodyPr>
            <a:noAutofit/>
          </a:bodyPr>
          <a:lstStyle/>
          <a:p>
            <a:pPr algn="l" rtl="0"/>
            <a:endParaRPr lang="he-IL" sz="2800" b="1" dirty="0">
              <a:cs typeface="+mj-cs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209" y="4363276"/>
            <a:ext cx="3605658" cy="2256599"/>
          </a:xfrm>
          <a:prstGeom prst="rect">
            <a:avLst/>
          </a:prstGeom>
        </p:spPr>
      </p:pic>
      <p:cxnSp>
        <p:nvCxnSpPr>
          <p:cNvPr id="7" name="מחבר חץ ישר 6"/>
          <p:cNvCxnSpPr/>
          <p:nvPr/>
        </p:nvCxnSpPr>
        <p:spPr>
          <a:xfrm flipH="1">
            <a:off x="2061713" y="4363276"/>
            <a:ext cx="3976779" cy="109724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05772" y="4400550"/>
            <a:ext cx="202720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ANTIFERS</a:t>
            </a:r>
            <a:endParaRPr lang="he-IL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307478">
            <a:off x="2932979" y="3372928"/>
            <a:ext cx="49170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cs typeface="+mj-cs"/>
              </a:rPr>
              <a:t>Main Breakwater Extension</a:t>
            </a:r>
            <a:endParaRPr lang="he-IL" sz="2800" b="1" dirty="0">
              <a:solidFill>
                <a:srgbClr val="FFC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3119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04850" y="417513"/>
            <a:ext cx="10839450" cy="1373187"/>
          </a:xfrm>
        </p:spPr>
        <p:txBody>
          <a:bodyPr>
            <a:normAutofit/>
          </a:bodyPr>
          <a:lstStyle/>
          <a:p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419100" y="2609850"/>
            <a:ext cx="11401425" cy="4010025"/>
          </a:xfrm>
        </p:spPr>
        <p:txBody>
          <a:bodyPr>
            <a:noAutofit/>
          </a:bodyPr>
          <a:lstStyle/>
          <a:p>
            <a:pPr algn="l" rtl="0"/>
            <a:endParaRPr lang="he-IL" sz="2800" b="1" dirty="0">
              <a:cs typeface="+mj-cs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927161">
            <a:off x="2958860" y="4701396"/>
            <a:ext cx="20099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cs typeface="+mj-cs"/>
              </a:rPr>
              <a:t>Caissons</a:t>
            </a:r>
            <a:endParaRPr lang="he-IL" sz="2800" b="1" dirty="0">
              <a:solidFill>
                <a:schemeClr val="accent2">
                  <a:lumMod val="75000"/>
                </a:schemeClr>
              </a:solidFill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4072" y="2870793"/>
            <a:ext cx="21566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Reclamation</a:t>
            </a:r>
            <a:endParaRPr lang="he-I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1038286">
            <a:off x="1885231" y="1894671"/>
            <a:ext cx="211347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cs typeface="+mj-cs"/>
              </a:rPr>
              <a:t>Lee Breakwater</a:t>
            </a:r>
            <a:endParaRPr lang="he-IL" sz="2800" b="1" dirty="0">
              <a:solidFill>
                <a:schemeClr val="accent2">
                  <a:lumMod val="75000"/>
                </a:schemeClr>
              </a:solidFill>
              <a:cs typeface="+mj-cs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8728" y="5196724"/>
            <a:ext cx="2273514" cy="119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9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04850" y="417513"/>
            <a:ext cx="10839450" cy="1373187"/>
          </a:xfrm>
        </p:spPr>
        <p:txBody>
          <a:bodyPr>
            <a:normAutofit/>
          </a:bodyPr>
          <a:lstStyle/>
          <a:p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419100" y="2609850"/>
            <a:ext cx="11401425" cy="4010025"/>
          </a:xfrm>
        </p:spPr>
        <p:txBody>
          <a:bodyPr>
            <a:noAutofit/>
          </a:bodyPr>
          <a:lstStyle/>
          <a:p>
            <a:pPr algn="l" rtl="0"/>
            <a:endParaRPr lang="he-IL" sz="2800" b="1" dirty="0">
              <a:cs typeface="+mj-cs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5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04850" y="417514"/>
            <a:ext cx="10839450" cy="1109362"/>
          </a:xfrm>
        </p:spPr>
        <p:txBody>
          <a:bodyPr>
            <a:normAutofit/>
          </a:bodyPr>
          <a:lstStyle/>
          <a:p>
            <a:pPr rtl="0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 Survey  Requirements</a:t>
            </a:r>
            <a:endParaRPr lang="he-IL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24287" y="1863305"/>
            <a:ext cx="11740551" cy="4873925"/>
          </a:xfrm>
        </p:spPr>
        <p:txBody>
          <a:bodyPr>
            <a:noAutofit/>
          </a:bodyPr>
          <a:lstStyle/>
          <a:p>
            <a:pPr algn="l" rtl="0"/>
            <a:r>
              <a:rPr lang="en-US" sz="3200" b="1" dirty="0" smtClean="0"/>
              <a:t>The </a:t>
            </a:r>
            <a:r>
              <a:rPr lang="en-US" sz="3200" b="1" dirty="0"/>
              <a:t>surveys serve various purposes including: </a:t>
            </a:r>
            <a:endParaRPr lang="en-US" sz="3200" b="1" dirty="0" smtClean="0"/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200" b="1" dirty="0" smtClean="0"/>
              <a:t>Checking construction progress according </a:t>
            </a:r>
            <a:r>
              <a:rPr lang="en-US" sz="3200" b="1" dirty="0"/>
              <a:t>to </a:t>
            </a:r>
            <a:r>
              <a:rPr lang="en-US" sz="3200" b="1" dirty="0" smtClean="0"/>
              <a:t>engineering </a:t>
            </a:r>
            <a:r>
              <a:rPr lang="en-US" sz="3200" b="1" dirty="0"/>
              <a:t>plans and </a:t>
            </a:r>
            <a:r>
              <a:rPr lang="en-US" sz="3200" b="1" dirty="0" smtClean="0"/>
              <a:t>predefined tolerances</a:t>
            </a:r>
          </a:p>
          <a:p>
            <a:pPr algn="l" rtl="0"/>
            <a:endParaRPr lang="en-US" sz="3200" b="1" dirty="0" smtClean="0"/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200" b="1" dirty="0" smtClean="0"/>
              <a:t>Daily work planning and control</a:t>
            </a:r>
          </a:p>
          <a:p>
            <a:pPr algn="l" rtl="0"/>
            <a:endParaRPr lang="en-US" sz="3200" b="1" dirty="0" smtClean="0"/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200" b="1" dirty="0" smtClean="0"/>
              <a:t>Volume </a:t>
            </a:r>
            <a:r>
              <a:rPr lang="en-US" sz="3200" b="1" dirty="0"/>
              <a:t>calculations for </a:t>
            </a:r>
            <a:r>
              <a:rPr lang="en-US" sz="3200" b="1" dirty="0" smtClean="0"/>
              <a:t>payment</a:t>
            </a:r>
          </a:p>
          <a:p>
            <a:pPr algn="l" rtl="0"/>
            <a:endParaRPr lang="en-US" sz="3200" b="1" dirty="0" smtClean="0"/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200" b="1" dirty="0" smtClean="0"/>
              <a:t>etc.</a:t>
            </a:r>
          </a:p>
          <a:p>
            <a:pPr algn="l" rtl="0"/>
            <a:endParaRPr lang="en-US" sz="2800" dirty="0"/>
          </a:p>
          <a:p>
            <a:pPr algn="l" rtl="0"/>
            <a:endParaRPr lang="he-IL" sz="2800" b="1" dirty="0">
              <a:cs typeface="+mj-cs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874" y="4761781"/>
            <a:ext cx="2091816" cy="1682151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959" y="2914289"/>
            <a:ext cx="1869595" cy="167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04850" y="417514"/>
            <a:ext cx="10839450" cy="1109362"/>
          </a:xfrm>
        </p:spPr>
        <p:txBody>
          <a:bodyPr>
            <a:normAutofit/>
          </a:bodyPr>
          <a:lstStyle/>
          <a:p>
            <a:pPr rtl="0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Survey  Outputs </a:t>
            </a:r>
            <a:endParaRPr lang="he-IL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24287" y="1863305"/>
            <a:ext cx="11740551" cy="4873925"/>
          </a:xfrm>
        </p:spPr>
        <p:txBody>
          <a:bodyPr>
            <a:noAutofit/>
          </a:bodyPr>
          <a:lstStyle/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200" b="1" dirty="0" smtClean="0"/>
              <a:t>Gridded data  -  X,Y,Z  -  DTMs at 0.5m X 0.5m</a:t>
            </a:r>
          </a:p>
          <a:p>
            <a:pPr algn="l" rtl="0"/>
            <a:endParaRPr lang="en-US" sz="3200" b="1" dirty="0" smtClean="0"/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200" b="1" dirty="0" smtClean="0"/>
              <a:t>Contour maps  -  0.5m contour interval</a:t>
            </a:r>
          </a:p>
          <a:p>
            <a:pPr algn="l" rtl="0"/>
            <a:endParaRPr lang="en-US" sz="3200" b="1" dirty="0" smtClean="0"/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200" b="1" dirty="0" smtClean="0"/>
              <a:t>Cross sections</a:t>
            </a:r>
          </a:p>
          <a:p>
            <a:pPr algn="l" rtl="0"/>
            <a:endParaRPr lang="en-US" sz="3200" b="1" dirty="0" smtClean="0"/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200" b="1" dirty="0" smtClean="0"/>
              <a:t>Tolerance maps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US" sz="3200" b="1" dirty="0" smtClean="0"/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US" sz="3200" b="1" dirty="0" smtClean="0"/>
          </a:p>
          <a:p>
            <a:pPr algn="l" rtl="0"/>
            <a:endParaRPr lang="en-US" sz="2800" dirty="0"/>
          </a:p>
          <a:p>
            <a:pPr algn="l" rtl="0"/>
            <a:endParaRPr lang="he-IL" sz="2800" b="1" dirty="0">
              <a:cs typeface="+mj-cs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422" y="2879286"/>
            <a:ext cx="3771378" cy="194774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23" y="5022593"/>
            <a:ext cx="2924451" cy="151907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916" y="1464348"/>
            <a:ext cx="2466389" cy="124672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4906" y="3499292"/>
            <a:ext cx="4537494" cy="132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0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04850" y="163902"/>
            <a:ext cx="10839450" cy="1078302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Survey Techniques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9601" y="1431986"/>
            <a:ext cx="11869947" cy="5305244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 smtClean="0">
                <a:cs typeface="+mj-cs"/>
              </a:rPr>
              <a:t>Initially </a:t>
            </a:r>
            <a:r>
              <a:rPr lang="en-US" sz="3200" b="1" dirty="0"/>
              <a:t>the surveys along the breakwaters </a:t>
            </a:r>
            <a:r>
              <a:rPr lang="en-US" sz="3200" b="1" dirty="0" smtClean="0"/>
              <a:t>were conducted</a:t>
            </a:r>
            <a:r>
              <a:rPr lang="en-US" sz="3200" b="1" dirty="0"/>
              <a:t>, according to project specs, as follows:</a:t>
            </a:r>
          </a:p>
          <a:p>
            <a:pPr lvl="0" algn="l">
              <a:lnSpc>
                <a:spcPct val="150000"/>
              </a:lnSpc>
            </a:pPr>
            <a:r>
              <a:rPr lang="en-US" sz="3200" dirty="0" smtClean="0"/>
              <a:t>*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Multi Beam Hydrographic Surveys to -3m depth, </a:t>
            </a:r>
            <a:r>
              <a:rPr lang="en-US" sz="3200" b="1" u="sng" dirty="0" smtClean="0">
                <a:solidFill>
                  <a:schemeClr val="accent5">
                    <a:lumMod val="75000"/>
                  </a:schemeClr>
                </a:solidFill>
              </a:rPr>
              <a:t>limited by swath</a:t>
            </a:r>
          </a:p>
          <a:p>
            <a:pPr lvl="0" algn="l">
              <a:lnSpc>
                <a:spcPct val="150000"/>
              </a:lnSpc>
            </a:pPr>
            <a:r>
              <a:rPr lang="en-US" sz="3200" dirty="0" smtClean="0"/>
              <a:t>*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Sounding Ball measurements down to -5m (2m overlap with MB)</a:t>
            </a:r>
          </a:p>
          <a:p>
            <a:pPr algn="l">
              <a:lnSpc>
                <a:spcPct val="100000"/>
              </a:lnSpc>
            </a:pPr>
            <a:r>
              <a:rPr lang="en-US" sz="3200" dirty="0" smtClean="0"/>
              <a:t>*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Land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Survey GPS RTK measurements above water and in the 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   shallow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areas along the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breakwater</a:t>
            </a:r>
            <a:endParaRPr lang="he-IL" sz="3200" b="1" dirty="0">
              <a:solidFill>
                <a:schemeClr val="accent2">
                  <a:lumMod val="7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4177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3760</TotalTime>
  <Words>852</Words>
  <Application>Microsoft Office PowerPoint</Application>
  <PresentationFormat>Custom</PresentationFormat>
  <Paragraphs>141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ערכת נושא Office</vt:lpstr>
      <vt:lpstr>HYDRO 17      Conference Rotterdam 13th – 16th November 2017</vt:lpstr>
      <vt:lpstr>Background</vt:lpstr>
      <vt:lpstr>Background</vt:lpstr>
      <vt:lpstr>PowerPoint Presentation</vt:lpstr>
      <vt:lpstr>PowerPoint Presentation</vt:lpstr>
      <vt:lpstr>PowerPoint Presentation</vt:lpstr>
      <vt:lpstr>Project  Survey  Requirements</vt:lpstr>
      <vt:lpstr>Survey  Outputs </vt:lpstr>
      <vt:lpstr>Initial Survey Techniques</vt:lpstr>
      <vt:lpstr>Initial Survey Techniques</vt:lpstr>
      <vt:lpstr>Sounding Ball</vt:lpstr>
      <vt:lpstr>Drawbacks</vt:lpstr>
      <vt:lpstr>Sounding Ball on Rocky Breakwater Where is the Ball Placed?</vt:lpstr>
      <vt:lpstr>Solution </vt:lpstr>
      <vt:lpstr>Solution</vt:lpstr>
      <vt:lpstr>Test Cases </vt:lpstr>
      <vt:lpstr>Combined Survey Data</vt:lpstr>
      <vt:lpstr>Results</vt:lpstr>
      <vt:lpstr>Results</vt:lpstr>
      <vt:lpstr>Typical Cross Section</vt:lpstr>
      <vt:lpstr>PowerPoint Presentation</vt:lpstr>
      <vt:lpstr>Actual Measurement VS Interpolation</vt:lpstr>
      <vt:lpstr>Conclusions</vt:lpstr>
      <vt:lpstr>A Typical Work Day on Site</vt:lpstr>
      <vt:lpstr>What Next ?</vt:lpstr>
      <vt:lpstr>Thank  You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barryg</dc:creator>
  <cp:lastModifiedBy>Matthieu Vrakking - Periplus Group</cp:lastModifiedBy>
  <cp:revision>106</cp:revision>
  <dcterms:created xsi:type="dcterms:W3CDTF">2017-10-08T07:46:24Z</dcterms:created>
  <dcterms:modified xsi:type="dcterms:W3CDTF">2017-11-21T07:39:55Z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