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264" r:id="rId2"/>
    <p:sldId id="291" r:id="rId3"/>
    <p:sldId id="303" r:id="rId4"/>
    <p:sldId id="306" r:id="rId5"/>
    <p:sldId id="304" r:id="rId6"/>
    <p:sldId id="284" r:id="rId7"/>
    <p:sldId id="275" r:id="rId8"/>
    <p:sldId id="308" r:id="rId9"/>
    <p:sldId id="307" r:id="rId10"/>
    <p:sldId id="294" r:id="rId11"/>
    <p:sldId id="295" r:id="rId12"/>
    <p:sldId id="290" r:id="rId13"/>
    <p:sldId id="310" r:id="rId14"/>
    <p:sldId id="311" r:id="rId15"/>
    <p:sldId id="293" r:id="rId16"/>
    <p:sldId id="278" r:id="rId17"/>
    <p:sldId id="302" r:id="rId18"/>
    <p:sldId id="300" r:id="rId19"/>
    <p:sldId id="298" r:id="rId20"/>
    <p:sldId id="297" r:id="rId21"/>
    <p:sldId id="296" r:id="rId22"/>
    <p:sldId id="313" r:id="rId23"/>
    <p:sldId id="301" r:id="rId24"/>
    <p:sldId id="312" r:id="rId25"/>
    <p:sldId id="314" r:id="rId26"/>
    <p:sldId id="292" r:id="rId27"/>
  </p:sldIdLst>
  <p:sldSz cx="9144000" cy="6858000" type="screen4x3"/>
  <p:notesSz cx="6858000" cy="9144000"/>
  <p:defaultTextStyle>
    <a:defPPr>
      <a:defRPr lang="nl-NL"/>
    </a:defPPr>
    <a:lvl1pPr algn="l" rtl="0" fontAlgn="base">
      <a:spcBef>
        <a:spcPct val="0"/>
      </a:spcBef>
      <a:spcAft>
        <a:spcPct val="0"/>
      </a:spcAft>
      <a:defRPr sz="2800" kern="1200">
        <a:solidFill>
          <a:srgbClr val="007BBE"/>
        </a:solidFill>
        <a:latin typeface="Verdan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800" kern="1200">
        <a:solidFill>
          <a:srgbClr val="007BBE"/>
        </a:solidFill>
        <a:latin typeface="Verdan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800" kern="1200">
        <a:solidFill>
          <a:srgbClr val="007BBE"/>
        </a:solidFill>
        <a:latin typeface="Verdan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800" kern="1200">
        <a:solidFill>
          <a:srgbClr val="007BBE"/>
        </a:solidFill>
        <a:latin typeface="Verdan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800" kern="1200">
        <a:solidFill>
          <a:srgbClr val="007BBE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rgbClr val="007BBE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rgbClr val="007BBE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rgbClr val="007BBE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rgbClr val="007BBE"/>
        </a:solidFill>
        <a:latin typeface="Verdana" pitchFamily="34" charset="0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ungermann, Nicole" initials="JN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  <a:srgbClr val="8EC8CC"/>
    <a:srgbClr val="FF00FF"/>
    <a:srgbClr val="00FFCC"/>
    <a:srgbClr val="663300"/>
    <a:srgbClr val="FF6600"/>
    <a:srgbClr val="FFFFFF"/>
    <a:srgbClr val="007B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19" autoAdjust="0"/>
    <p:restoredTop sz="88595" autoAdjust="0"/>
  </p:normalViewPr>
  <p:slideViewPr>
    <p:cSldViewPr>
      <p:cViewPr>
        <p:scale>
          <a:sx n="60" d="100"/>
          <a:sy n="60" d="100"/>
        </p:scale>
        <p:origin x="-3072" y="-10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 altLang="nl-NL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F5D79468-A966-4C7D-82F6-8F6EE232E010}" type="datetimeFigureOut">
              <a:rPr lang="en-US" altLang="nl-NL"/>
              <a:pPr>
                <a:defRPr/>
              </a:pPr>
              <a:t>11/21/2017</a:t>
            </a:fld>
            <a:endParaRPr lang="en-US" altLang="nl-NL"/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 altLang="nl-NL"/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2D53FDDC-0DA7-4850-AF4D-E52BC0624848}" type="slidenum">
              <a:rPr lang="en-US" altLang="nl-NL"/>
              <a:pPr>
                <a:defRPr/>
              </a:pPr>
              <a:t>‹#›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261606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9BDBFC-EAC7-4266-A79E-1B8E1D4D85FF}" type="datetimeFigureOut">
              <a:rPr lang="en-US" smtClean="0"/>
              <a:t>11/21/2017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CC3820-FA4F-42FD-ACBF-E70F1068BD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7072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Maintenancework</a:t>
            </a:r>
            <a:r>
              <a:rPr lang="nl-N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can</a:t>
            </a:r>
            <a:r>
              <a:rPr lang="nl-N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</a:t>
            </a:r>
            <a:r>
              <a:rPr lang="nl-N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reactie or </a:t>
            </a:r>
            <a:r>
              <a:rPr lang="nl-NL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proactive</a:t>
            </a:r>
            <a:r>
              <a:rPr lang="nl-N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nl-NL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Reactive</a:t>
            </a:r>
            <a:r>
              <a:rPr lang="nl-N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maintenance is </a:t>
            </a:r>
            <a:r>
              <a:rPr lang="nl-NL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dredging</a:t>
            </a:r>
            <a:r>
              <a:rPr lang="nl-N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 </a:t>
            </a:r>
            <a:r>
              <a:rPr lang="nl-NL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current</a:t>
            </a:r>
            <a:r>
              <a:rPr lang="nl-N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bottlenecks. In </a:t>
            </a:r>
            <a:r>
              <a:rPr lang="nl-NL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proactive</a:t>
            </a:r>
            <a:r>
              <a:rPr lang="nl-N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maintenance </a:t>
            </a:r>
            <a:r>
              <a:rPr lang="nl-NL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</a:t>
            </a:r>
            <a:r>
              <a:rPr lang="nl-N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anticipate</a:t>
            </a:r>
            <a:r>
              <a:rPr lang="nl-N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 </a:t>
            </a:r>
            <a:r>
              <a:rPr lang="nl-NL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forecasted</a:t>
            </a:r>
            <a:r>
              <a:rPr lang="nl-N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bottlenecks. </a:t>
            </a:r>
            <a:r>
              <a:rPr lang="nl-N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Het doel van deze analyses is het identificeren en voorspellen van knelpunten door het inschatten van </a:t>
            </a:r>
            <a:r>
              <a:rPr lang="nl-NL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sedimentinvang</a:t>
            </a:r>
            <a:r>
              <a:rPr lang="nl-N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de geulen en havens. 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CC3820-FA4F-42FD-ACBF-E70F1068BD6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4324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Automated for TSHD-vessel by MARS</a:t>
            </a:r>
          </a:p>
          <a:p>
            <a:r>
              <a:rPr lang="en-US" dirty="0" smtClean="0"/>
              <a:t>Semi-automated for dredge vessels </a:t>
            </a:r>
            <a:br>
              <a:rPr lang="en-US" dirty="0" smtClean="0"/>
            </a:br>
            <a:r>
              <a:rPr lang="en-US" dirty="0" smtClean="0"/>
              <a:t>(via excel-plugin)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CC3820-FA4F-42FD-ACBF-E70F1068BD6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0887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Preprocessing</a:t>
            </a:r>
            <a:r>
              <a:rPr lang="en-US" baseline="0" dirty="0" smtClean="0"/>
              <a:t> = processing</a:t>
            </a:r>
          </a:p>
          <a:p>
            <a:r>
              <a:rPr lang="en-US" baseline="0" dirty="0" err="1" smtClean="0"/>
              <a:t>Analyse</a:t>
            </a:r>
            <a:r>
              <a:rPr lang="en-US" baseline="0" dirty="0" smtClean="0"/>
              <a:t> = analysis/forecasting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CC3820-FA4F-42FD-ACBF-E70F1068BD6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5144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Small shifts</a:t>
            </a:r>
            <a:r>
              <a:rPr lang="en-US" baseline="0" dirty="0" smtClean="0"/>
              <a:t> in navigation channels is ok</a:t>
            </a:r>
          </a:p>
          <a:p>
            <a:r>
              <a:rPr lang="en-US" baseline="0" dirty="0" smtClean="0"/>
              <a:t>Float32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CC3820-FA4F-42FD-ACBF-E70F1068BD6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168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IMG_1693rechtwe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36688" cy="686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1" descr="hkv-lijn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438" y="908050"/>
            <a:ext cx="8994775" cy="10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13"/>
          <p:cNvSpPr txBox="1">
            <a:spLocks noChangeArrowheads="1"/>
          </p:cNvSpPr>
          <p:nvPr/>
        </p:nvSpPr>
        <p:spPr bwMode="auto">
          <a:xfrm>
            <a:off x="0" y="6477000"/>
            <a:ext cx="1447800" cy="28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4000"/>
          <a:lstStyle>
            <a:lvl1pPr eaLnBrk="0" hangingPunct="0">
              <a:defRPr sz="2800">
                <a:solidFill>
                  <a:srgbClr val="007BBE"/>
                </a:solidFill>
                <a:latin typeface="Verdana" pitchFamily="34" charset="0"/>
              </a:defRPr>
            </a:lvl1pPr>
            <a:lvl2pPr marL="742950" indent="-285750" eaLnBrk="0" hangingPunct="0">
              <a:defRPr sz="2800">
                <a:solidFill>
                  <a:srgbClr val="007BBE"/>
                </a:solidFill>
                <a:latin typeface="Verdana" pitchFamily="34" charset="0"/>
              </a:defRPr>
            </a:lvl2pPr>
            <a:lvl3pPr marL="1143000" indent="-228600" eaLnBrk="0" hangingPunct="0">
              <a:defRPr sz="2800">
                <a:solidFill>
                  <a:srgbClr val="007BBE"/>
                </a:solidFill>
                <a:latin typeface="Verdana" pitchFamily="34" charset="0"/>
              </a:defRPr>
            </a:lvl3pPr>
            <a:lvl4pPr marL="1600200" indent="-228600" eaLnBrk="0" hangingPunct="0">
              <a:defRPr sz="2800">
                <a:solidFill>
                  <a:srgbClr val="007BBE"/>
                </a:solidFill>
                <a:latin typeface="Verdana" pitchFamily="34" charset="0"/>
              </a:defRPr>
            </a:lvl4pPr>
            <a:lvl5pPr marL="2057400" indent="-228600" eaLnBrk="0" hangingPunct="0">
              <a:defRPr sz="2800">
                <a:solidFill>
                  <a:srgbClr val="007BBE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7BBE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7BBE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7BBE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7BBE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nl-NL" altLang="nl-NL" sz="900" b="1" smtClean="0">
                <a:solidFill>
                  <a:schemeClr val="bg1"/>
                </a:solidFill>
              </a:rPr>
              <a:t>hkvconsultants.com</a:t>
            </a:r>
          </a:p>
        </p:txBody>
      </p:sp>
      <p:pic>
        <p:nvPicPr>
          <p:cNvPr id="7" name="Picture 1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88125" y="150813"/>
            <a:ext cx="2454275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76" name="Rectangle 20"/>
          <p:cNvSpPr>
            <a:spLocks noGrp="1" noChangeArrowheads="1"/>
          </p:cNvSpPr>
          <p:nvPr>
            <p:ph type="ctrTitle" sz="quarter"/>
          </p:nvPr>
        </p:nvSpPr>
        <p:spPr>
          <a:xfrm>
            <a:off x="1676400" y="2133600"/>
            <a:ext cx="7316788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GB" noProof="0" smtClean="0"/>
          </a:p>
        </p:txBody>
      </p:sp>
      <p:sp>
        <p:nvSpPr>
          <p:cNvPr id="19477" name="Rectangle 21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676400" y="3810000"/>
            <a:ext cx="6400800" cy="17526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en-GB" noProof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59832" y="44624"/>
            <a:ext cx="6005513" cy="80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78941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 sz="1400" b="0"/>
            </a:lvl1pPr>
          </a:lstStyle>
          <a:p>
            <a:pPr>
              <a:defRPr/>
            </a:pPr>
            <a:endParaRPr lang="nl-NL"/>
          </a:p>
          <a:p>
            <a:pPr>
              <a:defRPr/>
            </a:pPr>
            <a:endParaRPr lang="nl-NL" sz="900" b="1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  <a:p>
            <a:pPr>
              <a:defRPr/>
            </a:pPr>
            <a:endParaRPr lang="nl-NL"/>
          </a:p>
        </p:txBody>
      </p:sp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2160" y="6309320"/>
            <a:ext cx="2675601" cy="3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01657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24650" y="152400"/>
            <a:ext cx="1962150" cy="59737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52400"/>
            <a:ext cx="5734050" cy="59737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 sz="1400" b="0"/>
            </a:lvl1pPr>
          </a:lstStyle>
          <a:p>
            <a:pPr>
              <a:defRPr/>
            </a:pPr>
            <a:endParaRPr lang="nl-NL"/>
          </a:p>
          <a:p>
            <a:pPr>
              <a:defRPr/>
            </a:pPr>
            <a:endParaRPr lang="nl-NL" sz="900" b="1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  <a:p>
            <a:pPr>
              <a:defRPr/>
            </a:pPr>
            <a:endParaRPr lang="nl-NL"/>
          </a:p>
        </p:txBody>
      </p:sp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2160" y="6309320"/>
            <a:ext cx="2675601" cy="3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50819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 sz="1400" b="0"/>
            </a:lvl1pPr>
          </a:lstStyle>
          <a:p>
            <a:pPr>
              <a:defRPr/>
            </a:pPr>
            <a:endParaRPr lang="nl-NL"/>
          </a:p>
          <a:p>
            <a:pPr>
              <a:defRPr/>
            </a:pPr>
            <a:endParaRPr lang="nl-NL" sz="900" b="1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  <a:p>
            <a:pPr>
              <a:defRPr/>
            </a:pPr>
            <a:endParaRPr lang="nl-NL"/>
          </a:p>
        </p:txBody>
      </p:sp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2160" y="6309320"/>
            <a:ext cx="2675601" cy="3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89918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 sz="1400" b="0"/>
            </a:lvl1pPr>
          </a:lstStyle>
          <a:p>
            <a:pPr>
              <a:defRPr/>
            </a:pPr>
            <a:endParaRPr lang="nl-NL"/>
          </a:p>
          <a:p>
            <a:pPr>
              <a:defRPr/>
            </a:pPr>
            <a:endParaRPr lang="nl-NL" sz="900" b="1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  <a:p>
            <a:pPr>
              <a:defRPr/>
            </a:pPr>
            <a:endParaRPr lang="nl-NL"/>
          </a:p>
        </p:txBody>
      </p:sp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2160" y="6309320"/>
            <a:ext cx="2675601" cy="3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22811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600200"/>
            <a:ext cx="38481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38700" y="1600200"/>
            <a:ext cx="38481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 sz="1400" b="0"/>
            </a:lvl1pPr>
          </a:lstStyle>
          <a:p>
            <a:pPr>
              <a:defRPr/>
            </a:pPr>
            <a:endParaRPr lang="nl-NL"/>
          </a:p>
          <a:p>
            <a:pPr>
              <a:defRPr/>
            </a:pPr>
            <a:endParaRPr lang="nl-NL" sz="900" b="1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  <a:p>
            <a:pPr>
              <a:defRPr/>
            </a:pPr>
            <a:endParaRPr lang="nl-NL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2160" y="6309320"/>
            <a:ext cx="2675601" cy="3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03225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 sz="1400" b="0"/>
            </a:lvl1pPr>
          </a:lstStyle>
          <a:p>
            <a:pPr>
              <a:defRPr/>
            </a:pPr>
            <a:endParaRPr lang="nl-NL"/>
          </a:p>
          <a:p>
            <a:pPr>
              <a:defRPr/>
            </a:pPr>
            <a:endParaRPr lang="nl-NL" sz="900" b="1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  <a:p>
            <a:pPr>
              <a:defRPr/>
            </a:pP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419030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 sz="1400" b="0"/>
            </a:lvl1pPr>
          </a:lstStyle>
          <a:p>
            <a:pPr>
              <a:defRPr/>
            </a:pPr>
            <a:endParaRPr lang="nl-NL"/>
          </a:p>
          <a:p>
            <a:pPr>
              <a:defRPr/>
            </a:pPr>
            <a:endParaRPr lang="nl-NL" sz="900" b="1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  <a:p>
            <a:pPr>
              <a:defRPr/>
            </a:pPr>
            <a:endParaRPr lang="nl-NL"/>
          </a:p>
        </p:txBody>
      </p:sp>
      <p:pic>
        <p:nvPicPr>
          <p:cNvPr id="5" name="Picture 2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2160" y="6309320"/>
            <a:ext cx="2675601" cy="3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3117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 sz="1400" b="0"/>
            </a:lvl1pPr>
          </a:lstStyle>
          <a:p>
            <a:pPr>
              <a:defRPr/>
            </a:pPr>
            <a:endParaRPr lang="nl-NL"/>
          </a:p>
          <a:p>
            <a:pPr>
              <a:defRPr/>
            </a:pPr>
            <a:endParaRPr lang="nl-NL" sz="900" b="1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  <a:p>
            <a:pPr>
              <a:defRPr/>
            </a:pPr>
            <a:endParaRPr lang="nl-NL"/>
          </a:p>
        </p:txBody>
      </p:sp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2160" y="6309320"/>
            <a:ext cx="2675601" cy="3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7082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 sz="1400" b="0"/>
            </a:lvl1pPr>
          </a:lstStyle>
          <a:p>
            <a:pPr>
              <a:defRPr/>
            </a:pPr>
            <a:endParaRPr lang="nl-NL"/>
          </a:p>
          <a:p>
            <a:pPr>
              <a:defRPr/>
            </a:pPr>
            <a:endParaRPr lang="nl-NL" sz="900" b="1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  <a:p>
            <a:pPr>
              <a:defRPr/>
            </a:pPr>
            <a:endParaRPr lang="nl-NL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2160" y="6309320"/>
            <a:ext cx="2675601" cy="3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47130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nl-NL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 sz="1400" b="0"/>
            </a:lvl1pPr>
          </a:lstStyle>
          <a:p>
            <a:pPr>
              <a:defRPr/>
            </a:pPr>
            <a:endParaRPr lang="nl-NL"/>
          </a:p>
          <a:p>
            <a:pPr>
              <a:defRPr/>
            </a:pPr>
            <a:endParaRPr lang="nl-NL" sz="900" b="1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  <a:p>
            <a:pPr>
              <a:defRPr/>
            </a:pPr>
            <a:endParaRPr lang="nl-NL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2160" y="6309320"/>
            <a:ext cx="2675601" cy="3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2988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152400"/>
            <a:ext cx="78486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 smtClean="0"/>
              <a:t>Klik om het opmaakprofiel te bewerken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600200"/>
            <a:ext cx="7848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 smtClean="0"/>
              <a:t>Klik om de opmaakprofielen van de modeltekst te bewerken</a:t>
            </a:r>
          </a:p>
          <a:p>
            <a:pPr lvl="1"/>
            <a:r>
              <a:rPr lang="nl-NL" altLang="nl-NL" smtClean="0"/>
              <a:t>Tweede niveau</a:t>
            </a:r>
          </a:p>
          <a:p>
            <a:pPr lvl="2"/>
            <a:r>
              <a:rPr lang="nl-NL" altLang="nl-NL" smtClean="0"/>
              <a:t>Derde niveau</a:t>
            </a:r>
          </a:p>
          <a:p>
            <a:pPr lvl="3"/>
            <a:r>
              <a:rPr lang="nl-NL" altLang="nl-NL" smtClean="0"/>
              <a:t>Vierde niveau</a:t>
            </a:r>
          </a:p>
          <a:p>
            <a:pPr lvl="4"/>
            <a:r>
              <a:rPr lang="nl-NL" altLang="nl-NL" smtClean="0"/>
              <a:t>Vijfde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248400"/>
            <a:ext cx="19050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 b="1"/>
            </a:lvl1pPr>
          </a:lstStyle>
          <a:p>
            <a:pPr>
              <a:defRPr/>
            </a:pPr>
            <a:endParaRPr lang="nl-NL" sz="1400" b="0"/>
          </a:p>
          <a:p>
            <a:pPr>
              <a:defRPr/>
            </a:pPr>
            <a:endParaRPr lang="nl-NL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00400" y="6248400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nl-NL"/>
          </a:p>
          <a:p>
            <a:pPr>
              <a:defRPr/>
            </a:pPr>
            <a:endParaRPr lang="nl-NL"/>
          </a:p>
        </p:txBody>
      </p:sp>
      <p:pic>
        <p:nvPicPr>
          <p:cNvPr id="1030" name="Picture 7" descr="IMG_1693rechtweb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723900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1" name="Text Box 8"/>
          <p:cNvSpPr txBox="1">
            <a:spLocks noChangeArrowheads="1"/>
          </p:cNvSpPr>
          <p:nvPr/>
        </p:nvSpPr>
        <p:spPr bwMode="auto">
          <a:xfrm rot="5400000">
            <a:off x="-546100" y="6067426"/>
            <a:ext cx="1322387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>
            <a:spAutoFit/>
          </a:bodyPr>
          <a:lstStyle>
            <a:lvl1pPr eaLnBrk="0" hangingPunct="0">
              <a:defRPr sz="2800">
                <a:solidFill>
                  <a:srgbClr val="007BBE"/>
                </a:solidFill>
                <a:latin typeface="Verdana" pitchFamily="34" charset="0"/>
              </a:defRPr>
            </a:lvl1pPr>
            <a:lvl2pPr marL="742950" indent="-285750" eaLnBrk="0" hangingPunct="0">
              <a:defRPr sz="2800">
                <a:solidFill>
                  <a:srgbClr val="007BBE"/>
                </a:solidFill>
                <a:latin typeface="Verdana" pitchFamily="34" charset="0"/>
              </a:defRPr>
            </a:lvl2pPr>
            <a:lvl3pPr marL="1143000" indent="-228600" eaLnBrk="0" hangingPunct="0">
              <a:defRPr sz="2800">
                <a:solidFill>
                  <a:srgbClr val="007BBE"/>
                </a:solidFill>
                <a:latin typeface="Verdana" pitchFamily="34" charset="0"/>
              </a:defRPr>
            </a:lvl3pPr>
            <a:lvl4pPr marL="1600200" indent="-228600" eaLnBrk="0" hangingPunct="0">
              <a:defRPr sz="2800">
                <a:solidFill>
                  <a:srgbClr val="007BBE"/>
                </a:solidFill>
                <a:latin typeface="Verdana" pitchFamily="34" charset="0"/>
              </a:defRPr>
            </a:lvl4pPr>
            <a:lvl5pPr marL="2057400" indent="-228600" eaLnBrk="0" hangingPunct="0">
              <a:defRPr sz="2800">
                <a:solidFill>
                  <a:srgbClr val="007BBE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7BBE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7BBE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7BBE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7BBE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nl-NL" altLang="nl-NL" sz="800" b="1" smtClean="0">
                <a:solidFill>
                  <a:schemeClr val="bg1"/>
                </a:solidFill>
              </a:rPr>
              <a:t>hkvconsultants.com</a:t>
            </a:r>
          </a:p>
        </p:txBody>
      </p:sp>
      <p:pic>
        <p:nvPicPr>
          <p:cNvPr id="1032" name="Picture 9" descr="hkv-lijn"/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438" y="906463"/>
            <a:ext cx="8994775" cy="10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97750" y="6305550"/>
            <a:ext cx="1277938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hf sldNum="0"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7BBE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7BBE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7BBE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7BBE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7BBE"/>
          </a:solidFill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7BBE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7BBE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7BBE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7BBE"/>
          </a:solidFill>
          <a:latin typeface="Verdan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rgbClr val="007BBE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rgbClr val="007BBE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rgbClr val="007BBE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rgbClr val="007BBE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rgbClr val="007BBE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rgbClr val="007BBE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rgbClr val="007BBE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rgbClr val="007BBE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rgbClr val="007BBE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gif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gif"/><Relationship Id="rId4" Type="http://schemas.openxmlformats.org/officeDocument/2006/relationships/image" Target="../media/image31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mailto:hoek@hkv.nl" TargetMode="Externa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lvl="3"/>
            <a:r>
              <a:rPr lang="nl-NL" b="1" dirty="0" err="1" smtClean="0"/>
              <a:t>Proactive</a:t>
            </a:r>
            <a:r>
              <a:rPr lang="nl-NL" b="1" dirty="0" smtClean="0"/>
              <a:t> </a:t>
            </a:r>
            <a:r>
              <a:rPr lang="nl-NL" b="1" dirty="0" err="1" smtClean="0"/>
              <a:t>dredging</a:t>
            </a:r>
            <a:r>
              <a:rPr lang="nl-NL" b="1" dirty="0" smtClean="0"/>
              <a:t> in </a:t>
            </a:r>
            <a:r>
              <a:rPr lang="nl-NL" b="1" dirty="0" err="1" smtClean="0"/>
              <a:t>the</a:t>
            </a:r>
            <a:r>
              <a:rPr lang="nl-NL" b="1" dirty="0" smtClean="0"/>
              <a:t> Dutch Wadden Sea</a:t>
            </a:r>
            <a:endParaRPr lang="en-US" b="1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676400" y="3810000"/>
            <a:ext cx="7288088" cy="1752600"/>
          </a:xfrm>
        </p:spPr>
        <p:txBody>
          <a:bodyPr/>
          <a:lstStyle/>
          <a:p>
            <a:pPr eaLnBrk="1" hangingPunct="1"/>
            <a:endParaRPr lang="en-GB" altLang="nl-NL" dirty="0" smtClean="0"/>
          </a:p>
          <a:p>
            <a:pPr eaLnBrk="1" hangingPunct="1"/>
            <a:endParaRPr lang="en-GB" altLang="nl-NL" dirty="0" smtClean="0"/>
          </a:p>
          <a:p>
            <a:pPr eaLnBrk="1" hangingPunct="1"/>
            <a:r>
              <a:rPr lang="en-GB" altLang="nl-NL" sz="2000" dirty="0" smtClean="0"/>
              <a:t>Hydro17 conference</a:t>
            </a:r>
          </a:p>
          <a:p>
            <a:pPr eaLnBrk="1" hangingPunct="1"/>
            <a:endParaRPr lang="en-GB" altLang="nl-NL" sz="1600" dirty="0" smtClean="0"/>
          </a:p>
          <a:p>
            <a:pPr eaLnBrk="1" hangingPunct="1">
              <a:tabLst>
                <a:tab pos="6904038" algn="r"/>
              </a:tabLst>
            </a:pPr>
            <a:r>
              <a:rPr lang="en-GB" altLang="nl-NL" sz="1600" dirty="0" smtClean="0"/>
              <a:t>Rotterdam 15 November 2017	</a:t>
            </a:r>
            <a:r>
              <a:rPr lang="en-GB" altLang="nl-NL" sz="1600" dirty="0" err="1" smtClean="0"/>
              <a:t>Mattijn</a:t>
            </a:r>
            <a:r>
              <a:rPr lang="en-GB" altLang="nl-NL" sz="1600" dirty="0" smtClean="0"/>
              <a:t> van Hoek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Tons Dry Solids (TDS)</a:t>
            </a:r>
          </a:p>
          <a:p>
            <a:pPr lvl="1"/>
            <a:r>
              <a:rPr lang="en-US" dirty="0" smtClean="0"/>
              <a:t>Source: Monitoring And Registration System (MARS)</a:t>
            </a:r>
          </a:p>
          <a:p>
            <a:pPr lvl="1"/>
            <a:r>
              <a:rPr lang="en-US" dirty="0" smtClean="0"/>
              <a:t>Spatial resolution: </a:t>
            </a:r>
          </a:p>
          <a:p>
            <a:pPr lvl="2"/>
            <a:r>
              <a:rPr lang="en-US" dirty="0"/>
              <a:t>Dredge fields </a:t>
            </a:r>
            <a:r>
              <a:rPr lang="en-US" dirty="0" smtClean="0"/>
              <a:t>(dredged volumes)</a:t>
            </a:r>
          </a:p>
          <a:p>
            <a:pPr lvl="2"/>
            <a:r>
              <a:rPr lang="en-US" dirty="0"/>
              <a:t>Dumping locations </a:t>
            </a:r>
            <a:r>
              <a:rPr lang="en-US" dirty="0" smtClean="0"/>
              <a:t>(dispersed volumes)</a:t>
            </a:r>
          </a:p>
          <a:p>
            <a:pPr lvl="1"/>
            <a:r>
              <a:rPr lang="en-US" dirty="0" smtClean="0"/>
              <a:t>Temporal resolution: every trip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nl-NL" smtClean="0"/>
          </a:p>
          <a:p>
            <a:pPr>
              <a:defRPr/>
            </a:pPr>
            <a:endParaRPr lang="nl-NL" sz="900" b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nl-NL" smtClean="0"/>
          </a:p>
          <a:p>
            <a:pPr>
              <a:defRPr/>
            </a:pPr>
            <a:endParaRPr lang="nl-NL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3688" y="4221635"/>
            <a:ext cx="2285318" cy="2015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11960" y="4279434"/>
            <a:ext cx="3503572" cy="1957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176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Water- and </a:t>
            </a:r>
            <a:r>
              <a:rPr lang="en-US" dirty="0" err="1" smtClean="0"/>
              <a:t>windvelocity</a:t>
            </a:r>
            <a:r>
              <a:rPr lang="en-US" dirty="0" smtClean="0"/>
              <a:t>/direction</a:t>
            </a:r>
          </a:p>
          <a:p>
            <a:pPr lvl="1"/>
            <a:r>
              <a:rPr lang="en-US" dirty="0" smtClean="0"/>
              <a:t>Source: MATROOS/WATERBASE</a:t>
            </a:r>
          </a:p>
          <a:p>
            <a:pPr lvl="1"/>
            <a:r>
              <a:rPr lang="en-US" dirty="0" smtClean="0"/>
              <a:t>Spatial resolution:</a:t>
            </a:r>
          </a:p>
          <a:p>
            <a:pPr lvl="2"/>
            <a:r>
              <a:rPr lang="en-US" dirty="0" err="1" smtClean="0"/>
              <a:t>Watervelocity</a:t>
            </a:r>
            <a:r>
              <a:rPr lang="en-US" dirty="0" smtClean="0"/>
              <a:t>/direction: 400 x 400 meter</a:t>
            </a:r>
          </a:p>
          <a:p>
            <a:pPr lvl="2"/>
            <a:r>
              <a:rPr lang="en-US" dirty="0" err="1" smtClean="0"/>
              <a:t>Windspeed</a:t>
            </a:r>
            <a:r>
              <a:rPr lang="en-US" dirty="0" smtClean="0"/>
              <a:t>/direction: </a:t>
            </a:r>
            <a:r>
              <a:rPr lang="en-US" dirty="0" smtClean="0">
                <a:sym typeface="Wingdings"/>
              </a:rPr>
              <a:t>6 sites (1D)</a:t>
            </a:r>
          </a:p>
          <a:p>
            <a:pPr lvl="1"/>
            <a:r>
              <a:rPr lang="en-US" dirty="0" smtClean="0"/>
              <a:t>Temporal resolution:</a:t>
            </a:r>
          </a:p>
          <a:p>
            <a:pPr lvl="2"/>
            <a:r>
              <a:rPr lang="en-US" dirty="0" err="1" smtClean="0"/>
              <a:t>Watervelocity</a:t>
            </a:r>
            <a:r>
              <a:rPr lang="en-US" dirty="0" smtClean="0"/>
              <a:t>/direction: 5 day ahead, </a:t>
            </a:r>
            <a:r>
              <a:rPr lang="en-US" dirty="0" err="1" smtClean="0"/>
              <a:t>timestep</a:t>
            </a:r>
            <a:r>
              <a:rPr lang="en-US" dirty="0" smtClean="0"/>
              <a:t> 10 min</a:t>
            </a:r>
          </a:p>
          <a:p>
            <a:pPr lvl="2"/>
            <a:r>
              <a:rPr lang="en-US" dirty="0" err="1" smtClean="0"/>
              <a:t>Windspeed</a:t>
            </a:r>
            <a:r>
              <a:rPr lang="en-US" dirty="0" smtClean="0"/>
              <a:t>/direction: 5 day ahead, </a:t>
            </a:r>
            <a:r>
              <a:rPr lang="en-US" dirty="0" err="1" smtClean="0"/>
              <a:t>timestep</a:t>
            </a:r>
            <a:r>
              <a:rPr lang="en-US" dirty="0" smtClean="0"/>
              <a:t> 10 m</a:t>
            </a:r>
            <a:endParaRPr lang="en-US" dirty="0"/>
          </a:p>
        </p:txBody>
      </p:sp>
      <p:pic>
        <p:nvPicPr>
          <p:cNvPr id="5122" name="Picture 2" descr="D:\Projects\Pr\3317.20\presentatieLunchlezing\water_velocity\water_velocity.gif"/>
          <p:cNvPicPr>
            <a:picLocks noChangeAspect="1" noChangeArrowheads="1" noCrop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4096" y="4581128"/>
            <a:ext cx="4932040" cy="2361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892119" y="4581128"/>
            <a:ext cx="933035" cy="1426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7589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nl-NL" smtClean="0"/>
          </a:p>
          <a:p>
            <a:pPr>
              <a:defRPr/>
            </a:pPr>
            <a:endParaRPr lang="nl-NL" sz="900" b="1"/>
          </a:p>
        </p:txBody>
      </p:sp>
      <p:sp>
        <p:nvSpPr>
          <p:cNvPr id="3" name="Rectangle 2"/>
          <p:cNvSpPr/>
          <p:nvPr/>
        </p:nvSpPr>
        <p:spPr bwMode="auto">
          <a:xfrm>
            <a:off x="899592" y="4293096"/>
            <a:ext cx="936104" cy="79208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007BBE"/>
              </a:solidFill>
              <a:effectLst/>
              <a:latin typeface="Verdana" pitchFamily="34" charset="0"/>
            </a:endParaRPr>
          </a:p>
        </p:txBody>
      </p:sp>
      <p:pic>
        <p:nvPicPr>
          <p:cNvPr id="6" name="Picture 5"/>
          <p:cNvPicPr/>
          <p:nvPr/>
        </p:nvPicPr>
        <p:blipFill rotWithShape="1">
          <a:blip r:embed="rId3"/>
          <a:srcRect r="22899"/>
          <a:stretch/>
        </p:blipFill>
        <p:spPr>
          <a:xfrm>
            <a:off x="1043608" y="1772816"/>
            <a:ext cx="7531082" cy="3744416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783676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00201"/>
            <a:ext cx="7848600" cy="2264060"/>
          </a:xfrm>
        </p:spPr>
        <p:txBody>
          <a:bodyPr/>
          <a:lstStyle/>
          <a:p>
            <a:r>
              <a:rPr lang="en-US" dirty="0" smtClean="0"/>
              <a:t>Project </a:t>
            </a:r>
            <a:r>
              <a:rPr lang="en-US" dirty="0" err="1" smtClean="0"/>
              <a:t>bedlevel</a:t>
            </a:r>
            <a:r>
              <a:rPr lang="en-US" dirty="0" smtClean="0"/>
              <a:t> survey observations to custom tiling-scheme</a:t>
            </a:r>
          </a:p>
          <a:p>
            <a:pPr lvl="1"/>
            <a:r>
              <a:rPr lang="en-US" dirty="0" smtClean="0"/>
              <a:t>Tiling scheme follows navigation channels with buffer of at least 50meter (‘standard’ width channel ~100m)</a:t>
            </a:r>
          </a:p>
          <a:p>
            <a:pPr lvl="1"/>
            <a:r>
              <a:rPr lang="en-US" dirty="0"/>
              <a:t>1 tile ~ </a:t>
            </a:r>
            <a:r>
              <a:rPr lang="en-US" dirty="0" smtClean="0"/>
              <a:t>500x500pixels </a:t>
            </a:r>
            <a:r>
              <a:rPr lang="en-US" dirty="0"/>
              <a:t>x 4 byte </a:t>
            </a:r>
            <a:r>
              <a:rPr lang="en-US" dirty="0" smtClean="0"/>
              <a:t>=&gt; 1MB/day/tile</a:t>
            </a:r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nl-NL" smtClean="0"/>
          </a:p>
          <a:p>
            <a:pPr>
              <a:defRPr/>
            </a:pPr>
            <a:endParaRPr lang="nl-NL" sz="900" b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nl-NL" smtClean="0"/>
          </a:p>
          <a:p>
            <a:pPr>
              <a:defRPr/>
            </a:pPr>
            <a:endParaRPr lang="nl-NL"/>
          </a:p>
        </p:txBody>
      </p:sp>
      <p:pic>
        <p:nvPicPr>
          <p:cNvPr id="6" name="Picture 3" descr="C:\Users\hoek.HKV\Pictures\oms-wad\tile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4057" y="3717033"/>
            <a:ext cx="5418423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1151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Actual bed level </a:t>
            </a:r>
            <a:r>
              <a:rPr lang="en-US" dirty="0" smtClean="0"/>
              <a:t>computation</a:t>
            </a:r>
            <a:endParaRPr lang="en-US" dirty="0"/>
          </a:p>
          <a:p>
            <a:pPr lvl="1"/>
            <a:r>
              <a:rPr lang="en-US" dirty="0"/>
              <a:t>Daily process of creating a complete coverage of changes in last 30 days, with starting point the situation of 30 days ago.</a:t>
            </a:r>
          </a:p>
          <a:p>
            <a:pPr lvl="1"/>
            <a:r>
              <a:rPr lang="en-US" dirty="0"/>
              <a:t>In other words: daily process that retroactively considers changes in the last 30 days.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nl-NL" smtClean="0"/>
          </a:p>
          <a:p>
            <a:pPr>
              <a:defRPr/>
            </a:pPr>
            <a:endParaRPr lang="nl-NL" sz="900" b="1"/>
          </a:p>
        </p:txBody>
      </p:sp>
      <p:pic>
        <p:nvPicPr>
          <p:cNvPr id="2052" name="Picture 4" descr="C:\Users\hoek.HKV\Pictures\oms-wad\comb_all_v3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3055" y="4165798"/>
            <a:ext cx="4613201" cy="1816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364088" y="5848404"/>
            <a:ext cx="36384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Computed Actual bed level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1043608" y="5848404"/>
            <a:ext cx="26520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Observed bed level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971111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78" name="Fill tov NGD"/>
          <p:cNvGrpSpPr/>
          <p:nvPr/>
        </p:nvGrpSpPr>
        <p:grpSpPr>
          <a:xfrm>
            <a:off x="1885950" y="4124325"/>
            <a:ext cx="6831943" cy="1685925"/>
            <a:chOff x="1885950" y="4124325"/>
            <a:chExt cx="6831943" cy="1685925"/>
          </a:xfrm>
        </p:grpSpPr>
        <p:sp>
          <p:nvSpPr>
            <p:cNvPr id="2077" name="Fill tov NGD 2"/>
            <p:cNvSpPr/>
            <p:nvPr/>
          </p:nvSpPr>
          <p:spPr bwMode="auto">
            <a:xfrm>
              <a:off x="4391025" y="4124325"/>
              <a:ext cx="4326868" cy="1685925"/>
            </a:xfrm>
            <a:custGeom>
              <a:avLst/>
              <a:gdLst>
                <a:gd name="connsiteX0" fmla="*/ 0 w 4326868"/>
                <a:gd name="connsiteY0" fmla="*/ 19050 h 1685925"/>
                <a:gd name="connsiteX1" fmla="*/ 0 w 4326868"/>
                <a:gd name="connsiteY1" fmla="*/ 19050 h 1685925"/>
                <a:gd name="connsiteX2" fmla="*/ 28575 w 4326868"/>
                <a:gd name="connsiteY2" fmla="*/ 95250 h 1685925"/>
                <a:gd name="connsiteX3" fmla="*/ 38100 w 4326868"/>
                <a:gd name="connsiteY3" fmla="*/ 123825 h 1685925"/>
                <a:gd name="connsiteX4" fmla="*/ 57150 w 4326868"/>
                <a:gd name="connsiteY4" fmla="*/ 152400 h 1685925"/>
                <a:gd name="connsiteX5" fmla="*/ 76200 w 4326868"/>
                <a:gd name="connsiteY5" fmla="*/ 209550 h 1685925"/>
                <a:gd name="connsiteX6" fmla="*/ 85725 w 4326868"/>
                <a:gd name="connsiteY6" fmla="*/ 238125 h 1685925"/>
                <a:gd name="connsiteX7" fmla="*/ 95250 w 4326868"/>
                <a:gd name="connsiteY7" fmla="*/ 266700 h 1685925"/>
                <a:gd name="connsiteX8" fmla="*/ 142875 w 4326868"/>
                <a:gd name="connsiteY8" fmla="*/ 323850 h 1685925"/>
                <a:gd name="connsiteX9" fmla="*/ 180975 w 4326868"/>
                <a:gd name="connsiteY9" fmla="*/ 381000 h 1685925"/>
                <a:gd name="connsiteX10" fmla="*/ 209550 w 4326868"/>
                <a:gd name="connsiteY10" fmla="*/ 390525 h 1685925"/>
                <a:gd name="connsiteX11" fmla="*/ 285750 w 4326868"/>
                <a:gd name="connsiteY11" fmla="*/ 457200 h 1685925"/>
                <a:gd name="connsiteX12" fmla="*/ 342900 w 4326868"/>
                <a:gd name="connsiteY12" fmla="*/ 495300 h 1685925"/>
                <a:gd name="connsiteX13" fmla="*/ 371475 w 4326868"/>
                <a:gd name="connsiteY13" fmla="*/ 514350 h 1685925"/>
                <a:gd name="connsiteX14" fmla="*/ 428625 w 4326868"/>
                <a:gd name="connsiteY14" fmla="*/ 533400 h 1685925"/>
                <a:gd name="connsiteX15" fmla="*/ 457200 w 4326868"/>
                <a:gd name="connsiteY15" fmla="*/ 542925 h 1685925"/>
                <a:gd name="connsiteX16" fmla="*/ 485775 w 4326868"/>
                <a:gd name="connsiteY16" fmla="*/ 561975 h 1685925"/>
                <a:gd name="connsiteX17" fmla="*/ 638175 w 4326868"/>
                <a:gd name="connsiteY17" fmla="*/ 571500 h 1685925"/>
                <a:gd name="connsiteX18" fmla="*/ 685800 w 4326868"/>
                <a:gd name="connsiteY18" fmla="*/ 581025 h 1685925"/>
                <a:gd name="connsiteX19" fmla="*/ 742950 w 4326868"/>
                <a:gd name="connsiteY19" fmla="*/ 600075 h 1685925"/>
                <a:gd name="connsiteX20" fmla="*/ 771525 w 4326868"/>
                <a:gd name="connsiteY20" fmla="*/ 609600 h 1685925"/>
                <a:gd name="connsiteX21" fmla="*/ 809625 w 4326868"/>
                <a:gd name="connsiteY21" fmla="*/ 619125 h 1685925"/>
                <a:gd name="connsiteX22" fmla="*/ 866775 w 4326868"/>
                <a:gd name="connsiteY22" fmla="*/ 638175 h 1685925"/>
                <a:gd name="connsiteX23" fmla="*/ 895350 w 4326868"/>
                <a:gd name="connsiteY23" fmla="*/ 647700 h 1685925"/>
                <a:gd name="connsiteX24" fmla="*/ 923925 w 4326868"/>
                <a:gd name="connsiteY24" fmla="*/ 666750 h 1685925"/>
                <a:gd name="connsiteX25" fmla="*/ 952500 w 4326868"/>
                <a:gd name="connsiteY25" fmla="*/ 676275 h 1685925"/>
                <a:gd name="connsiteX26" fmla="*/ 990600 w 4326868"/>
                <a:gd name="connsiteY26" fmla="*/ 695325 h 1685925"/>
                <a:gd name="connsiteX27" fmla="*/ 1047750 w 4326868"/>
                <a:gd name="connsiteY27" fmla="*/ 723900 h 1685925"/>
                <a:gd name="connsiteX28" fmla="*/ 1104900 w 4326868"/>
                <a:gd name="connsiteY28" fmla="*/ 781050 h 1685925"/>
                <a:gd name="connsiteX29" fmla="*/ 1133475 w 4326868"/>
                <a:gd name="connsiteY29" fmla="*/ 809625 h 1685925"/>
                <a:gd name="connsiteX30" fmla="*/ 1171575 w 4326868"/>
                <a:gd name="connsiteY30" fmla="*/ 866775 h 1685925"/>
                <a:gd name="connsiteX31" fmla="*/ 1190625 w 4326868"/>
                <a:gd name="connsiteY31" fmla="*/ 895350 h 1685925"/>
                <a:gd name="connsiteX32" fmla="*/ 1209675 w 4326868"/>
                <a:gd name="connsiteY32" fmla="*/ 952500 h 1685925"/>
                <a:gd name="connsiteX33" fmla="*/ 1219200 w 4326868"/>
                <a:gd name="connsiteY33" fmla="*/ 981075 h 1685925"/>
                <a:gd name="connsiteX34" fmla="*/ 1228725 w 4326868"/>
                <a:gd name="connsiteY34" fmla="*/ 1133475 h 1685925"/>
                <a:gd name="connsiteX35" fmla="*/ 1257300 w 4326868"/>
                <a:gd name="connsiteY35" fmla="*/ 1257300 h 1685925"/>
                <a:gd name="connsiteX36" fmla="*/ 1285875 w 4326868"/>
                <a:gd name="connsiteY36" fmla="*/ 1352550 h 1685925"/>
                <a:gd name="connsiteX37" fmla="*/ 1295400 w 4326868"/>
                <a:gd name="connsiteY37" fmla="*/ 1381125 h 1685925"/>
                <a:gd name="connsiteX38" fmla="*/ 1333500 w 4326868"/>
                <a:gd name="connsiteY38" fmla="*/ 1438275 h 1685925"/>
                <a:gd name="connsiteX39" fmla="*/ 1352550 w 4326868"/>
                <a:gd name="connsiteY39" fmla="*/ 1466850 h 1685925"/>
                <a:gd name="connsiteX40" fmla="*/ 1381125 w 4326868"/>
                <a:gd name="connsiteY40" fmla="*/ 1485900 h 1685925"/>
                <a:gd name="connsiteX41" fmla="*/ 1428750 w 4326868"/>
                <a:gd name="connsiteY41" fmla="*/ 1543050 h 1685925"/>
                <a:gd name="connsiteX42" fmla="*/ 1447800 w 4326868"/>
                <a:gd name="connsiteY42" fmla="*/ 1571625 h 1685925"/>
                <a:gd name="connsiteX43" fmla="*/ 1485900 w 4326868"/>
                <a:gd name="connsiteY43" fmla="*/ 1590675 h 1685925"/>
                <a:gd name="connsiteX44" fmla="*/ 1514475 w 4326868"/>
                <a:gd name="connsiteY44" fmla="*/ 1619250 h 1685925"/>
                <a:gd name="connsiteX45" fmla="*/ 1581150 w 4326868"/>
                <a:gd name="connsiteY45" fmla="*/ 1638300 h 1685925"/>
                <a:gd name="connsiteX46" fmla="*/ 1666875 w 4326868"/>
                <a:gd name="connsiteY46" fmla="*/ 1666875 h 1685925"/>
                <a:gd name="connsiteX47" fmla="*/ 1695450 w 4326868"/>
                <a:gd name="connsiteY47" fmla="*/ 1676400 h 1685925"/>
                <a:gd name="connsiteX48" fmla="*/ 1724025 w 4326868"/>
                <a:gd name="connsiteY48" fmla="*/ 1685925 h 1685925"/>
                <a:gd name="connsiteX49" fmla="*/ 2028825 w 4326868"/>
                <a:gd name="connsiteY49" fmla="*/ 1676400 h 1685925"/>
                <a:gd name="connsiteX50" fmla="*/ 2085975 w 4326868"/>
                <a:gd name="connsiteY50" fmla="*/ 1647825 h 1685925"/>
                <a:gd name="connsiteX51" fmla="*/ 2114550 w 4326868"/>
                <a:gd name="connsiteY51" fmla="*/ 1638300 h 1685925"/>
                <a:gd name="connsiteX52" fmla="*/ 2133600 w 4326868"/>
                <a:gd name="connsiteY52" fmla="*/ 1609725 h 1685925"/>
                <a:gd name="connsiteX53" fmla="*/ 2162175 w 4326868"/>
                <a:gd name="connsiteY53" fmla="*/ 1600200 h 1685925"/>
                <a:gd name="connsiteX54" fmla="*/ 2219325 w 4326868"/>
                <a:gd name="connsiteY54" fmla="*/ 1562100 h 1685925"/>
                <a:gd name="connsiteX55" fmla="*/ 2219325 w 4326868"/>
                <a:gd name="connsiteY55" fmla="*/ 1562100 h 1685925"/>
                <a:gd name="connsiteX56" fmla="*/ 2247900 w 4326868"/>
                <a:gd name="connsiteY56" fmla="*/ 1533525 h 1685925"/>
                <a:gd name="connsiteX57" fmla="*/ 2305050 w 4326868"/>
                <a:gd name="connsiteY57" fmla="*/ 1495425 h 1685925"/>
                <a:gd name="connsiteX58" fmla="*/ 2324100 w 4326868"/>
                <a:gd name="connsiteY58" fmla="*/ 1438275 h 1685925"/>
                <a:gd name="connsiteX59" fmla="*/ 2343150 w 4326868"/>
                <a:gd name="connsiteY59" fmla="*/ 1409700 h 1685925"/>
                <a:gd name="connsiteX60" fmla="*/ 2362200 w 4326868"/>
                <a:gd name="connsiteY60" fmla="*/ 1352550 h 1685925"/>
                <a:gd name="connsiteX61" fmla="*/ 2381250 w 4326868"/>
                <a:gd name="connsiteY61" fmla="*/ 1323975 h 1685925"/>
                <a:gd name="connsiteX62" fmla="*/ 2390775 w 4326868"/>
                <a:gd name="connsiteY62" fmla="*/ 1295400 h 1685925"/>
                <a:gd name="connsiteX63" fmla="*/ 2438400 w 4326868"/>
                <a:gd name="connsiteY63" fmla="*/ 1209675 h 1685925"/>
                <a:gd name="connsiteX64" fmla="*/ 2457450 w 4326868"/>
                <a:gd name="connsiteY64" fmla="*/ 1028700 h 1685925"/>
                <a:gd name="connsiteX65" fmla="*/ 2476500 w 4326868"/>
                <a:gd name="connsiteY65" fmla="*/ 971550 h 1685925"/>
                <a:gd name="connsiteX66" fmla="*/ 2495550 w 4326868"/>
                <a:gd name="connsiteY66" fmla="*/ 914400 h 1685925"/>
                <a:gd name="connsiteX67" fmla="*/ 2505075 w 4326868"/>
                <a:gd name="connsiteY67" fmla="*/ 885825 h 1685925"/>
                <a:gd name="connsiteX68" fmla="*/ 2552700 w 4326868"/>
                <a:gd name="connsiteY68" fmla="*/ 828675 h 1685925"/>
                <a:gd name="connsiteX69" fmla="*/ 2562225 w 4326868"/>
                <a:gd name="connsiteY69" fmla="*/ 800100 h 1685925"/>
                <a:gd name="connsiteX70" fmla="*/ 2581275 w 4326868"/>
                <a:gd name="connsiteY70" fmla="*/ 771525 h 1685925"/>
                <a:gd name="connsiteX71" fmla="*/ 2619375 w 4326868"/>
                <a:gd name="connsiteY71" fmla="*/ 714375 h 1685925"/>
                <a:gd name="connsiteX72" fmla="*/ 2638425 w 4326868"/>
                <a:gd name="connsiteY72" fmla="*/ 685800 h 1685925"/>
                <a:gd name="connsiteX73" fmla="*/ 2667000 w 4326868"/>
                <a:gd name="connsiteY73" fmla="*/ 676275 h 1685925"/>
                <a:gd name="connsiteX74" fmla="*/ 2695575 w 4326868"/>
                <a:gd name="connsiteY74" fmla="*/ 657225 h 1685925"/>
                <a:gd name="connsiteX75" fmla="*/ 2752725 w 4326868"/>
                <a:gd name="connsiteY75" fmla="*/ 638175 h 1685925"/>
                <a:gd name="connsiteX76" fmla="*/ 2838450 w 4326868"/>
                <a:gd name="connsiteY76" fmla="*/ 609600 h 1685925"/>
                <a:gd name="connsiteX77" fmla="*/ 2867025 w 4326868"/>
                <a:gd name="connsiteY77" fmla="*/ 600075 h 1685925"/>
                <a:gd name="connsiteX78" fmla="*/ 2924175 w 4326868"/>
                <a:gd name="connsiteY78" fmla="*/ 590550 h 1685925"/>
                <a:gd name="connsiteX79" fmla="*/ 3238500 w 4326868"/>
                <a:gd name="connsiteY79" fmla="*/ 600075 h 1685925"/>
                <a:gd name="connsiteX80" fmla="*/ 3295650 w 4326868"/>
                <a:gd name="connsiteY80" fmla="*/ 628650 h 1685925"/>
                <a:gd name="connsiteX81" fmla="*/ 3324225 w 4326868"/>
                <a:gd name="connsiteY81" fmla="*/ 657225 h 1685925"/>
                <a:gd name="connsiteX82" fmla="*/ 3381375 w 4326868"/>
                <a:gd name="connsiteY82" fmla="*/ 685800 h 1685925"/>
                <a:gd name="connsiteX83" fmla="*/ 3438525 w 4326868"/>
                <a:gd name="connsiteY83" fmla="*/ 714375 h 1685925"/>
                <a:gd name="connsiteX84" fmla="*/ 3476625 w 4326868"/>
                <a:gd name="connsiteY84" fmla="*/ 762000 h 1685925"/>
                <a:gd name="connsiteX85" fmla="*/ 3543300 w 4326868"/>
                <a:gd name="connsiteY85" fmla="*/ 847725 h 1685925"/>
                <a:gd name="connsiteX86" fmla="*/ 3562350 w 4326868"/>
                <a:gd name="connsiteY86" fmla="*/ 876300 h 1685925"/>
                <a:gd name="connsiteX87" fmla="*/ 3590925 w 4326868"/>
                <a:gd name="connsiteY87" fmla="*/ 962025 h 1685925"/>
                <a:gd name="connsiteX88" fmla="*/ 3600450 w 4326868"/>
                <a:gd name="connsiteY88" fmla="*/ 990600 h 1685925"/>
                <a:gd name="connsiteX89" fmla="*/ 3609975 w 4326868"/>
                <a:gd name="connsiteY89" fmla="*/ 1019175 h 1685925"/>
                <a:gd name="connsiteX90" fmla="*/ 3629025 w 4326868"/>
                <a:gd name="connsiteY90" fmla="*/ 1104900 h 1685925"/>
                <a:gd name="connsiteX91" fmla="*/ 3648075 w 4326868"/>
                <a:gd name="connsiteY91" fmla="*/ 1162050 h 1685925"/>
                <a:gd name="connsiteX92" fmla="*/ 3676650 w 4326868"/>
                <a:gd name="connsiteY92" fmla="*/ 1257300 h 1685925"/>
                <a:gd name="connsiteX93" fmla="*/ 3705225 w 4326868"/>
                <a:gd name="connsiteY93" fmla="*/ 1276350 h 1685925"/>
                <a:gd name="connsiteX94" fmla="*/ 3752850 w 4326868"/>
                <a:gd name="connsiteY94" fmla="*/ 1352550 h 1685925"/>
                <a:gd name="connsiteX95" fmla="*/ 3762375 w 4326868"/>
                <a:gd name="connsiteY95" fmla="*/ 1381125 h 1685925"/>
                <a:gd name="connsiteX96" fmla="*/ 3819525 w 4326868"/>
                <a:gd name="connsiteY96" fmla="*/ 1419225 h 1685925"/>
                <a:gd name="connsiteX97" fmla="*/ 3838575 w 4326868"/>
                <a:gd name="connsiteY97" fmla="*/ 1447800 h 1685925"/>
                <a:gd name="connsiteX98" fmla="*/ 3895725 w 4326868"/>
                <a:gd name="connsiteY98" fmla="*/ 1476375 h 1685925"/>
                <a:gd name="connsiteX99" fmla="*/ 3924300 w 4326868"/>
                <a:gd name="connsiteY99" fmla="*/ 1495425 h 1685925"/>
                <a:gd name="connsiteX100" fmla="*/ 3952875 w 4326868"/>
                <a:gd name="connsiteY100" fmla="*/ 1504950 h 1685925"/>
                <a:gd name="connsiteX101" fmla="*/ 3981450 w 4326868"/>
                <a:gd name="connsiteY101" fmla="*/ 1524000 h 1685925"/>
                <a:gd name="connsiteX102" fmla="*/ 4010025 w 4326868"/>
                <a:gd name="connsiteY102" fmla="*/ 1533525 h 1685925"/>
                <a:gd name="connsiteX103" fmla="*/ 4038600 w 4326868"/>
                <a:gd name="connsiteY103" fmla="*/ 1552575 h 1685925"/>
                <a:gd name="connsiteX104" fmla="*/ 4095750 w 4326868"/>
                <a:gd name="connsiteY104" fmla="*/ 1571625 h 1685925"/>
                <a:gd name="connsiteX105" fmla="*/ 4124325 w 4326868"/>
                <a:gd name="connsiteY105" fmla="*/ 1581150 h 1685925"/>
                <a:gd name="connsiteX106" fmla="*/ 4181475 w 4326868"/>
                <a:gd name="connsiteY106" fmla="*/ 1600200 h 1685925"/>
                <a:gd name="connsiteX107" fmla="*/ 4210050 w 4326868"/>
                <a:gd name="connsiteY107" fmla="*/ 1609725 h 1685925"/>
                <a:gd name="connsiteX108" fmla="*/ 4295775 w 4326868"/>
                <a:gd name="connsiteY108" fmla="*/ 1628775 h 1685925"/>
                <a:gd name="connsiteX109" fmla="*/ 4314825 w 4326868"/>
                <a:gd name="connsiteY109" fmla="*/ 1571625 h 1685925"/>
                <a:gd name="connsiteX110" fmla="*/ 4295775 w 4326868"/>
                <a:gd name="connsiteY110" fmla="*/ 1514475 h 1685925"/>
                <a:gd name="connsiteX111" fmla="*/ 4276725 w 4326868"/>
                <a:gd name="connsiteY111" fmla="*/ 1343025 h 1685925"/>
                <a:gd name="connsiteX112" fmla="*/ 4286250 w 4326868"/>
                <a:gd name="connsiteY112" fmla="*/ 904875 h 1685925"/>
                <a:gd name="connsiteX113" fmla="*/ 4276725 w 4326868"/>
                <a:gd name="connsiteY113" fmla="*/ 581025 h 1685925"/>
                <a:gd name="connsiteX114" fmla="*/ 4267200 w 4326868"/>
                <a:gd name="connsiteY114" fmla="*/ 523875 h 1685925"/>
                <a:gd name="connsiteX115" fmla="*/ 4257675 w 4326868"/>
                <a:gd name="connsiteY115" fmla="*/ 438150 h 1685925"/>
                <a:gd name="connsiteX116" fmla="*/ 4238625 w 4326868"/>
                <a:gd name="connsiteY116" fmla="*/ 238125 h 1685925"/>
                <a:gd name="connsiteX117" fmla="*/ 4248150 w 4326868"/>
                <a:gd name="connsiteY117" fmla="*/ 66675 h 1685925"/>
                <a:gd name="connsiteX118" fmla="*/ 4257675 w 4326868"/>
                <a:gd name="connsiteY118" fmla="*/ 0 h 1685925"/>
                <a:gd name="connsiteX119" fmla="*/ 4229100 w 4326868"/>
                <a:gd name="connsiteY119" fmla="*/ 19050 h 1685925"/>
                <a:gd name="connsiteX120" fmla="*/ 4191000 w 4326868"/>
                <a:gd name="connsiteY120" fmla="*/ 28575 h 1685925"/>
                <a:gd name="connsiteX121" fmla="*/ 3952875 w 4326868"/>
                <a:gd name="connsiteY121" fmla="*/ 19050 h 1685925"/>
                <a:gd name="connsiteX122" fmla="*/ 3038475 w 4326868"/>
                <a:gd name="connsiteY122" fmla="*/ 38100 h 1685925"/>
                <a:gd name="connsiteX123" fmla="*/ 2981325 w 4326868"/>
                <a:gd name="connsiteY123" fmla="*/ 47625 h 1685925"/>
                <a:gd name="connsiteX124" fmla="*/ 2733675 w 4326868"/>
                <a:gd name="connsiteY124" fmla="*/ 38100 h 1685925"/>
                <a:gd name="connsiteX125" fmla="*/ 2619375 w 4326868"/>
                <a:gd name="connsiteY125" fmla="*/ 19050 h 1685925"/>
                <a:gd name="connsiteX126" fmla="*/ 1695450 w 4326868"/>
                <a:gd name="connsiteY126" fmla="*/ 28575 h 1685925"/>
                <a:gd name="connsiteX127" fmla="*/ 1266825 w 4326868"/>
                <a:gd name="connsiteY127" fmla="*/ 28575 h 1685925"/>
                <a:gd name="connsiteX128" fmla="*/ 1200150 w 4326868"/>
                <a:gd name="connsiteY128" fmla="*/ 19050 h 1685925"/>
                <a:gd name="connsiteX129" fmla="*/ 1171575 w 4326868"/>
                <a:gd name="connsiteY129" fmla="*/ 9525 h 1685925"/>
                <a:gd name="connsiteX130" fmla="*/ 581025 w 4326868"/>
                <a:gd name="connsiteY130" fmla="*/ 19050 h 1685925"/>
                <a:gd name="connsiteX131" fmla="*/ 504825 w 4326868"/>
                <a:gd name="connsiteY131" fmla="*/ 28575 h 1685925"/>
                <a:gd name="connsiteX132" fmla="*/ 466725 w 4326868"/>
                <a:gd name="connsiteY132" fmla="*/ 38100 h 1685925"/>
                <a:gd name="connsiteX133" fmla="*/ 190500 w 4326868"/>
                <a:gd name="connsiteY133" fmla="*/ 28575 h 1685925"/>
                <a:gd name="connsiteX134" fmla="*/ 47625 w 4326868"/>
                <a:gd name="connsiteY134" fmla="*/ 38100 h 1685925"/>
                <a:gd name="connsiteX135" fmla="*/ 0 w 4326868"/>
                <a:gd name="connsiteY135" fmla="*/ 19050 h 1685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</a:cxnLst>
              <a:rect l="l" t="t" r="r" b="b"/>
              <a:pathLst>
                <a:path w="4326868" h="1685925">
                  <a:moveTo>
                    <a:pt x="0" y="19050"/>
                  </a:moveTo>
                  <a:lnTo>
                    <a:pt x="0" y="19050"/>
                  </a:lnTo>
                  <a:cubicBezTo>
                    <a:pt x="9525" y="44450"/>
                    <a:pt x="19304" y="69756"/>
                    <a:pt x="28575" y="95250"/>
                  </a:cubicBezTo>
                  <a:cubicBezTo>
                    <a:pt x="32006" y="104686"/>
                    <a:pt x="33610" y="114845"/>
                    <a:pt x="38100" y="123825"/>
                  </a:cubicBezTo>
                  <a:cubicBezTo>
                    <a:pt x="43220" y="134064"/>
                    <a:pt x="52501" y="141939"/>
                    <a:pt x="57150" y="152400"/>
                  </a:cubicBezTo>
                  <a:cubicBezTo>
                    <a:pt x="65305" y="170750"/>
                    <a:pt x="69850" y="190500"/>
                    <a:pt x="76200" y="209550"/>
                  </a:cubicBezTo>
                  <a:lnTo>
                    <a:pt x="85725" y="238125"/>
                  </a:lnTo>
                  <a:cubicBezTo>
                    <a:pt x="88900" y="247650"/>
                    <a:pt x="89681" y="258346"/>
                    <a:pt x="95250" y="266700"/>
                  </a:cubicBezTo>
                  <a:cubicBezTo>
                    <a:pt x="121772" y="306483"/>
                    <a:pt x="106205" y="287180"/>
                    <a:pt x="142875" y="323850"/>
                  </a:cubicBezTo>
                  <a:cubicBezTo>
                    <a:pt x="152861" y="353808"/>
                    <a:pt x="150397" y="360615"/>
                    <a:pt x="180975" y="381000"/>
                  </a:cubicBezTo>
                  <a:cubicBezTo>
                    <a:pt x="189329" y="386569"/>
                    <a:pt x="200025" y="387350"/>
                    <a:pt x="209550" y="390525"/>
                  </a:cubicBezTo>
                  <a:cubicBezTo>
                    <a:pt x="241300" y="438150"/>
                    <a:pt x="219075" y="412750"/>
                    <a:pt x="285750" y="457200"/>
                  </a:cubicBezTo>
                  <a:lnTo>
                    <a:pt x="342900" y="495300"/>
                  </a:lnTo>
                  <a:cubicBezTo>
                    <a:pt x="352425" y="501650"/>
                    <a:pt x="360615" y="510730"/>
                    <a:pt x="371475" y="514350"/>
                  </a:cubicBezTo>
                  <a:lnTo>
                    <a:pt x="428625" y="533400"/>
                  </a:lnTo>
                  <a:cubicBezTo>
                    <a:pt x="438150" y="536575"/>
                    <a:pt x="448846" y="537356"/>
                    <a:pt x="457200" y="542925"/>
                  </a:cubicBezTo>
                  <a:cubicBezTo>
                    <a:pt x="466725" y="549275"/>
                    <a:pt x="474467" y="560190"/>
                    <a:pt x="485775" y="561975"/>
                  </a:cubicBezTo>
                  <a:cubicBezTo>
                    <a:pt x="536051" y="569913"/>
                    <a:pt x="587375" y="568325"/>
                    <a:pt x="638175" y="571500"/>
                  </a:cubicBezTo>
                  <a:cubicBezTo>
                    <a:pt x="654050" y="574675"/>
                    <a:pt x="670181" y="576765"/>
                    <a:pt x="685800" y="581025"/>
                  </a:cubicBezTo>
                  <a:cubicBezTo>
                    <a:pt x="705173" y="586309"/>
                    <a:pt x="723900" y="593725"/>
                    <a:pt x="742950" y="600075"/>
                  </a:cubicBezTo>
                  <a:cubicBezTo>
                    <a:pt x="752475" y="603250"/>
                    <a:pt x="761785" y="607165"/>
                    <a:pt x="771525" y="609600"/>
                  </a:cubicBezTo>
                  <a:cubicBezTo>
                    <a:pt x="784225" y="612775"/>
                    <a:pt x="797086" y="615363"/>
                    <a:pt x="809625" y="619125"/>
                  </a:cubicBezTo>
                  <a:cubicBezTo>
                    <a:pt x="828859" y="624895"/>
                    <a:pt x="847725" y="631825"/>
                    <a:pt x="866775" y="638175"/>
                  </a:cubicBezTo>
                  <a:cubicBezTo>
                    <a:pt x="876300" y="641350"/>
                    <a:pt x="886996" y="642131"/>
                    <a:pt x="895350" y="647700"/>
                  </a:cubicBezTo>
                  <a:cubicBezTo>
                    <a:pt x="904875" y="654050"/>
                    <a:pt x="913686" y="661630"/>
                    <a:pt x="923925" y="666750"/>
                  </a:cubicBezTo>
                  <a:cubicBezTo>
                    <a:pt x="932905" y="671240"/>
                    <a:pt x="943272" y="672320"/>
                    <a:pt x="952500" y="676275"/>
                  </a:cubicBezTo>
                  <a:cubicBezTo>
                    <a:pt x="965551" y="681868"/>
                    <a:pt x="977549" y="689732"/>
                    <a:pt x="990600" y="695325"/>
                  </a:cubicBezTo>
                  <a:cubicBezTo>
                    <a:pt x="1022558" y="709021"/>
                    <a:pt x="1019346" y="698652"/>
                    <a:pt x="1047750" y="723900"/>
                  </a:cubicBezTo>
                  <a:cubicBezTo>
                    <a:pt x="1067886" y="741798"/>
                    <a:pt x="1085850" y="762000"/>
                    <a:pt x="1104900" y="781050"/>
                  </a:cubicBezTo>
                  <a:cubicBezTo>
                    <a:pt x="1114425" y="790575"/>
                    <a:pt x="1126003" y="798417"/>
                    <a:pt x="1133475" y="809625"/>
                  </a:cubicBezTo>
                  <a:lnTo>
                    <a:pt x="1171575" y="866775"/>
                  </a:lnTo>
                  <a:cubicBezTo>
                    <a:pt x="1177925" y="876300"/>
                    <a:pt x="1187005" y="884490"/>
                    <a:pt x="1190625" y="895350"/>
                  </a:cubicBezTo>
                  <a:lnTo>
                    <a:pt x="1209675" y="952500"/>
                  </a:lnTo>
                  <a:lnTo>
                    <a:pt x="1219200" y="981075"/>
                  </a:lnTo>
                  <a:cubicBezTo>
                    <a:pt x="1222375" y="1031875"/>
                    <a:pt x="1224316" y="1082767"/>
                    <a:pt x="1228725" y="1133475"/>
                  </a:cubicBezTo>
                  <a:cubicBezTo>
                    <a:pt x="1237569" y="1235182"/>
                    <a:pt x="1234300" y="1165298"/>
                    <a:pt x="1257300" y="1257300"/>
                  </a:cubicBezTo>
                  <a:cubicBezTo>
                    <a:pt x="1271695" y="1314881"/>
                    <a:pt x="1262685" y="1282981"/>
                    <a:pt x="1285875" y="1352550"/>
                  </a:cubicBezTo>
                  <a:cubicBezTo>
                    <a:pt x="1289050" y="1362075"/>
                    <a:pt x="1289831" y="1372771"/>
                    <a:pt x="1295400" y="1381125"/>
                  </a:cubicBezTo>
                  <a:lnTo>
                    <a:pt x="1333500" y="1438275"/>
                  </a:lnTo>
                  <a:cubicBezTo>
                    <a:pt x="1339850" y="1447800"/>
                    <a:pt x="1343025" y="1460500"/>
                    <a:pt x="1352550" y="1466850"/>
                  </a:cubicBezTo>
                  <a:lnTo>
                    <a:pt x="1381125" y="1485900"/>
                  </a:lnTo>
                  <a:cubicBezTo>
                    <a:pt x="1428423" y="1556846"/>
                    <a:pt x="1367634" y="1469711"/>
                    <a:pt x="1428750" y="1543050"/>
                  </a:cubicBezTo>
                  <a:cubicBezTo>
                    <a:pt x="1436079" y="1551844"/>
                    <a:pt x="1439006" y="1564296"/>
                    <a:pt x="1447800" y="1571625"/>
                  </a:cubicBezTo>
                  <a:cubicBezTo>
                    <a:pt x="1458708" y="1580715"/>
                    <a:pt x="1474346" y="1582422"/>
                    <a:pt x="1485900" y="1590675"/>
                  </a:cubicBezTo>
                  <a:cubicBezTo>
                    <a:pt x="1496861" y="1598505"/>
                    <a:pt x="1503267" y="1611778"/>
                    <a:pt x="1514475" y="1619250"/>
                  </a:cubicBezTo>
                  <a:cubicBezTo>
                    <a:pt x="1523205" y="1625070"/>
                    <a:pt x="1575377" y="1636568"/>
                    <a:pt x="1581150" y="1638300"/>
                  </a:cubicBezTo>
                  <a:lnTo>
                    <a:pt x="1666875" y="1666875"/>
                  </a:lnTo>
                  <a:lnTo>
                    <a:pt x="1695450" y="1676400"/>
                  </a:lnTo>
                  <a:lnTo>
                    <a:pt x="1724025" y="1685925"/>
                  </a:lnTo>
                  <a:cubicBezTo>
                    <a:pt x="1825625" y="1682750"/>
                    <a:pt x="1927341" y="1682199"/>
                    <a:pt x="2028825" y="1676400"/>
                  </a:cubicBezTo>
                  <a:cubicBezTo>
                    <a:pt x="2055856" y="1674855"/>
                    <a:pt x="2063189" y="1659218"/>
                    <a:pt x="2085975" y="1647825"/>
                  </a:cubicBezTo>
                  <a:cubicBezTo>
                    <a:pt x="2094955" y="1643335"/>
                    <a:pt x="2105025" y="1641475"/>
                    <a:pt x="2114550" y="1638300"/>
                  </a:cubicBezTo>
                  <a:cubicBezTo>
                    <a:pt x="2120900" y="1628775"/>
                    <a:pt x="2124661" y="1616876"/>
                    <a:pt x="2133600" y="1609725"/>
                  </a:cubicBezTo>
                  <a:cubicBezTo>
                    <a:pt x="2141440" y="1603453"/>
                    <a:pt x="2153398" y="1605076"/>
                    <a:pt x="2162175" y="1600200"/>
                  </a:cubicBezTo>
                  <a:cubicBezTo>
                    <a:pt x="2182189" y="1589081"/>
                    <a:pt x="2200275" y="1574800"/>
                    <a:pt x="2219325" y="1562100"/>
                  </a:cubicBezTo>
                  <a:lnTo>
                    <a:pt x="2219325" y="1562100"/>
                  </a:lnTo>
                  <a:cubicBezTo>
                    <a:pt x="2228850" y="1552575"/>
                    <a:pt x="2237267" y="1541795"/>
                    <a:pt x="2247900" y="1533525"/>
                  </a:cubicBezTo>
                  <a:cubicBezTo>
                    <a:pt x="2265972" y="1519469"/>
                    <a:pt x="2305050" y="1495425"/>
                    <a:pt x="2305050" y="1495425"/>
                  </a:cubicBezTo>
                  <a:cubicBezTo>
                    <a:pt x="2311400" y="1476375"/>
                    <a:pt x="2312961" y="1454983"/>
                    <a:pt x="2324100" y="1438275"/>
                  </a:cubicBezTo>
                  <a:cubicBezTo>
                    <a:pt x="2330450" y="1428750"/>
                    <a:pt x="2338501" y="1420161"/>
                    <a:pt x="2343150" y="1409700"/>
                  </a:cubicBezTo>
                  <a:cubicBezTo>
                    <a:pt x="2351305" y="1391350"/>
                    <a:pt x="2351061" y="1369258"/>
                    <a:pt x="2362200" y="1352550"/>
                  </a:cubicBezTo>
                  <a:cubicBezTo>
                    <a:pt x="2368550" y="1343025"/>
                    <a:pt x="2376130" y="1334214"/>
                    <a:pt x="2381250" y="1323975"/>
                  </a:cubicBezTo>
                  <a:cubicBezTo>
                    <a:pt x="2385740" y="1314995"/>
                    <a:pt x="2385899" y="1304177"/>
                    <a:pt x="2390775" y="1295400"/>
                  </a:cubicBezTo>
                  <a:cubicBezTo>
                    <a:pt x="2445362" y="1197144"/>
                    <a:pt x="2416847" y="1274333"/>
                    <a:pt x="2438400" y="1209675"/>
                  </a:cubicBezTo>
                  <a:cubicBezTo>
                    <a:pt x="2440238" y="1189457"/>
                    <a:pt x="2450878" y="1059371"/>
                    <a:pt x="2457450" y="1028700"/>
                  </a:cubicBezTo>
                  <a:cubicBezTo>
                    <a:pt x="2461657" y="1009065"/>
                    <a:pt x="2470150" y="990600"/>
                    <a:pt x="2476500" y="971550"/>
                  </a:cubicBezTo>
                  <a:lnTo>
                    <a:pt x="2495550" y="914400"/>
                  </a:lnTo>
                  <a:cubicBezTo>
                    <a:pt x="2498725" y="904875"/>
                    <a:pt x="2499506" y="894179"/>
                    <a:pt x="2505075" y="885825"/>
                  </a:cubicBezTo>
                  <a:cubicBezTo>
                    <a:pt x="2531597" y="846042"/>
                    <a:pt x="2516030" y="865345"/>
                    <a:pt x="2552700" y="828675"/>
                  </a:cubicBezTo>
                  <a:cubicBezTo>
                    <a:pt x="2555875" y="819150"/>
                    <a:pt x="2557735" y="809080"/>
                    <a:pt x="2562225" y="800100"/>
                  </a:cubicBezTo>
                  <a:cubicBezTo>
                    <a:pt x="2567345" y="789861"/>
                    <a:pt x="2576766" y="782047"/>
                    <a:pt x="2581275" y="771525"/>
                  </a:cubicBezTo>
                  <a:cubicBezTo>
                    <a:pt x="2605878" y="714118"/>
                    <a:pt x="2569150" y="747858"/>
                    <a:pt x="2619375" y="714375"/>
                  </a:cubicBezTo>
                  <a:cubicBezTo>
                    <a:pt x="2625725" y="704850"/>
                    <a:pt x="2629486" y="692951"/>
                    <a:pt x="2638425" y="685800"/>
                  </a:cubicBezTo>
                  <a:cubicBezTo>
                    <a:pt x="2646265" y="679528"/>
                    <a:pt x="2658020" y="680765"/>
                    <a:pt x="2667000" y="676275"/>
                  </a:cubicBezTo>
                  <a:cubicBezTo>
                    <a:pt x="2677239" y="671155"/>
                    <a:pt x="2685114" y="661874"/>
                    <a:pt x="2695575" y="657225"/>
                  </a:cubicBezTo>
                  <a:cubicBezTo>
                    <a:pt x="2713925" y="649070"/>
                    <a:pt x="2733675" y="644525"/>
                    <a:pt x="2752725" y="638175"/>
                  </a:cubicBezTo>
                  <a:lnTo>
                    <a:pt x="2838450" y="609600"/>
                  </a:lnTo>
                  <a:cubicBezTo>
                    <a:pt x="2847975" y="606425"/>
                    <a:pt x="2857121" y="601726"/>
                    <a:pt x="2867025" y="600075"/>
                  </a:cubicBezTo>
                  <a:lnTo>
                    <a:pt x="2924175" y="590550"/>
                  </a:lnTo>
                  <a:cubicBezTo>
                    <a:pt x="3028950" y="593725"/>
                    <a:pt x="3133838" y="594260"/>
                    <a:pt x="3238500" y="600075"/>
                  </a:cubicBezTo>
                  <a:cubicBezTo>
                    <a:pt x="3256911" y="601098"/>
                    <a:pt x="3282693" y="617852"/>
                    <a:pt x="3295650" y="628650"/>
                  </a:cubicBezTo>
                  <a:cubicBezTo>
                    <a:pt x="3305998" y="637274"/>
                    <a:pt x="3313877" y="648601"/>
                    <a:pt x="3324225" y="657225"/>
                  </a:cubicBezTo>
                  <a:cubicBezTo>
                    <a:pt x="3365171" y="691347"/>
                    <a:pt x="3338417" y="664321"/>
                    <a:pt x="3381375" y="685800"/>
                  </a:cubicBezTo>
                  <a:cubicBezTo>
                    <a:pt x="3455233" y="722729"/>
                    <a:pt x="3366701" y="690434"/>
                    <a:pt x="3438525" y="714375"/>
                  </a:cubicBezTo>
                  <a:cubicBezTo>
                    <a:pt x="3454162" y="761285"/>
                    <a:pt x="3436855" y="728859"/>
                    <a:pt x="3476625" y="762000"/>
                  </a:cubicBezTo>
                  <a:cubicBezTo>
                    <a:pt x="3510198" y="789978"/>
                    <a:pt x="3516749" y="807899"/>
                    <a:pt x="3543300" y="847725"/>
                  </a:cubicBezTo>
                  <a:cubicBezTo>
                    <a:pt x="3549650" y="857250"/>
                    <a:pt x="3558730" y="865440"/>
                    <a:pt x="3562350" y="876300"/>
                  </a:cubicBezTo>
                  <a:lnTo>
                    <a:pt x="3590925" y="962025"/>
                  </a:lnTo>
                  <a:lnTo>
                    <a:pt x="3600450" y="990600"/>
                  </a:lnTo>
                  <a:cubicBezTo>
                    <a:pt x="3603625" y="1000125"/>
                    <a:pt x="3608006" y="1009330"/>
                    <a:pt x="3609975" y="1019175"/>
                  </a:cubicBezTo>
                  <a:cubicBezTo>
                    <a:pt x="3615413" y="1046366"/>
                    <a:pt x="3620954" y="1077997"/>
                    <a:pt x="3629025" y="1104900"/>
                  </a:cubicBezTo>
                  <a:cubicBezTo>
                    <a:pt x="3634795" y="1124134"/>
                    <a:pt x="3643205" y="1142569"/>
                    <a:pt x="3648075" y="1162050"/>
                  </a:cubicBezTo>
                  <a:cubicBezTo>
                    <a:pt x="3651888" y="1177301"/>
                    <a:pt x="3669693" y="1252662"/>
                    <a:pt x="3676650" y="1257300"/>
                  </a:cubicBezTo>
                  <a:lnTo>
                    <a:pt x="3705225" y="1276350"/>
                  </a:lnTo>
                  <a:cubicBezTo>
                    <a:pt x="3727895" y="1344360"/>
                    <a:pt x="3707567" y="1322361"/>
                    <a:pt x="3752850" y="1352550"/>
                  </a:cubicBezTo>
                  <a:cubicBezTo>
                    <a:pt x="3756025" y="1362075"/>
                    <a:pt x="3755275" y="1374025"/>
                    <a:pt x="3762375" y="1381125"/>
                  </a:cubicBezTo>
                  <a:cubicBezTo>
                    <a:pt x="3778564" y="1397314"/>
                    <a:pt x="3819525" y="1419225"/>
                    <a:pt x="3819525" y="1419225"/>
                  </a:cubicBezTo>
                  <a:cubicBezTo>
                    <a:pt x="3825875" y="1428750"/>
                    <a:pt x="3830480" y="1439705"/>
                    <a:pt x="3838575" y="1447800"/>
                  </a:cubicBezTo>
                  <a:cubicBezTo>
                    <a:pt x="3865872" y="1475097"/>
                    <a:pt x="3864737" y="1460881"/>
                    <a:pt x="3895725" y="1476375"/>
                  </a:cubicBezTo>
                  <a:cubicBezTo>
                    <a:pt x="3905964" y="1481495"/>
                    <a:pt x="3914061" y="1490305"/>
                    <a:pt x="3924300" y="1495425"/>
                  </a:cubicBezTo>
                  <a:cubicBezTo>
                    <a:pt x="3933280" y="1499915"/>
                    <a:pt x="3943895" y="1500460"/>
                    <a:pt x="3952875" y="1504950"/>
                  </a:cubicBezTo>
                  <a:cubicBezTo>
                    <a:pt x="3963114" y="1510070"/>
                    <a:pt x="3971211" y="1518880"/>
                    <a:pt x="3981450" y="1524000"/>
                  </a:cubicBezTo>
                  <a:cubicBezTo>
                    <a:pt x="3990430" y="1528490"/>
                    <a:pt x="4001045" y="1529035"/>
                    <a:pt x="4010025" y="1533525"/>
                  </a:cubicBezTo>
                  <a:cubicBezTo>
                    <a:pt x="4020264" y="1538645"/>
                    <a:pt x="4028139" y="1547926"/>
                    <a:pt x="4038600" y="1552575"/>
                  </a:cubicBezTo>
                  <a:cubicBezTo>
                    <a:pt x="4056950" y="1560730"/>
                    <a:pt x="4076700" y="1565275"/>
                    <a:pt x="4095750" y="1571625"/>
                  </a:cubicBezTo>
                  <a:lnTo>
                    <a:pt x="4124325" y="1581150"/>
                  </a:lnTo>
                  <a:lnTo>
                    <a:pt x="4181475" y="1600200"/>
                  </a:lnTo>
                  <a:cubicBezTo>
                    <a:pt x="4191000" y="1603375"/>
                    <a:pt x="4200310" y="1607290"/>
                    <a:pt x="4210050" y="1609725"/>
                  </a:cubicBezTo>
                  <a:cubicBezTo>
                    <a:pt x="4263856" y="1623177"/>
                    <a:pt x="4235313" y="1616683"/>
                    <a:pt x="4295775" y="1628775"/>
                  </a:cubicBezTo>
                  <a:cubicBezTo>
                    <a:pt x="4337332" y="1614923"/>
                    <a:pt x="4330150" y="1627818"/>
                    <a:pt x="4314825" y="1571625"/>
                  </a:cubicBezTo>
                  <a:cubicBezTo>
                    <a:pt x="4309541" y="1552252"/>
                    <a:pt x="4295775" y="1514475"/>
                    <a:pt x="4295775" y="1514475"/>
                  </a:cubicBezTo>
                  <a:cubicBezTo>
                    <a:pt x="4288689" y="1464876"/>
                    <a:pt x="4276725" y="1389255"/>
                    <a:pt x="4276725" y="1343025"/>
                  </a:cubicBezTo>
                  <a:cubicBezTo>
                    <a:pt x="4276725" y="1196940"/>
                    <a:pt x="4283075" y="1050925"/>
                    <a:pt x="4286250" y="904875"/>
                  </a:cubicBezTo>
                  <a:cubicBezTo>
                    <a:pt x="4283075" y="796925"/>
                    <a:pt x="4282118" y="688887"/>
                    <a:pt x="4276725" y="581025"/>
                  </a:cubicBezTo>
                  <a:cubicBezTo>
                    <a:pt x="4275761" y="561736"/>
                    <a:pt x="4269752" y="543018"/>
                    <a:pt x="4267200" y="523875"/>
                  </a:cubicBezTo>
                  <a:cubicBezTo>
                    <a:pt x="4263400" y="495376"/>
                    <a:pt x="4259968" y="466809"/>
                    <a:pt x="4257675" y="438150"/>
                  </a:cubicBezTo>
                  <a:cubicBezTo>
                    <a:pt x="4242224" y="245011"/>
                    <a:pt x="4259696" y="343479"/>
                    <a:pt x="4238625" y="238125"/>
                  </a:cubicBezTo>
                  <a:cubicBezTo>
                    <a:pt x="4241800" y="180975"/>
                    <a:pt x="4240055" y="123338"/>
                    <a:pt x="4248150" y="66675"/>
                  </a:cubicBezTo>
                  <a:cubicBezTo>
                    <a:pt x="4261306" y="-25415"/>
                    <a:pt x="4285021" y="109383"/>
                    <a:pt x="4257675" y="0"/>
                  </a:cubicBezTo>
                  <a:cubicBezTo>
                    <a:pt x="4248150" y="6350"/>
                    <a:pt x="4239622" y="14541"/>
                    <a:pt x="4229100" y="19050"/>
                  </a:cubicBezTo>
                  <a:cubicBezTo>
                    <a:pt x="4217068" y="24207"/>
                    <a:pt x="4204091" y="28575"/>
                    <a:pt x="4191000" y="28575"/>
                  </a:cubicBezTo>
                  <a:cubicBezTo>
                    <a:pt x="4111562" y="28575"/>
                    <a:pt x="4032250" y="22225"/>
                    <a:pt x="3952875" y="19050"/>
                  </a:cubicBezTo>
                  <a:lnTo>
                    <a:pt x="3038475" y="38100"/>
                  </a:lnTo>
                  <a:cubicBezTo>
                    <a:pt x="3019311" y="40495"/>
                    <a:pt x="3000375" y="44450"/>
                    <a:pt x="2981325" y="47625"/>
                  </a:cubicBezTo>
                  <a:lnTo>
                    <a:pt x="2733675" y="38100"/>
                  </a:lnTo>
                  <a:cubicBezTo>
                    <a:pt x="2656672" y="33700"/>
                    <a:pt x="2668695" y="35490"/>
                    <a:pt x="2619375" y="19050"/>
                  </a:cubicBezTo>
                  <a:lnTo>
                    <a:pt x="1695450" y="28575"/>
                  </a:lnTo>
                  <a:cubicBezTo>
                    <a:pt x="1278603" y="35581"/>
                    <a:pt x="1696126" y="47240"/>
                    <a:pt x="1266825" y="28575"/>
                  </a:cubicBezTo>
                  <a:cubicBezTo>
                    <a:pt x="1244600" y="25400"/>
                    <a:pt x="1222165" y="23453"/>
                    <a:pt x="1200150" y="19050"/>
                  </a:cubicBezTo>
                  <a:cubicBezTo>
                    <a:pt x="1190305" y="17081"/>
                    <a:pt x="1181615" y="9525"/>
                    <a:pt x="1171575" y="9525"/>
                  </a:cubicBezTo>
                  <a:cubicBezTo>
                    <a:pt x="974699" y="9525"/>
                    <a:pt x="777875" y="15875"/>
                    <a:pt x="581025" y="19050"/>
                  </a:cubicBezTo>
                  <a:cubicBezTo>
                    <a:pt x="555625" y="22225"/>
                    <a:pt x="530074" y="24367"/>
                    <a:pt x="504825" y="28575"/>
                  </a:cubicBezTo>
                  <a:cubicBezTo>
                    <a:pt x="491912" y="30727"/>
                    <a:pt x="479816" y="38100"/>
                    <a:pt x="466725" y="38100"/>
                  </a:cubicBezTo>
                  <a:cubicBezTo>
                    <a:pt x="374595" y="38100"/>
                    <a:pt x="282575" y="31750"/>
                    <a:pt x="190500" y="28575"/>
                  </a:cubicBezTo>
                  <a:cubicBezTo>
                    <a:pt x="142875" y="31750"/>
                    <a:pt x="95356" y="38100"/>
                    <a:pt x="47625" y="38100"/>
                  </a:cubicBezTo>
                  <a:cubicBezTo>
                    <a:pt x="28312" y="38100"/>
                    <a:pt x="7938" y="22225"/>
                    <a:pt x="0" y="19050"/>
                  </a:cubicBezTo>
                  <a:close/>
                </a:path>
              </a:pathLst>
            </a:custGeom>
            <a:solidFill>
              <a:srgbClr val="FFC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rgbClr val="007BBE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2076" name="Fill tov NGD 1"/>
            <p:cNvSpPr/>
            <p:nvPr/>
          </p:nvSpPr>
          <p:spPr bwMode="auto">
            <a:xfrm>
              <a:off x="1885950" y="4131481"/>
              <a:ext cx="1009990" cy="1126319"/>
            </a:xfrm>
            <a:custGeom>
              <a:avLst/>
              <a:gdLst>
                <a:gd name="connsiteX0" fmla="*/ 19050 w 1009990"/>
                <a:gd name="connsiteY0" fmla="*/ 21419 h 1126319"/>
                <a:gd name="connsiteX1" fmla="*/ 19050 w 1009990"/>
                <a:gd name="connsiteY1" fmla="*/ 21419 h 1126319"/>
                <a:gd name="connsiteX2" fmla="*/ 9525 w 1009990"/>
                <a:gd name="connsiteY2" fmla="*/ 869144 h 1126319"/>
                <a:gd name="connsiteX3" fmla="*/ 0 w 1009990"/>
                <a:gd name="connsiteY3" fmla="*/ 897719 h 1126319"/>
                <a:gd name="connsiteX4" fmla="*/ 19050 w 1009990"/>
                <a:gd name="connsiteY4" fmla="*/ 1078694 h 1126319"/>
                <a:gd name="connsiteX5" fmla="*/ 28575 w 1009990"/>
                <a:gd name="connsiteY5" fmla="*/ 1107269 h 1126319"/>
                <a:gd name="connsiteX6" fmla="*/ 57150 w 1009990"/>
                <a:gd name="connsiteY6" fmla="*/ 1126319 h 1126319"/>
                <a:gd name="connsiteX7" fmla="*/ 104775 w 1009990"/>
                <a:gd name="connsiteY7" fmla="*/ 1116794 h 1126319"/>
                <a:gd name="connsiteX8" fmla="*/ 133350 w 1009990"/>
                <a:gd name="connsiteY8" fmla="*/ 1107269 h 1126319"/>
                <a:gd name="connsiteX9" fmla="*/ 219075 w 1009990"/>
                <a:gd name="connsiteY9" fmla="*/ 1097744 h 1126319"/>
                <a:gd name="connsiteX10" fmla="*/ 276225 w 1009990"/>
                <a:gd name="connsiteY10" fmla="*/ 1059644 h 1126319"/>
                <a:gd name="connsiteX11" fmla="*/ 361950 w 1009990"/>
                <a:gd name="connsiteY11" fmla="*/ 1040594 h 1126319"/>
                <a:gd name="connsiteX12" fmla="*/ 419100 w 1009990"/>
                <a:gd name="connsiteY12" fmla="*/ 1012019 h 1126319"/>
                <a:gd name="connsiteX13" fmla="*/ 447675 w 1009990"/>
                <a:gd name="connsiteY13" fmla="*/ 992969 h 1126319"/>
                <a:gd name="connsiteX14" fmla="*/ 504825 w 1009990"/>
                <a:gd name="connsiteY14" fmla="*/ 973919 h 1126319"/>
                <a:gd name="connsiteX15" fmla="*/ 533400 w 1009990"/>
                <a:gd name="connsiteY15" fmla="*/ 964394 h 1126319"/>
                <a:gd name="connsiteX16" fmla="*/ 561975 w 1009990"/>
                <a:gd name="connsiteY16" fmla="*/ 945344 h 1126319"/>
                <a:gd name="connsiteX17" fmla="*/ 590550 w 1009990"/>
                <a:gd name="connsiteY17" fmla="*/ 935819 h 1126319"/>
                <a:gd name="connsiteX18" fmla="*/ 647700 w 1009990"/>
                <a:gd name="connsiteY18" fmla="*/ 897719 h 1126319"/>
                <a:gd name="connsiteX19" fmla="*/ 695325 w 1009990"/>
                <a:gd name="connsiteY19" fmla="*/ 850094 h 1126319"/>
                <a:gd name="connsiteX20" fmla="*/ 714375 w 1009990"/>
                <a:gd name="connsiteY20" fmla="*/ 821519 h 1126319"/>
                <a:gd name="connsiteX21" fmla="*/ 742950 w 1009990"/>
                <a:gd name="connsiteY21" fmla="*/ 802469 h 1126319"/>
                <a:gd name="connsiteX22" fmla="*/ 790575 w 1009990"/>
                <a:gd name="connsiteY22" fmla="*/ 745319 h 1126319"/>
                <a:gd name="connsiteX23" fmla="*/ 819150 w 1009990"/>
                <a:gd name="connsiteY23" fmla="*/ 726269 h 1126319"/>
                <a:gd name="connsiteX24" fmla="*/ 838200 w 1009990"/>
                <a:gd name="connsiteY24" fmla="*/ 697694 h 1126319"/>
                <a:gd name="connsiteX25" fmla="*/ 847725 w 1009990"/>
                <a:gd name="connsiteY25" fmla="*/ 669119 h 1126319"/>
                <a:gd name="connsiteX26" fmla="*/ 904875 w 1009990"/>
                <a:gd name="connsiteY26" fmla="*/ 554819 h 1126319"/>
                <a:gd name="connsiteX27" fmla="*/ 923925 w 1009990"/>
                <a:gd name="connsiteY27" fmla="*/ 497669 h 1126319"/>
                <a:gd name="connsiteX28" fmla="*/ 933450 w 1009990"/>
                <a:gd name="connsiteY28" fmla="*/ 469094 h 1126319"/>
                <a:gd name="connsiteX29" fmla="*/ 942975 w 1009990"/>
                <a:gd name="connsiteY29" fmla="*/ 364319 h 1126319"/>
                <a:gd name="connsiteX30" fmla="*/ 952500 w 1009990"/>
                <a:gd name="connsiteY30" fmla="*/ 335744 h 1126319"/>
                <a:gd name="connsiteX31" fmla="*/ 981075 w 1009990"/>
                <a:gd name="connsiteY31" fmla="*/ 211919 h 1126319"/>
                <a:gd name="connsiteX32" fmla="*/ 990600 w 1009990"/>
                <a:gd name="connsiteY32" fmla="*/ 145244 h 1126319"/>
                <a:gd name="connsiteX33" fmla="*/ 1000125 w 1009990"/>
                <a:gd name="connsiteY33" fmla="*/ 107144 h 1126319"/>
                <a:gd name="connsiteX34" fmla="*/ 1009650 w 1009990"/>
                <a:gd name="connsiteY34" fmla="*/ 59519 h 1126319"/>
                <a:gd name="connsiteX35" fmla="*/ 1000125 w 1009990"/>
                <a:gd name="connsiteY35" fmla="*/ 2369 h 1126319"/>
                <a:gd name="connsiteX36" fmla="*/ 942975 w 1009990"/>
                <a:gd name="connsiteY36" fmla="*/ 21419 h 1126319"/>
                <a:gd name="connsiteX37" fmla="*/ 723900 w 1009990"/>
                <a:gd name="connsiteY37" fmla="*/ 11894 h 1126319"/>
                <a:gd name="connsiteX38" fmla="*/ 104775 w 1009990"/>
                <a:gd name="connsiteY38" fmla="*/ 30944 h 1126319"/>
                <a:gd name="connsiteX39" fmla="*/ 19050 w 1009990"/>
                <a:gd name="connsiteY39" fmla="*/ 21419 h 1126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009990" h="1126319">
                  <a:moveTo>
                    <a:pt x="19050" y="21419"/>
                  </a:moveTo>
                  <a:lnTo>
                    <a:pt x="19050" y="21419"/>
                  </a:lnTo>
                  <a:cubicBezTo>
                    <a:pt x="15875" y="303994"/>
                    <a:pt x="15667" y="586618"/>
                    <a:pt x="9525" y="869144"/>
                  </a:cubicBezTo>
                  <a:cubicBezTo>
                    <a:pt x="9307" y="879182"/>
                    <a:pt x="0" y="887679"/>
                    <a:pt x="0" y="897719"/>
                  </a:cubicBezTo>
                  <a:cubicBezTo>
                    <a:pt x="0" y="978802"/>
                    <a:pt x="800" y="1014818"/>
                    <a:pt x="19050" y="1078694"/>
                  </a:cubicBezTo>
                  <a:cubicBezTo>
                    <a:pt x="21808" y="1088348"/>
                    <a:pt x="22303" y="1099429"/>
                    <a:pt x="28575" y="1107269"/>
                  </a:cubicBezTo>
                  <a:cubicBezTo>
                    <a:pt x="35726" y="1116208"/>
                    <a:pt x="47625" y="1119969"/>
                    <a:pt x="57150" y="1126319"/>
                  </a:cubicBezTo>
                  <a:cubicBezTo>
                    <a:pt x="73025" y="1123144"/>
                    <a:pt x="89069" y="1120721"/>
                    <a:pt x="104775" y="1116794"/>
                  </a:cubicBezTo>
                  <a:cubicBezTo>
                    <a:pt x="114515" y="1114359"/>
                    <a:pt x="123446" y="1108920"/>
                    <a:pt x="133350" y="1107269"/>
                  </a:cubicBezTo>
                  <a:cubicBezTo>
                    <a:pt x="161710" y="1102542"/>
                    <a:pt x="190500" y="1100919"/>
                    <a:pt x="219075" y="1097744"/>
                  </a:cubicBezTo>
                  <a:cubicBezTo>
                    <a:pt x="238125" y="1085044"/>
                    <a:pt x="254013" y="1065197"/>
                    <a:pt x="276225" y="1059644"/>
                  </a:cubicBezTo>
                  <a:cubicBezTo>
                    <a:pt x="330031" y="1046192"/>
                    <a:pt x="301488" y="1052686"/>
                    <a:pt x="361950" y="1040594"/>
                  </a:cubicBezTo>
                  <a:cubicBezTo>
                    <a:pt x="443842" y="985999"/>
                    <a:pt x="340230" y="1051454"/>
                    <a:pt x="419100" y="1012019"/>
                  </a:cubicBezTo>
                  <a:cubicBezTo>
                    <a:pt x="429339" y="1006899"/>
                    <a:pt x="437214" y="997618"/>
                    <a:pt x="447675" y="992969"/>
                  </a:cubicBezTo>
                  <a:cubicBezTo>
                    <a:pt x="466025" y="984814"/>
                    <a:pt x="485775" y="980269"/>
                    <a:pt x="504825" y="973919"/>
                  </a:cubicBezTo>
                  <a:cubicBezTo>
                    <a:pt x="514350" y="970744"/>
                    <a:pt x="525046" y="969963"/>
                    <a:pt x="533400" y="964394"/>
                  </a:cubicBezTo>
                  <a:cubicBezTo>
                    <a:pt x="542925" y="958044"/>
                    <a:pt x="551736" y="950464"/>
                    <a:pt x="561975" y="945344"/>
                  </a:cubicBezTo>
                  <a:cubicBezTo>
                    <a:pt x="570955" y="940854"/>
                    <a:pt x="581773" y="940695"/>
                    <a:pt x="590550" y="935819"/>
                  </a:cubicBezTo>
                  <a:cubicBezTo>
                    <a:pt x="610564" y="924700"/>
                    <a:pt x="647700" y="897719"/>
                    <a:pt x="647700" y="897719"/>
                  </a:cubicBezTo>
                  <a:cubicBezTo>
                    <a:pt x="698500" y="821519"/>
                    <a:pt x="631825" y="913594"/>
                    <a:pt x="695325" y="850094"/>
                  </a:cubicBezTo>
                  <a:cubicBezTo>
                    <a:pt x="703420" y="841999"/>
                    <a:pt x="706280" y="829614"/>
                    <a:pt x="714375" y="821519"/>
                  </a:cubicBezTo>
                  <a:cubicBezTo>
                    <a:pt x="722470" y="813424"/>
                    <a:pt x="734156" y="809798"/>
                    <a:pt x="742950" y="802469"/>
                  </a:cubicBezTo>
                  <a:cubicBezTo>
                    <a:pt x="836575" y="724448"/>
                    <a:pt x="715650" y="820244"/>
                    <a:pt x="790575" y="745319"/>
                  </a:cubicBezTo>
                  <a:cubicBezTo>
                    <a:pt x="798670" y="737224"/>
                    <a:pt x="809625" y="732619"/>
                    <a:pt x="819150" y="726269"/>
                  </a:cubicBezTo>
                  <a:cubicBezTo>
                    <a:pt x="825500" y="716744"/>
                    <a:pt x="833080" y="707933"/>
                    <a:pt x="838200" y="697694"/>
                  </a:cubicBezTo>
                  <a:cubicBezTo>
                    <a:pt x="842690" y="688714"/>
                    <a:pt x="842849" y="677896"/>
                    <a:pt x="847725" y="669119"/>
                  </a:cubicBezTo>
                  <a:cubicBezTo>
                    <a:pt x="909273" y="558332"/>
                    <a:pt x="867789" y="666078"/>
                    <a:pt x="904875" y="554819"/>
                  </a:cubicBezTo>
                  <a:lnTo>
                    <a:pt x="923925" y="497669"/>
                  </a:lnTo>
                  <a:lnTo>
                    <a:pt x="933450" y="469094"/>
                  </a:lnTo>
                  <a:cubicBezTo>
                    <a:pt x="936625" y="434169"/>
                    <a:pt x="938015" y="399036"/>
                    <a:pt x="942975" y="364319"/>
                  </a:cubicBezTo>
                  <a:cubicBezTo>
                    <a:pt x="944395" y="354380"/>
                    <a:pt x="950242" y="345527"/>
                    <a:pt x="952500" y="335744"/>
                  </a:cubicBezTo>
                  <a:cubicBezTo>
                    <a:pt x="984029" y="199120"/>
                    <a:pt x="958052" y="280988"/>
                    <a:pt x="981075" y="211919"/>
                  </a:cubicBezTo>
                  <a:cubicBezTo>
                    <a:pt x="984250" y="189694"/>
                    <a:pt x="986584" y="167333"/>
                    <a:pt x="990600" y="145244"/>
                  </a:cubicBezTo>
                  <a:cubicBezTo>
                    <a:pt x="992942" y="132364"/>
                    <a:pt x="997285" y="119923"/>
                    <a:pt x="1000125" y="107144"/>
                  </a:cubicBezTo>
                  <a:cubicBezTo>
                    <a:pt x="1003637" y="91340"/>
                    <a:pt x="1006475" y="75394"/>
                    <a:pt x="1009650" y="59519"/>
                  </a:cubicBezTo>
                  <a:cubicBezTo>
                    <a:pt x="1006475" y="40469"/>
                    <a:pt x="1016893" y="11951"/>
                    <a:pt x="1000125" y="2369"/>
                  </a:cubicBezTo>
                  <a:cubicBezTo>
                    <a:pt x="982690" y="-7594"/>
                    <a:pt x="942975" y="21419"/>
                    <a:pt x="942975" y="21419"/>
                  </a:cubicBezTo>
                  <a:cubicBezTo>
                    <a:pt x="869950" y="18244"/>
                    <a:pt x="796994" y="11894"/>
                    <a:pt x="723900" y="11894"/>
                  </a:cubicBezTo>
                  <a:cubicBezTo>
                    <a:pt x="168744" y="11894"/>
                    <a:pt x="328160" y="-24902"/>
                    <a:pt x="104775" y="30944"/>
                  </a:cubicBezTo>
                  <a:lnTo>
                    <a:pt x="19050" y="21419"/>
                  </a:lnTo>
                  <a:close/>
                </a:path>
              </a:pathLst>
            </a:custGeom>
            <a:solidFill>
              <a:srgbClr val="FFC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rgbClr val="007BBE"/>
                </a:solidFill>
                <a:effectLst/>
                <a:latin typeface="Verdana" pitchFamily="34" charset="0"/>
              </a:endParaRPr>
            </a:p>
          </p:txBody>
        </p:sp>
      </p:grpSp>
      <p:grpSp>
        <p:nvGrpSpPr>
          <p:cNvPr id="2063" name="Cut tov OHD"/>
          <p:cNvGrpSpPr/>
          <p:nvPr/>
        </p:nvGrpSpPr>
        <p:grpSpPr>
          <a:xfrm>
            <a:off x="2428875" y="3571875"/>
            <a:ext cx="5563659" cy="1524000"/>
            <a:chOff x="2428875" y="3571875"/>
            <a:chExt cx="5563659" cy="1524000"/>
          </a:xfrm>
        </p:grpSpPr>
        <p:sp>
          <p:nvSpPr>
            <p:cNvPr id="2061" name="Cut tov OHD 1"/>
            <p:cNvSpPr/>
            <p:nvPr/>
          </p:nvSpPr>
          <p:spPr bwMode="auto">
            <a:xfrm>
              <a:off x="2428875" y="3571875"/>
              <a:ext cx="3153178" cy="1524000"/>
            </a:xfrm>
            <a:custGeom>
              <a:avLst/>
              <a:gdLst>
                <a:gd name="connsiteX0" fmla="*/ 0 w 3153178"/>
                <a:gd name="connsiteY0" fmla="*/ 1524000 h 1524000"/>
                <a:gd name="connsiteX1" fmla="*/ 0 w 3153178"/>
                <a:gd name="connsiteY1" fmla="*/ 1524000 h 1524000"/>
                <a:gd name="connsiteX2" fmla="*/ 76200 w 3153178"/>
                <a:gd name="connsiteY2" fmla="*/ 1485900 h 1524000"/>
                <a:gd name="connsiteX3" fmla="*/ 104775 w 3153178"/>
                <a:gd name="connsiteY3" fmla="*/ 1476375 h 1524000"/>
                <a:gd name="connsiteX4" fmla="*/ 142875 w 3153178"/>
                <a:gd name="connsiteY4" fmla="*/ 1419225 h 1524000"/>
                <a:gd name="connsiteX5" fmla="*/ 228600 w 3153178"/>
                <a:gd name="connsiteY5" fmla="*/ 1343025 h 1524000"/>
                <a:gd name="connsiteX6" fmla="*/ 276225 w 3153178"/>
                <a:gd name="connsiteY6" fmla="*/ 1295400 h 1524000"/>
                <a:gd name="connsiteX7" fmla="*/ 314325 w 3153178"/>
                <a:gd name="connsiteY7" fmla="*/ 1238250 h 1524000"/>
                <a:gd name="connsiteX8" fmla="*/ 333375 w 3153178"/>
                <a:gd name="connsiteY8" fmla="*/ 1209675 h 1524000"/>
                <a:gd name="connsiteX9" fmla="*/ 342900 w 3153178"/>
                <a:gd name="connsiteY9" fmla="*/ 1181100 h 1524000"/>
                <a:gd name="connsiteX10" fmla="*/ 361950 w 3153178"/>
                <a:gd name="connsiteY10" fmla="*/ 1152525 h 1524000"/>
                <a:gd name="connsiteX11" fmla="*/ 381000 w 3153178"/>
                <a:gd name="connsiteY11" fmla="*/ 1095375 h 1524000"/>
                <a:gd name="connsiteX12" fmla="*/ 409575 w 3153178"/>
                <a:gd name="connsiteY12" fmla="*/ 1038225 h 1524000"/>
                <a:gd name="connsiteX13" fmla="*/ 419100 w 3153178"/>
                <a:gd name="connsiteY13" fmla="*/ 971550 h 1524000"/>
                <a:gd name="connsiteX14" fmla="*/ 428625 w 3153178"/>
                <a:gd name="connsiteY14" fmla="*/ 923925 h 1524000"/>
                <a:gd name="connsiteX15" fmla="*/ 438150 w 3153178"/>
                <a:gd name="connsiteY15" fmla="*/ 742950 h 1524000"/>
                <a:gd name="connsiteX16" fmla="*/ 457200 w 3153178"/>
                <a:gd name="connsiteY16" fmla="*/ 666750 h 1524000"/>
                <a:gd name="connsiteX17" fmla="*/ 495300 w 3153178"/>
                <a:gd name="connsiteY17" fmla="*/ 533400 h 1524000"/>
                <a:gd name="connsiteX18" fmla="*/ 504825 w 3153178"/>
                <a:gd name="connsiteY18" fmla="*/ 504825 h 1524000"/>
                <a:gd name="connsiteX19" fmla="*/ 533400 w 3153178"/>
                <a:gd name="connsiteY19" fmla="*/ 447675 h 1524000"/>
                <a:gd name="connsiteX20" fmla="*/ 571500 w 3153178"/>
                <a:gd name="connsiteY20" fmla="*/ 390525 h 1524000"/>
                <a:gd name="connsiteX21" fmla="*/ 590550 w 3153178"/>
                <a:gd name="connsiteY21" fmla="*/ 361950 h 1524000"/>
                <a:gd name="connsiteX22" fmla="*/ 600075 w 3153178"/>
                <a:gd name="connsiteY22" fmla="*/ 333375 h 1524000"/>
                <a:gd name="connsiteX23" fmla="*/ 628650 w 3153178"/>
                <a:gd name="connsiteY23" fmla="*/ 314325 h 1524000"/>
                <a:gd name="connsiteX24" fmla="*/ 657225 w 3153178"/>
                <a:gd name="connsiteY24" fmla="*/ 285750 h 1524000"/>
                <a:gd name="connsiteX25" fmla="*/ 685800 w 3153178"/>
                <a:gd name="connsiteY25" fmla="*/ 247650 h 1524000"/>
                <a:gd name="connsiteX26" fmla="*/ 704850 w 3153178"/>
                <a:gd name="connsiteY26" fmla="*/ 219075 h 1524000"/>
                <a:gd name="connsiteX27" fmla="*/ 733425 w 3153178"/>
                <a:gd name="connsiteY27" fmla="*/ 209550 h 1524000"/>
                <a:gd name="connsiteX28" fmla="*/ 790575 w 3153178"/>
                <a:gd name="connsiteY28" fmla="*/ 171450 h 1524000"/>
                <a:gd name="connsiteX29" fmla="*/ 819150 w 3153178"/>
                <a:gd name="connsiteY29" fmla="*/ 161925 h 1524000"/>
                <a:gd name="connsiteX30" fmla="*/ 876300 w 3153178"/>
                <a:gd name="connsiteY30" fmla="*/ 123825 h 1524000"/>
                <a:gd name="connsiteX31" fmla="*/ 962025 w 3153178"/>
                <a:gd name="connsiteY31" fmla="*/ 95250 h 1524000"/>
                <a:gd name="connsiteX32" fmla="*/ 990600 w 3153178"/>
                <a:gd name="connsiteY32" fmla="*/ 85725 h 1524000"/>
                <a:gd name="connsiteX33" fmla="*/ 1019175 w 3153178"/>
                <a:gd name="connsiteY33" fmla="*/ 66675 h 1524000"/>
                <a:gd name="connsiteX34" fmla="*/ 1114425 w 3153178"/>
                <a:gd name="connsiteY34" fmla="*/ 47625 h 1524000"/>
                <a:gd name="connsiteX35" fmla="*/ 1181100 w 3153178"/>
                <a:gd name="connsiteY35" fmla="*/ 28575 h 1524000"/>
                <a:gd name="connsiteX36" fmla="*/ 1238250 w 3153178"/>
                <a:gd name="connsiteY36" fmla="*/ 19050 h 1524000"/>
                <a:gd name="connsiteX37" fmla="*/ 1295400 w 3153178"/>
                <a:gd name="connsiteY37" fmla="*/ 0 h 1524000"/>
                <a:gd name="connsiteX38" fmla="*/ 1476375 w 3153178"/>
                <a:gd name="connsiteY38" fmla="*/ 9525 h 1524000"/>
                <a:gd name="connsiteX39" fmla="*/ 1533525 w 3153178"/>
                <a:gd name="connsiteY39" fmla="*/ 28575 h 1524000"/>
                <a:gd name="connsiteX40" fmla="*/ 1562100 w 3153178"/>
                <a:gd name="connsiteY40" fmla="*/ 38100 h 1524000"/>
                <a:gd name="connsiteX41" fmla="*/ 1590675 w 3153178"/>
                <a:gd name="connsiteY41" fmla="*/ 57150 h 1524000"/>
                <a:gd name="connsiteX42" fmla="*/ 1657350 w 3153178"/>
                <a:gd name="connsiteY42" fmla="*/ 76200 h 1524000"/>
                <a:gd name="connsiteX43" fmla="*/ 1714500 w 3153178"/>
                <a:gd name="connsiteY43" fmla="*/ 104775 h 1524000"/>
                <a:gd name="connsiteX44" fmla="*/ 1743075 w 3153178"/>
                <a:gd name="connsiteY44" fmla="*/ 133350 h 1524000"/>
                <a:gd name="connsiteX45" fmla="*/ 1800225 w 3153178"/>
                <a:gd name="connsiteY45" fmla="*/ 161925 h 1524000"/>
                <a:gd name="connsiteX46" fmla="*/ 1857375 w 3153178"/>
                <a:gd name="connsiteY46" fmla="*/ 219075 h 1524000"/>
                <a:gd name="connsiteX47" fmla="*/ 1876425 w 3153178"/>
                <a:gd name="connsiteY47" fmla="*/ 276225 h 1524000"/>
                <a:gd name="connsiteX48" fmla="*/ 1885950 w 3153178"/>
                <a:gd name="connsiteY48" fmla="*/ 304800 h 1524000"/>
                <a:gd name="connsiteX49" fmla="*/ 1895475 w 3153178"/>
                <a:gd name="connsiteY49" fmla="*/ 342900 h 1524000"/>
                <a:gd name="connsiteX50" fmla="*/ 1924050 w 3153178"/>
                <a:gd name="connsiteY50" fmla="*/ 428625 h 1524000"/>
                <a:gd name="connsiteX51" fmla="*/ 1943100 w 3153178"/>
                <a:gd name="connsiteY51" fmla="*/ 485775 h 1524000"/>
                <a:gd name="connsiteX52" fmla="*/ 1952625 w 3153178"/>
                <a:gd name="connsiteY52" fmla="*/ 514350 h 1524000"/>
                <a:gd name="connsiteX53" fmla="*/ 1971675 w 3153178"/>
                <a:gd name="connsiteY53" fmla="*/ 542925 h 1524000"/>
                <a:gd name="connsiteX54" fmla="*/ 1990725 w 3153178"/>
                <a:gd name="connsiteY54" fmla="*/ 619125 h 1524000"/>
                <a:gd name="connsiteX55" fmla="*/ 2009775 w 3153178"/>
                <a:gd name="connsiteY55" fmla="*/ 704850 h 1524000"/>
                <a:gd name="connsiteX56" fmla="*/ 2028825 w 3153178"/>
                <a:gd name="connsiteY56" fmla="*/ 762000 h 1524000"/>
                <a:gd name="connsiteX57" fmla="*/ 2047875 w 3153178"/>
                <a:gd name="connsiteY57" fmla="*/ 790575 h 1524000"/>
                <a:gd name="connsiteX58" fmla="*/ 2095500 w 3153178"/>
                <a:gd name="connsiteY58" fmla="*/ 885825 h 1524000"/>
                <a:gd name="connsiteX59" fmla="*/ 2095500 w 3153178"/>
                <a:gd name="connsiteY59" fmla="*/ 885825 h 1524000"/>
                <a:gd name="connsiteX60" fmla="*/ 2124075 w 3153178"/>
                <a:gd name="connsiteY60" fmla="*/ 942975 h 1524000"/>
                <a:gd name="connsiteX61" fmla="*/ 2152650 w 3153178"/>
                <a:gd name="connsiteY61" fmla="*/ 962025 h 1524000"/>
                <a:gd name="connsiteX62" fmla="*/ 2162175 w 3153178"/>
                <a:gd name="connsiteY62" fmla="*/ 990600 h 1524000"/>
                <a:gd name="connsiteX63" fmla="*/ 2190750 w 3153178"/>
                <a:gd name="connsiteY63" fmla="*/ 1000125 h 1524000"/>
                <a:gd name="connsiteX64" fmla="*/ 2266950 w 3153178"/>
                <a:gd name="connsiteY64" fmla="*/ 1019175 h 1524000"/>
                <a:gd name="connsiteX65" fmla="*/ 2324100 w 3153178"/>
                <a:gd name="connsiteY65" fmla="*/ 1057275 h 1524000"/>
                <a:gd name="connsiteX66" fmla="*/ 2352675 w 3153178"/>
                <a:gd name="connsiteY66" fmla="*/ 1066800 h 1524000"/>
                <a:gd name="connsiteX67" fmla="*/ 2381250 w 3153178"/>
                <a:gd name="connsiteY67" fmla="*/ 1085850 h 1524000"/>
                <a:gd name="connsiteX68" fmla="*/ 2438400 w 3153178"/>
                <a:gd name="connsiteY68" fmla="*/ 1104900 h 1524000"/>
                <a:gd name="connsiteX69" fmla="*/ 2466975 w 3153178"/>
                <a:gd name="connsiteY69" fmla="*/ 1114425 h 1524000"/>
                <a:gd name="connsiteX70" fmla="*/ 2514600 w 3153178"/>
                <a:gd name="connsiteY70" fmla="*/ 1123950 h 1524000"/>
                <a:gd name="connsiteX71" fmla="*/ 2552700 w 3153178"/>
                <a:gd name="connsiteY71" fmla="*/ 1133475 h 1524000"/>
                <a:gd name="connsiteX72" fmla="*/ 2657475 w 3153178"/>
                <a:gd name="connsiteY72" fmla="*/ 1143000 h 1524000"/>
                <a:gd name="connsiteX73" fmla="*/ 2828925 w 3153178"/>
                <a:gd name="connsiteY73" fmla="*/ 1200150 h 1524000"/>
                <a:gd name="connsiteX74" fmla="*/ 2886075 w 3153178"/>
                <a:gd name="connsiteY74" fmla="*/ 1219200 h 1524000"/>
                <a:gd name="connsiteX75" fmla="*/ 2914650 w 3153178"/>
                <a:gd name="connsiteY75" fmla="*/ 1228725 h 1524000"/>
                <a:gd name="connsiteX76" fmla="*/ 2971800 w 3153178"/>
                <a:gd name="connsiteY76" fmla="*/ 1257300 h 1524000"/>
                <a:gd name="connsiteX77" fmla="*/ 3009900 w 3153178"/>
                <a:gd name="connsiteY77" fmla="*/ 1295400 h 1524000"/>
                <a:gd name="connsiteX78" fmla="*/ 3028950 w 3153178"/>
                <a:gd name="connsiteY78" fmla="*/ 1323975 h 1524000"/>
                <a:gd name="connsiteX79" fmla="*/ 3057525 w 3153178"/>
                <a:gd name="connsiteY79" fmla="*/ 1343025 h 1524000"/>
                <a:gd name="connsiteX80" fmla="*/ 3067050 w 3153178"/>
                <a:gd name="connsiteY80" fmla="*/ 1371600 h 1524000"/>
                <a:gd name="connsiteX81" fmla="*/ 3124200 w 3153178"/>
                <a:gd name="connsiteY81" fmla="*/ 1419225 h 1524000"/>
                <a:gd name="connsiteX82" fmla="*/ 3143250 w 3153178"/>
                <a:gd name="connsiteY82" fmla="*/ 1447800 h 1524000"/>
                <a:gd name="connsiteX83" fmla="*/ 3143250 w 3153178"/>
                <a:gd name="connsiteY83" fmla="*/ 1504950 h 1524000"/>
                <a:gd name="connsiteX84" fmla="*/ 3105150 w 3153178"/>
                <a:gd name="connsiteY84" fmla="*/ 1514475 h 1524000"/>
                <a:gd name="connsiteX85" fmla="*/ 2962275 w 3153178"/>
                <a:gd name="connsiteY85" fmla="*/ 1524000 h 1524000"/>
                <a:gd name="connsiteX86" fmla="*/ 1733550 w 3153178"/>
                <a:gd name="connsiteY86" fmla="*/ 1524000 h 1524000"/>
                <a:gd name="connsiteX87" fmla="*/ 1181100 w 3153178"/>
                <a:gd name="connsiteY87" fmla="*/ 1514475 h 1524000"/>
                <a:gd name="connsiteX88" fmla="*/ 76200 w 3153178"/>
                <a:gd name="connsiteY88" fmla="*/ 1504950 h 1524000"/>
                <a:gd name="connsiteX89" fmla="*/ 85725 w 3153178"/>
                <a:gd name="connsiteY89" fmla="*/ 1495425 h 1524000"/>
                <a:gd name="connsiteX90" fmla="*/ 95250 w 3153178"/>
                <a:gd name="connsiteY90" fmla="*/ 1485900 h 152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</a:cxnLst>
              <a:rect l="l" t="t" r="r" b="b"/>
              <a:pathLst>
                <a:path w="3153178" h="1524000">
                  <a:moveTo>
                    <a:pt x="0" y="1524000"/>
                  </a:moveTo>
                  <a:lnTo>
                    <a:pt x="0" y="1524000"/>
                  </a:lnTo>
                  <a:cubicBezTo>
                    <a:pt x="25400" y="1511300"/>
                    <a:pt x="50347" y="1497651"/>
                    <a:pt x="76200" y="1485900"/>
                  </a:cubicBezTo>
                  <a:cubicBezTo>
                    <a:pt x="85340" y="1481745"/>
                    <a:pt x="97675" y="1483475"/>
                    <a:pt x="104775" y="1476375"/>
                  </a:cubicBezTo>
                  <a:cubicBezTo>
                    <a:pt x="120964" y="1460186"/>
                    <a:pt x="123825" y="1431925"/>
                    <a:pt x="142875" y="1419225"/>
                  </a:cubicBezTo>
                  <a:cubicBezTo>
                    <a:pt x="177232" y="1396320"/>
                    <a:pt x="202502" y="1382172"/>
                    <a:pt x="228600" y="1343025"/>
                  </a:cubicBezTo>
                  <a:cubicBezTo>
                    <a:pt x="254000" y="1304925"/>
                    <a:pt x="238125" y="1320800"/>
                    <a:pt x="276225" y="1295400"/>
                  </a:cubicBezTo>
                  <a:lnTo>
                    <a:pt x="314325" y="1238250"/>
                  </a:lnTo>
                  <a:cubicBezTo>
                    <a:pt x="320675" y="1228725"/>
                    <a:pt x="329755" y="1220535"/>
                    <a:pt x="333375" y="1209675"/>
                  </a:cubicBezTo>
                  <a:cubicBezTo>
                    <a:pt x="336550" y="1200150"/>
                    <a:pt x="338410" y="1190080"/>
                    <a:pt x="342900" y="1181100"/>
                  </a:cubicBezTo>
                  <a:cubicBezTo>
                    <a:pt x="348020" y="1170861"/>
                    <a:pt x="357301" y="1162986"/>
                    <a:pt x="361950" y="1152525"/>
                  </a:cubicBezTo>
                  <a:cubicBezTo>
                    <a:pt x="370105" y="1134175"/>
                    <a:pt x="369861" y="1112083"/>
                    <a:pt x="381000" y="1095375"/>
                  </a:cubicBezTo>
                  <a:cubicBezTo>
                    <a:pt x="405619" y="1058446"/>
                    <a:pt x="396430" y="1077660"/>
                    <a:pt x="409575" y="1038225"/>
                  </a:cubicBezTo>
                  <a:cubicBezTo>
                    <a:pt x="412750" y="1016000"/>
                    <a:pt x="415409" y="993695"/>
                    <a:pt x="419100" y="971550"/>
                  </a:cubicBezTo>
                  <a:cubicBezTo>
                    <a:pt x="421762" y="955581"/>
                    <a:pt x="427281" y="940058"/>
                    <a:pt x="428625" y="923925"/>
                  </a:cubicBezTo>
                  <a:cubicBezTo>
                    <a:pt x="433642" y="863725"/>
                    <a:pt x="433133" y="803150"/>
                    <a:pt x="438150" y="742950"/>
                  </a:cubicBezTo>
                  <a:cubicBezTo>
                    <a:pt x="441878" y="698212"/>
                    <a:pt x="447372" y="702787"/>
                    <a:pt x="457200" y="666750"/>
                  </a:cubicBezTo>
                  <a:cubicBezTo>
                    <a:pt x="493080" y="535189"/>
                    <a:pt x="458798" y="642907"/>
                    <a:pt x="495300" y="533400"/>
                  </a:cubicBezTo>
                  <a:cubicBezTo>
                    <a:pt x="498475" y="523875"/>
                    <a:pt x="499256" y="513179"/>
                    <a:pt x="504825" y="504825"/>
                  </a:cubicBezTo>
                  <a:cubicBezTo>
                    <a:pt x="589395" y="377970"/>
                    <a:pt x="467675" y="565981"/>
                    <a:pt x="533400" y="447675"/>
                  </a:cubicBezTo>
                  <a:cubicBezTo>
                    <a:pt x="544519" y="427661"/>
                    <a:pt x="558800" y="409575"/>
                    <a:pt x="571500" y="390525"/>
                  </a:cubicBezTo>
                  <a:cubicBezTo>
                    <a:pt x="577850" y="381000"/>
                    <a:pt x="586930" y="372810"/>
                    <a:pt x="590550" y="361950"/>
                  </a:cubicBezTo>
                  <a:cubicBezTo>
                    <a:pt x="593725" y="352425"/>
                    <a:pt x="593803" y="341215"/>
                    <a:pt x="600075" y="333375"/>
                  </a:cubicBezTo>
                  <a:cubicBezTo>
                    <a:pt x="607226" y="324436"/>
                    <a:pt x="619856" y="321654"/>
                    <a:pt x="628650" y="314325"/>
                  </a:cubicBezTo>
                  <a:cubicBezTo>
                    <a:pt x="638998" y="305701"/>
                    <a:pt x="648459" y="295977"/>
                    <a:pt x="657225" y="285750"/>
                  </a:cubicBezTo>
                  <a:cubicBezTo>
                    <a:pt x="667556" y="273697"/>
                    <a:pt x="676573" y="260568"/>
                    <a:pt x="685800" y="247650"/>
                  </a:cubicBezTo>
                  <a:cubicBezTo>
                    <a:pt x="692454" y="238335"/>
                    <a:pt x="695911" y="226226"/>
                    <a:pt x="704850" y="219075"/>
                  </a:cubicBezTo>
                  <a:cubicBezTo>
                    <a:pt x="712690" y="212803"/>
                    <a:pt x="724648" y="214426"/>
                    <a:pt x="733425" y="209550"/>
                  </a:cubicBezTo>
                  <a:cubicBezTo>
                    <a:pt x="753439" y="198431"/>
                    <a:pt x="768855" y="178690"/>
                    <a:pt x="790575" y="171450"/>
                  </a:cubicBezTo>
                  <a:cubicBezTo>
                    <a:pt x="800100" y="168275"/>
                    <a:pt x="810373" y="166801"/>
                    <a:pt x="819150" y="161925"/>
                  </a:cubicBezTo>
                  <a:cubicBezTo>
                    <a:pt x="839164" y="150806"/>
                    <a:pt x="854580" y="131065"/>
                    <a:pt x="876300" y="123825"/>
                  </a:cubicBezTo>
                  <a:lnTo>
                    <a:pt x="962025" y="95250"/>
                  </a:lnTo>
                  <a:cubicBezTo>
                    <a:pt x="971550" y="92075"/>
                    <a:pt x="982246" y="91294"/>
                    <a:pt x="990600" y="85725"/>
                  </a:cubicBezTo>
                  <a:cubicBezTo>
                    <a:pt x="1000125" y="79375"/>
                    <a:pt x="1008234" y="70042"/>
                    <a:pt x="1019175" y="66675"/>
                  </a:cubicBezTo>
                  <a:cubicBezTo>
                    <a:pt x="1050122" y="57153"/>
                    <a:pt x="1083708" y="57864"/>
                    <a:pt x="1114425" y="47625"/>
                  </a:cubicBezTo>
                  <a:cubicBezTo>
                    <a:pt x="1141660" y="38547"/>
                    <a:pt x="1151200" y="34555"/>
                    <a:pt x="1181100" y="28575"/>
                  </a:cubicBezTo>
                  <a:cubicBezTo>
                    <a:pt x="1200038" y="24787"/>
                    <a:pt x="1219514" y="23734"/>
                    <a:pt x="1238250" y="19050"/>
                  </a:cubicBezTo>
                  <a:cubicBezTo>
                    <a:pt x="1257731" y="14180"/>
                    <a:pt x="1295400" y="0"/>
                    <a:pt x="1295400" y="0"/>
                  </a:cubicBezTo>
                  <a:cubicBezTo>
                    <a:pt x="1355725" y="3175"/>
                    <a:pt x="1416397" y="2328"/>
                    <a:pt x="1476375" y="9525"/>
                  </a:cubicBezTo>
                  <a:cubicBezTo>
                    <a:pt x="1496312" y="11917"/>
                    <a:pt x="1514475" y="22225"/>
                    <a:pt x="1533525" y="28575"/>
                  </a:cubicBezTo>
                  <a:cubicBezTo>
                    <a:pt x="1543050" y="31750"/>
                    <a:pt x="1553746" y="32531"/>
                    <a:pt x="1562100" y="38100"/>
                  </a:cubicBezTo>
                  <a:cubicBezTo>
                    <a:pt x="1571625" y="44450"/>
                    <a:pt x="1580153" y="52641"/>
                    <a:pt x="1590675" y="57150"/>
                  </a:cubicBezTo>
                  <a:cubicBezTo>
                    <a:pt x="1633401" y="75461"/>
                    <a:pt x="1620279" y="57664"/>
                    <a:pt x="1657350" y="76200"/>
                  </a:cubicBezTo>
                  <a:cubicBezTo>
                    <a:pt x="1731208" y="113129"/>
                    <a:pt x="1642676" y="80834"/>
                    <a:pt x="1714500" y="104775"/>
                  </a:cubicBezTo>
                  <a:cubicBezTo>
                    <a:pt x="1724025" y="114300"/>
                    <a:pt x="1731867" y="125878"/>
                    <a:pt x="1743075" y="133350"/>
                  </a:cubicBezTo>
                  <a:cubicBezTo>
                    <a:pt x="1809274" y="177483"/>
                    <a:pt x="1732780" y="101974"/>
                    <a:pt x="1800225" y="161925"/>
                  </a:cubicBezTo>
                  <a:cubicBezTo>
                    <a:pt x="1820361" y="179823"/>
                    <a:pt x="1857375" y="219075"/>
                    <a:pt x="1857375" y="219075"/>
                  </a:cubicBezTo>
                  <a:lnTo>
                    <a:pt x="1876425" y="276225"/>
                  </a:lnTo>
                  <a:cubicBezTo>
                    <a:pt x="1879600" y="285750"/>
                    <a:pt x="1883515" y="295060"/>
                    <a:pt x="1885950" y="304800"/>
                  </a:cubicBezTo>
                  <a:cubicBezTo>
                    <a:pt x="1889125" y="317500"/>
                    <a:pt x="1891713" y="330361"/>
                    <a:pt x="1895475" y="342900"/>
                  </a:cubicBezTo>
                  <a:lnTo>
                    <a:pt x="1924050" y="428625"/>
                  </a:lnTo>
                  <a:lnTo>
                    <a:pt x="1943100" y="485775"/>
                  </a:lnTo>
                  <a:cubicBezTo>
                    <a:pt x="1946275" y="495300"/>
                    <a:pt x="1947056" y="505996"/>
                    <a:pt x="1952625" y="514350"/>
                  </a:cubicBezTo>
                  <a:lnTo>
                    <a:pt x="1971675" y="542925"/>
                  </a:lnTo>
                  <a:cubicBezTo>
                    <a:pt x="1978025" y="568325"/>
                    <a:pt x="1985590" y="593452"/>
                    <a:pt x="1990725" y="619125"/>
                  </a:cubicBezTo>
                  <a:cubicBezTo>
                    <a:pt x="1996163" y="646316"/>
                    <a:pt x="2001704" y="677947"/>
                    <a:pt x="2009775" y="704850"/>
                  </a:cubicBezTo>
                  <a:cubicBezTo>
                    <a:pt x="2015545" y="724084"/>
                    <a:pt x="2017686" y="745292"/>
                    <a:pt x="2028825" y="762000"/>
                  </a:cubicBezTo>
                  <a:lnTo>
                    <a:pt x="2047875" y="790575"/>
                  </a:lnTo>
                  <a:cubicBezTo>
                    <a:pt x="2062953" y="850887"/>
                    <a:pt x="2050138" y="817783"/>
                    <a:pt x="2095500" y="885825"/>
                  </a:cubicBezTo>
                  <a:lnTo>
                    <a:pt x="2095500" y="885825"/>
                  </a:lnTo>
                  <a:cubicBezTo>
                    <a:pt x="2103247" y="909066"/>
                    <a:pt x="2105611" y="924511"/>
                    <a:pt x="2124075" y="942975"/>
                  </a:cubicBezTo>
                  <a:cubicBezTo>
                    <a:pt x="2132170" y="951070"/>
                    <a:pt x="2143125" y="955675"/>
                    <a:pt x="2152650" y="962025"/>
                  </a:cubicBezTo>
                  <a:cubicBezTo>
                    <a:pt x="2155825" y="971550"/>
                    <a:pt x="2155075" y="983500"/>
                    <a:pt x="2162175" y="990600"/>
                  </a:cubicBezTo>
                  <a:cubicBezTo>
                    <a:pt x="2169275" y="997700"/>
                    <a:pt x="2181010" y="997690"/>
                    <a:pt x="2190750" y="1000125"/>
                  </a:cubicBezTo>
                  <a:cubicBezTo>
                    <a:pt x="2206104" y="1003963"/>
                    <a:pt x="2249136" y="1009278"/>
                    <a:pt x="2266950" y="1019175"/>
                  </a:cubicBezTo>
                  <a:cubicBezTo>
                    <a:pt x="2286964" y="1030294"/>
                    <a:pt x="2302380" y="1050035"/>
                    <a:pt x="2324100" y="1057275"/>
                  </a:cubicBezTo>
                  <a:cubicBezTo>
                    <a:pt x="2333625" y="1060450"/>
                    <a:pt x="2343695" y="1062310"/>
                    <a:pt x="2352675" y="1066800"/>
                  </a:cubicBezTo>
                  <a:cubicBezTo>
                    <a:pt x="2362914" y="1071920"/>
                    <a:pt x="2370789" y="1081201"/>
                    <a:pt x="2381250" y="1085850"/>
                  </a:cubicBezTo>
                  <a:cubicBezTo>
                    <a:pt x="2399600" y="1094005"/>
                    <a:pt x="2419350" y="1098550"/>
                    <a:pt x="2438400" y="1104900"/>
                  </a:cubicBezTo>
                  <a:cubicBezTo>
                    <a:pt x="2447925" y="1108075"/>
                    <a:pt x="2457130" y="1112456"/>
                    <a:pt x="2466975" y="1114425"/>
                  </a:cubicBezTo>
                  <a:cubicBezTo>
                    <a:pt x="2482850" y="1117600"/>
                    <a:pt x="2498796" y="1120438"/>
                    <a:pt x="2514600" y="1123950"/>
                  </a:cubicBezTo>
                  <a:cubicBezTo>
                    <a:pt x="2527379" y="1126790"/>
                    <a:pt x="2539724" y="1131745"/>
                    <a:pt x="2552700" y="1133475"/>
                  </a:cubicBezTo>
                  <a:cubicBezTo>
                    <a:pt x="2587461" y="1138110"/>
                    <a:pt x="2622550" y="1139825"/>
                    <a:pt x="2657475" y="1143000"/>
                  </a:cubicBezTo>
                  <a:lnTo>
                    <a:pt x="2828925" y="1200150"/>
                  </a:lnTo>
                  <a:lnTo>
                    <a:pt x="2886075" y="1219200"/>
                  </a:lnTo>
                  <a:cubicBezTo>
                    <a:pt x="2895600" y="1222375"/>
                    <a:pt x="2906296" y="1223156"/>
                    <a:pt x="2914650" y="1228725"/>
                  </a:cubicBezTo>
                  <a:cubicBezTo>
                    <a:pt x="2951579" y="1253344"/>
                    <a:pt x="2932365" y="1244155"/>
                    <a:pt x="2971800" y="1257300"/>
                  </a:cubicBezTo>
                  <a:cubicBezTo>
                    <a:pt x="2992582" y="1319645"/>
                    <a:pt x="2963718" y="1258455"/>
                    <a:pt x="3009900" y="1295400"/>
                  </a:cubicBezTo>
                  <a:cubicBezTo>
                    <a:pt x="3018839" y="1302551"/>
                    <a:pt x="3020855" y="1315880"/>
                    <a:pt x="3028950" y="1323975"/>
                  </a:cubicBezTo>
                  <a:cubicBezTo>
                    <a:pt x="3037045" y="1332070"/>
                    <a:pt x="3048000" y="1336675"/>
                    <a:pt x="3057525" y="1343025"/>
                  </a:cubicBezTo>
                  <a:cubicBezTo>
                    <a:pt x="3060700" y="1352550"/>
                    <a:pt x="3061481" y="1363246"/>
                    <a:pt x="3067050" y="1371600"/>
                  </a:cubicBezTo>
                  <a:cubicBezTo>
                    <a:pt x="3081718" y="1393602"/>
                    <a:pt x="3103115" y="1405168"/>
                    <a:pt x="3124200" y="1419225"/>
                  </a:cubicBezTo>
                  <a:cubicBezTo>
                    <a:pt x="3130550" y="1428750"/>
                    <a:pt x="3138130" y="1437561"/>
                    <a:pt x="3143250" y="1447800"/>
                  </a:cubicBezTo>
                  <a:cubicBezTo>
                    <a:pt x="3150507" y="1462314"/>
                    <a:pt x="3161393" y="1490436"/>
                    <a:pt x="3143250" y="1504950"/>
                  </a:cubicBezTo>
                  <a:cubicBezTo>
                    <a:pt x="3133028" y="1513128"/>
                    <a:pt x="3118169" y="1513105"/>
                    <a:pt x="3105150" y="1514475"/>
                  </a:cubicBezTo>
                  <a:cubicBezTo>
                    <a:pt x="3057682" y="1519472"/>
                    <a:pt x="3009900" y="1520825"/>
                    <a:pt x="2962275" y="1524000"/>
                  </a:cubicBezTo>
                  <a:cubicBezTo>
                    <a:pt x="2120847" y="1502425"/>
                    <a:pt x="3139805" y="1524000"/>
                    <a:pt x="1733550" y="1524000"/>
                  </a:cubicBezTo>
                  <a:cubicBezTo>
                    <a:pt x="1549373" y="1524000"/>
                    <a:pt x="1365250" y="1517650"/>
                    <a:pt x="1181100" y="1514475"/>
                  </a:cubicBezTo>
                  <a:cubicBezTo>
                    <a:pt x="692576" y="1488763"/>
                    <a:pt x="1060533" y="1504950"/>
                    <a:pt x="76200" y="1504950"/>
                  </a:cubicBezTo>
                  <a:lnTo>
                    <a:pt x="85725" y="1495425"/>
                  </a:lnTo>
                  <a:lnTo>
                    <a:pt x="95250" y="1485900"/>
                  </a:lnTo>
                </a:path>
              </a:pathLst>
            </a:custGeom>
            <a:solidFill>
              <a:srgbClr val="FFFF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rgbClr val="007BBE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2062" name="Cut tov OHD 2"/>
            <p:cNvSpPr/>
            <p:nvPr/>
          </p:nvSpPr>
          <p:spPr bwMode="auto">
            <a:xfrm>
              <a:off x="6877050" y="4712723"/>
              <a:ext cx="1115484" cy="373627"/>
            </a:xfrm>
            <a:custGeom>
              <a:avLst/>
              <a:gdLst>
                <a:gd name="connsiteX0" fmla="*/ 0 w 1115484"/>
                <a:gd name="connsiteY0" fmla="*/ 373627 h 373627"/>
                <a:gd name="connsiteX1" fmla="*/ 0 w 1115484"/>
                <a:gd name="connsiteY1" fmla="*/ 373627 h 373627"/>
                <a:gd name="connsiteX2" fmla="*/ 66675 w 1115484"/>
                <a:gd name="connsiteY2" fmla="*/ 306952 h 373627"/>
                <a:gd name="connsiteX3" fmla="*/ 95250 w 1115484"/>
                <a:gd name="connsiteY3" fmla="*/ 287902 h 373627"/>
                <a:gd name="connsiteX4" fmla="*/ 152400 w 1115484"/>
                <a:gd name="connsiteY4" fmla="*/ 173602 h 373627"/>
                <a:gd name="connsiteX5" fmla="*/ 238125 w 1115484"/>
                <a:gd name="connsiteY5" fmla="*/ 125977 h 373627"/>
                <a:gd name="connsiteX6" fmla="*/ 266700 w 1115484"/>
                <a:gd name="connsiteY6" fmla="*/ 97402 h 373627"/>
                <a:gd name="connsiteX7" fmla="*/ 323850 w 1115484"/>
                <a:gd name="connsiteY7" fmla="*/ 78352 h 373627"/>
                <a:gd name="connsiteX8" fmla="*/ 352425 w 1115484"/>
                <a:gd name="connsiteY8" fmla="*/ 59302 h 373627"/>
                <a:gd name="connsiteX9" fmla="*/ 466725 w 1115484"/>
                <a:gd name="connsiteY9" fmla="*/ 30727 h 373627"/>
                <a:gd name="connsiteX10" fmla="*/ 504825 w 1115484"/>
                <a:gd name="connsiteY10" fmla="*/ 11677 h 373627"/>
                <a:gd name="connsiteX11" fmla="*/ 704850 w 1115484"/>
                <a:gd name="connsiteY11" fmla="*/ 11677 h 373627"/>
                <a:gd name="connsiteX12" fmla="*/ 800100 w 1115484"/>
                <a:gd name="connsiteY12" fmla="*/ 40252 h 373627"/>
                <a:gd name="connsiteX13" fmla="*/ 828675 w 1115484"/>
                <a:gd name="connsiteY13" fmla="*/ 49777 h 373627"/>
                <a:gd name="connsiteX14" fmla="*/ 857250 w 1115484"/>
                <a:gd name="connsiteY14" fmla="*/ 59302 h 373627"/>
                <a:gd name="connsiteX15" fmla="*/ 942975 w 1115484"/>
                <a:gd name="connsiteY15" fmla="*/ 116452 h 373627"/>
                <a:gd name="connsiteX16" fmla="*/ 971550 w 1115484"/>
                <a:gd name="connsiteY16" fmla="*/ 135502 h 373627"/>
                <a:gd name="connsiteX17" fmla="*/ 1019175 w 1115484"/>
                <a:gd name="connsiteY17" fmla="*/ 183127 h 373627"/>
                <a:gd name="connsiteX18" fmla="*/ 1038225 w 1115484"/>
                <a:gd name="connsiteY18" fmla="*/ 211702 h 373627"/>
                <a:gd name="connsiteX19" fmla="*/ 1066800 w 1115484"/>
                <a:gd name="connsiteY19" fmla="*/ 240277 h 373627"/>
                <a:gd name="connsiteX20" fmla="*/ 1104900 w 1115484"/>
                <a:gd name="connsiteY20" fmla="*/ 297427 h 373627"/>
                <a:gd name="connsiteX21" fmla="*/ 1114425 w 1115484"/>
                <a:gd name="connsiteY21" fmla="*/ 345052 h 373627"/>
                <a:gd name="connsiteX22" fmla="*/ 1057275 w 1115484"/>
                <a:gd name="connsiteY22" fmla="*/ 354577 h 373627"/>
                <a:gd name="connsiteX23" fmla="*/ 714375 w 1115484"/>
                <a:gd name="connsiteY23" fmla="*/ 364102 h 373627"/>
                <a:gd name="connsiteX24" fmla="*/ 457200 w 1115484"/>
                <a:gd name="connsiteY24" fmla="*/ 373627 h 373627"/>
                <a:gd name="connsiteX25" fmla="*/ 142875 w 1115484"/>
                <a:gd name="connsiteY25" fmla="*/ 364102 h 373627"/>
                <a:gd name="connsiteX26" fmla="*/ 0 w 1115484"/>
                <a:gd name="connsiteY26" fmla="*/ 373627 h 373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115484" h="373627">
                  <a:moveTo>
                    <a:pt x="0" y="373627"/>
                  </a:moveTo>
                  <a:lnTo>
                    <a:pt x="0" y="373627"/>
                  </a:lnTo>
                  <a:cubicBezTo>
                    <a:pt x="22225" y="351402"/>
                    <a:pt x="43313" y="327978"/>
                    <a:pt x="66675" y="306952"/>
                  </a:cubicBezTo>
                  <a:cubicBezTo>
                    <a:pt x="75184" y="299294"/>
                    <a:pt x="89183" y="297610"/>
                    <a:pt x="95250" y="287902"/>
                  </a:cubicBezTo>
                  <a:cubicBezTo>
                    <a:pt x="110822" y="262987"/>
                    <a:pt x="115382" y="185941"/>
                    <a:pt x="152400" y="173602"/>
                  </a:cubicBezTo>
                  <a:cubicBezTo>
                    <a:pt x="188333" y="161624"/>
                    <a:pt x="205373" y="158729"/>
                    <a:pt x="238125" y="125977"/>
                  </a:cubicBezTo>
                  <a:cubicBezTo>
                    <a:pt x="247650" y="116452"/>
                    <a:pt x="254925" y="103944"/>
                    <a:pt x="266700" y="97402"/>
                  </a:cubicBezTo>
                  <a:cubicBezTo>
                    <a:pt x="284253" y="87650"/>
                    <a:pt x="307142" y="89491"/>
                    <a:pt x="323850" y="78352"/>
                  </a:cubicBezTo>
                  <a:cubicBezTo>
                    <a:pt x="333375" y="72002"/>
                    <a:pt x="341796" y="63554"/>
                    <a:pt x="352425" y="59302"/>
                  </a:cubicBezTo>
                  <a:cubicBezTo>
                    <a:pt x="387671" y="45203"/>
                    <a:pt x="429350" y="38202"/>
                    <a:pt x="466725" y="30727"/>
                  </a:cubicBezTo>
                  <a:cubicBezTo>
                    <a:pt x="479425" y="24377"/>
                    <a:pt x="491530" y="16663"/>
                    <a:pt x="504825" y="11677"/>
                  </a:cubicBezTo>
                  <a:cubicBezTo>
                    <a:pt x="569287" y="-12496"/>
                    <a:pt x="637622" y="7722"/>
                    <a:pt x="704850" y="11677"/>
                  </a:cubicBezTo>
                  <a:cubicBezTo>
                    <a:pt x="762431" y="26072"/>
                    <a:pt x="730531" y="17062"/>
                    <a:pt x="800100" y="40252"/>
                  </a:cubicBezTo>
                  <a:lnTo>
                    <a:pt x="828675" y="49777"/>
                  </a:lnTo>
                  <a:cubicBezTo>
                    <a:pt x="838200" y="52952"/>
                    <a:pt x="848896" y="53733"/>
                    <a:pt x="857250" y="59302"/>
                  </a:cubicBezTo>
                  <a:lnTo>
                    <a:pt x="942975" y="116452"/>
                  </a:lnTo>
                  <a:lnTo>
                    <a:pt x="971550" y="135502"/>
                  </a:lnTo>
                  <a:cubicBezTo>
                    <a:pt x="1022350" y="211702"/>
                    <a:pt x="955675" y="119627"/>
                    <a:pt x="1019175" y="183127"/>
                  </a:cubicBezTo>
                  <a:cubicBezTo>
                    <a:pt x="1027270" y="191222"/>
                    <a:pt x="1030896" y="202908"/>
                    <a:pt x="1038225" y="211702"/>
                  </a:cubicBezTo>
                  <a:cubicBezTo>
                    <a:pt x="1046849" y="222050"/>
                    <a:pt x="1058530" y="229644"/>
                    <a:pt x="1066800" y="240277"/>
                  </a:cubicBezTo>
                  <a:cubicBezTo>
                    <a:pt x="1080856" y="258349"/>
                    <a:pt x="1104900" y="297427"/>
                    <a:pt x="1104900" y="297427"/>
                  </a:cubicBezTo>
                  <a:cubicBezTo>
                    <a:pt x="1108075" y="313302"/>
                    <a:pt x="1118873" y="329486"/>
                    <a:pt x="1114425" y="345052"/>
                  </a:cubicBezTo>
                  <a:cubicBezTo>
                    <a:pt x="1104791" y="378770"/>
                    <a:pt x="1072771" y="359742"/>
                    <a:pt x="1057275" y="354577"/>
                  </a:cubicBezTo>
                  <a:lnTo>
                    <a:pt x="714375" y="364102"/>
                  </a:lnTo>
                  <a:cubicBezTo>
                    <a:pt x="628634" y="366824"/>
                    <a:pt x="542984" y="373627"/>
                    <a:pt x="457200" y="373627"/>
                  </a:cubicBezTo>
                  <a:cubicBezTo>
                    <a:pt x="352377" y="373627"/>
                    <a:pt x="247674" y="366332"/>
                    <a:pt x="142875" y="364102"/>
                  </a:cubicBezTo>
                  <a:cubicBezTo>
                    <a:pt x="98435" y="363156"/>
                    <a:pt x="23813" y="372039"/>
                    <a:pt x="0" y="373627"/>
                  </a:cubicBezTo>
                  <a:close/>
                </a:path>
              </a:pathLst>
            </a:custGeom>
            <a:solidFill>
              <a:srgbClr val="FFFF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rgbClr val="007BBE"/>
                </a:solidFill>
                <a:effectLst/>
                <a:latin typeface="Verdana" pitchFamily="34" charset="0"/>
              </a:endParaRPr>
            </a:p>
          </p:txBody>
        </p:sp>
      </p:grpSp>
      <p:sp>
        <p:nvSpPr>
          <p:cNvPr id="2060" name="Cut tov NGD"/>
          <p:cNvSpPr/>
          <p:nvPr/>
        </p:nvSpPr>
        <p:spPr bwMode="auto">
          <a:xfrm>
            <a:off x="2914650" y="3562350"/>
            <a:ext cx="1486360" cy="590550"/>
          </a:xfrm>
          <a:custGeom>
            <a:avLst/>
            <a:gdLst>
              <a:gd name="connsiteX0" fmla="*/ 0 w 1486360"/>
              <a:gd name="connsiteY0" fmla="*/ 581025 h 590550"/>
              <a:gd name="connsiteX1" fmla="*/ 0 w 1486360"/>
              <a:gd name="connsiteY1" fmla="*/ 581025 h 590550"/>
              <a:gd name="connsiteX2" fmla="*/ 161925 w 1486360"/>
              <a:gd name="connsiteY2" fmla="*/ 571500 h 590550"/>
              <a:gd name="connsiteX3" fmla="*/ 581025 w 1486360"/>
              <a:gd name="connsiteY3" fmla="*/ 590550 h 590550"/>
              <a:gd name="connsiteX4" fmla="*/ 1371600 w 1486360"/>
              <a:gd name="connsiteY4" fmla="*/ 581025 h 590550"/>
              <a:gd name="connsiteX5" fmla="*/ 1466850 w 1486360"/>
              <a:gd name="connsiteY5" fmla="*/ 561975 h 590550"/>
              <a:gd name="connsiteX6" fmla="*/ 1485900 w 1486360"/>
              <a:gd name="connsiteY6" fmla="*/ 533400 h 590550"/>
              <a:gd name="connsiteX7" fmla="*/ 1457325 w 1486360"/>
              <a:gd name="connsiteY7" fmla="*/ 409575 h 590550"/>
              <a:gd name="connsiteX8" fmla="*/ 1447800 w 1486360"/>
              <a:gd name="connsiteY8" fmla="*/ 381000 h 590550"/>
              <a:gd name="connsiteX9" fmla="*/ 1428750 w 1486360"/>
              <a:gd name="connsiteY9" fmla="*/ 352425 h 590550"/>
              <a:gd name="connsiteX10" fmla="*/ 1419225 w 1486360"/>
              <a:gd name="connsiteY10" fmla="*/ 323850 h 590550"/>
              <a:gd name="connsiteX11" fmla="*/ 1400175 w 1486360"/>
              <a:gd name="connsiteY11" fmla="*/ 295275 h 590550"/>
              <a:gd name="connsiteX12" fmla="*/ 1390650 w 1486360"/>
              <a:gd name="connsiteY12" fmla="*/ 266700 h 590550"/>
              <a:gd name="connsiteX13" fmla="*/ 1371600 w 1486360"/>
              <a:gd name="connsiteY13" fmla="*/ 238125 h 590550"/>
              <a:gd name="connsiteX14" fmla="*/ 1362075 w 1486360"/>
              <a:gd name="connsiteY14" fmla="*/ 209550 h 590550"/>
              <a:gd name="connsiteX15" fmla="*/ 1247775 w 1486360"/>
              <a:gd name="connsiteY15" fmla="*/ 114300 h 590550"/>
              <a:gd name="connsiteX16" fmla="*/ 1219200 w 1486360"/>
              <a:gd name="connsiteY16" fmla="*/ 104775 h 590550"/>
              <a:gd name="connsiteX17" fmla="*/ 1190625 w 1486360"/>
              <a:gd name="connsiteY17" fmla="*/ 85725 h 590550"/>
              <a:gd name="connsiteX18" fmla="*/ 1114425 w 1486360"/>
              <a:gd name="connsiteY18" fmla="*/ 66675 h 590550"/>
              <a:gd name="connsiteX19" fmla="*/ 1085850 w 1486360"/>
              <a:gd name="connsiteY19" fmla="*/ 57150 h 590550"/>
              <a:gd name="connsiteX20" fmla="*/ 1009650 w 1486360"/>
              <a:gd name="connsiteY20" fmla="*/ 47625 h 590550"/>
              <a:gd name="connsiteX21" fmla="*/ 971550 w 1486360"/>
              <a:gd name="connsiteY21" fmla="*/ 38100 h 590550"/>
              <a:gd name="connsiteX22" fmla="*/ 857250 w 1486360"/>
              <a:gd name="connsiteY22" fmla="*/ 28575 h 590550"/>
              <a:gd name="connsiteX23" fmla="*/ 771525 w 1486360"/>
              <a:gd name="connsiteY23" fmla="*/ 9525 h 590550"/>
              <a:gd name="connsiteX24" fmla="*/ 742950 w 1486360"/>
              <a:gd name="connsiteY24" fmla="*/ 0 h 590550"/>
              <a:gd name="connsiteX25" fmla="*/ 647700 w 1486360"/>
              <a:gd name="connsiteY25" fmla="*/ 9525 h 590550"/>
              <a:gd name="connsiteX26" fmla="*/ 552450 w 1486360"/>
              <a:gd name="connsiteY26" fmla="*/ 38100 h 590550"/>
              <a:gd name="connsiteX27" fmla="*/ 523875 w 1486360"/>
              <a:gd name="connsiteY27" fmla="*/ 47625 h 590550"/>
              <a:gd name="connsiteX28" fmla="*/ 428625 w 1486360"/>
              <a:gd name="connsiteY28" fmla="*/ 76200 h 590550"/>
              <a:gd name="connsiteX29" fmla="*/ 371475 w 1486360"/>
              <a:gd name="connsiteY29" fmla="*/ 114300 h 590550"/>
              <a:gd name="connsiteX30" fmla="*/ 342900 w 1486360"/>
              <a:gd name="connsiteY30" fmla="*/ 133350 h 590550"/>
              <a:gd name="connsiteX31" fmla="*/ 314325 w 1486360"/>
              <a:gd name="connsiteY31" fmla="*/ 142875 h 590550"/>
              <a:gd name="connsiteX32" fmla="*/ 257175 w 1486360"/>
              <a:gd name="connsiteY32" fmla="*/ 180975 h 590550"/>
              <a:gd name="connsiteX33" fmla="*/ 238125 w 1486360"/>
              <a:gd name="connsiteY33" fmla="*/ 209550 h 590550"/>
              <a:gd name="connsiteX34" fmla="*/ 209550 w 1486360"/>
              <a:gd name="connsiteY34" fmla="*/ 219075 h 590550"/>
              <a:gd name="connsiteX35" fmla="*/ 180975 w 1486360"/>
              <a:gd name="connsiteY35" fmla="*/ 285750 h 590550"/>
              <a:gd name="connsiteX36" fmla="*/ 133350 w 1486360"/>
              <a:gd name="connsiteY36" fmla="*/ 352425 h 590550"/>
              <a:gd name="connsiteX37" fmla="*/ 85725 w 1486360"/>
              <a:gd name="connsiteY37" fmla="*/ 409575 h 590550"/>
              <a:gd name="connsiteX38" fmla="*/ 38100 w 1486360"/>
              <a:gd name="connsiteY38" fmla="*/ 495300 h 590550"/>
              <a:gd name="connsiteX39" fmla="*/ 19050 w 1486360"/>
              <a:gd name="connsiteY39" fmla="*/ 523875 h 590550"/>
              <a:gd name="connsiteX40" fmla="*/ 0 w 1486360"/>
              <a:gd name="connsiteY40" fmla="*/ 581025 h 590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1486360" h="590550">
                <a:moveTo>
                  <a:pt x="0" y="581025"/>
                </a:moveTo>
                <a:lnTo>
                  <a:pt x="0" y="581025"/>
                </a:lnTo>
                <a:cubicBezTo>
                  <a:pt x="53975" y="577850"/>
                  <a:pt x="107857" y="571500"/>
                  <a:pt x="161925" y="571500"/>
                </a:cubicBezTo>
                <a:cubicBezTo>
                  <a:pt x="465872" y="571500"/>
                  <a:pt x="411562" y="566341"/>
                  <a:pt x="581025" y="590550"/>
                </a:cubicBezTo>
                <a:cubicBezTo>
                  <a:pt x="844550" y="587375"/>
                  <a:pt x="1108193" y="589522"/>
                  <a:pt x="1371600" y="581025"/>
                </a:cubicBezTo>
                <a:cubicBezTo>
                  <a:pt x="1403962" y="579981"/>
                  <a:pt x="1466850" y="561975"/>
                  <a:pt x="1466850" y="561975"/>
                </a:cubicBezTo>
                <a:cubicBezTo>
                  <a:pt x="1473200" y="552450"/>
                  <a:pt x="1484761" y="544791"/>
                  <a:pt x="1485900" y="533400"/>
                </a:cubicBezTo>
                <a:cubicBezTo>
                  <a:pt x="1489705" y="495354"/>
                  <a:pt x="1469012" y="444637"/>
                  <a:pt x="1457325" y="409575"/>
                </a:cubicBezTo>
                <a:cubicBezTo>
                  <a:pt x="1454150" y="400050"/>
                  <a:pt x="1453369" y="389354"/>
                  <a:pt x="1447800" y="381000"/>
                </a:cubicBezTo>
                <a:cubicBezTo>
                  <a:pt x="1441450" y="371475"/>
                  <a:pt x="1433870" y="362664"/>
                  <a:pt x="1428750" y="352425"/>
                </a:cubicBezTo>
                <a:cubicBezTo>
                  <a:pt x="1424260" y="343445"/>
                  <a:pt x="1423715" y="332830"/>
                  <a:pt x="1419225" y="323850"/>
                </a:cubicBezTo>
                <a:cubicBezTo>
                  <a:pt x="1414105" y="313611"/>
                  <a:pt x="1405295" y="305514"/>
                  <a:pt x="1400175" y="295275"/>
                </a:cubicBezTo>
                <a:cubicBezTo>
                  <a:pt x="1395685" y="286295"/>
                  <a:pt x="1395140" y="275680"/>
                  <a:pt x="1390650" y="266700"/>
                </a:cubicBezTo>
                <a:cubicBezTo>
                  <a:pt x="1385530" y="256461"/>
                  <a:pt x="1376720" y="248364"/>
                  <a:pt x="1371600" y="238125"/>
                </a:cubicBezTo>
                <a:cubicBezTo>
                  <a:pt x="1367110" y="229145"/>
                  <a:pt x="1368239" y="217475"/>
                  <a:pt x="1362075" y="209550"/>
                </a:cubicBezTo>
                <a:cubicBezTo>
                  <a:pt x="1343506" y="185676"/>
                  <a:pt x="1280795" y="125307"/>
                  <a:pt x="1247775" y="114300"/>
                </a:cubicBezTo>
                <a:cubicBezTo>
                  <a:pt x="1238250" y="111125"/>
                  <a:pt x="1228180" y="109265"/>
                  <a:pt x="1219200" y="104775"/>
                </a:cubicBezTo>
                <a:cubicBezTo>
                  <a:pt x="1208961" y="99655"/>
                  <a:pt x="1200864" y="90845"/>
                  <a:pt x="1190625" y="85725"/>
                </a:cubicBezTo>
                <a:cubicBezTo>
                  <a:pt x="1168852" y="74839"/>
                  <a:pt x="1136162" y="72109"/>
                  <a:pt x="1114425" y="66675"/>
                </a:cubicBezTo>
                <a:cubicBezTo>
                  <a:pt x="1104685" y="64240"/>
                  <a:pt x="1095728" y="58946"/>
                  <a:pt x="1085850" y="57150"/>
                </a:cubicBezTo>
                <a:cubicBezTo>
                  <a:pt x="1060665" y="52571"/>
                  <a:pt x="1034899" y="51833"/>
                  <a:pt x="1009650" y="47625"/>
                </a:cubicBezTo>
                <a:cubicBezTo>
                  <a:pt x="996737" y="45473"/>
                  <a:pt x="984540" y="39724"/>
                  <a:pt x="971550" y="38100"/>
                </a:cubicBezTo>
                <a:cubicBezTo>
                  <a:pt x="933613" y="33358"/>
                  <a:pt x="895350" y="31750"/>
                  <a:pt x="857250" y="28575"/>
                </a:cubicBezTo>
                <a:cubicBezTo>
                  <a:pt x="792924" y="7133"/>
                  <a:pt x="872105" y="31876"/>
                  <a:pt x="771525" y="9525"/>
                </a:cubicBezTo>
                <a:cubicBezTo>
                  <a:pt x="761724" y="7347"/>
                  <a:pt x="752475" y="3175"/>
                  <a:pt x="742950" y="0"/>
                </a:cubicBezTo>
                <a:cubicBezTo>
                  <a:pt x="711200" y="3175"/>
                  <a:pt x="679288" y="5012"/>
                  <a:pt x="647700" y="9525"/>
                </a:cubicBezTo>
                <a:cubicBezTo>
                  <a:pt x="622508" y="13124"/>
                  <a:pt x="572336" y="31471"/>
                  <a:pt x="552450" y="38100"/>
                </a:cubicBezTo>
                <a:cubicBezTo>
                  <a:pt x="542925" y="41275"/>
                  <a:pt x="533615" y="45190"/>
                  <a:pt x="523875" y="47625"/>
                </a:cubicBezTo>
                <a:cubicBezTo>
                  <a:pt x="502577" y="52950"/>
                  <a:pt x="442539" y="66924"/>
                  <a:pt x="428625" y="76200"/>
                </a:cubicBezTo>
                <a:lnTo>
                  <a:pt x="371475" y="114300"/>
                </a:lnTo>
                <a:cubicBezTo>
                  <a:pt x="361950" y="120650"/>
                  <a:pt x="353760" y="129730"/>
                  <a:pt x="342900" y="133350"/>
                </a:cubicBezTo>
                <a:cubicBezTo>
                  <a:pt x="333375" y="136525"/>
                  <a:pt x="323102" y="137999"/>
                  <a:pt x="314325" y="142875"/>
                </a:cubicBezTo>
                <a:cubicBezTo>
                  <a:pt x="294311" y="153994"/>
                  <a:pt x="257175" y="180975"/>
                  <a:pt x="257175" y="180975"/>
                </a:cubicBezTo>
                <a:cubicBezTo>
                  <a:pt x="250825" y="190500"/>
                  <a:pt x="247064" y="202399"/>
                  <a:pt x="238125" y="209550"/>
                </a:cubicBezTo>
                <a:cubicBezTo>
                  <a:pt x="230285" y="215822"/>
                  <a:pt x="216650" y="211975"/>
                  <a:pt x="209550" y="219075"/>
                </a:cubicBezTo>
                <a:cubicBezTo>
                  <a:pt x="189730" y="238895"/>
                  <a:pt x="192360" y="262980"/>
                  <a:pt x="180975" y="285750"/>
                </a:cubicBezTo>
                <a:cubicBezTo>
                  <a:pt x="173492" y="300715"/>
                  <a:pt x="140541" y="342358"/>
                  <a:pt x="133350" y="352425"/>
                </a:cubicBezTo>
                <a:cubicBezTo>
                  <a:pt x="100197" y="398839"/>
                  <a:pt x="130197" y="365103"/>
                  <a:pt x="85725" y="409575"/>
                </a:cubicBezTo>
                <a:cubicBezTo>
                  <a:pt x="68960" y="459870"/>
                  <a:pt x="81769" y="429796"/>
                  <a:pt x="38100" y="495300"/>
                </a:cubicBezTo>
                <a:lnTo>
                  <a:pt x="19050" y="523875"/>
                </a:lnTo>
                <a:cubicBezTo>
                  <a:pt x="8755" y="565055"/>
                  <a:pt x="3175" y="571500"/>
                  <a:pt x="0" y="581025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007BBE"/>
              </a:solidFill>
              <a:effectLst/>
              <a:latin typeface="Verdana" pitchFamily="34" charset="0"/>
            </a:endParaRPr>
          </a:p>
        </p:txBody>
      </p:sp>
      <p:grpSp>
        <p:nvGrpSpPr>
          <p:cNvPr id="2068" name="Fill tov OHD"/>
          <p:cNvGrpSpPr/>
          <p:nvPr/>
        </p:nvGrpSpPr>
        <p:grpSpPr>
          <a:xfrm>
            <a:off x="1904071" y="5057775"/>
            <a:ext cx="6783738" cy="762000"/>
            <a:chOff x="1904071" y="5057775"/>
            <a:chExt cx="6783738" cy="762000"/>
          </a:xfrm>
        </p:grpSpPr>
        <p:sp>
          <p:nvSpPr>
            <p:cNvPr id="2067" name="Fill tov OHD 3"/>
            <p:cNvSpPr/>
            <p:nvPr/>
          </p:nvSpPr>
          <p:spPr bwMode="auto">
            <a:xfrm>
              <a:off x="8001000" y="5059271"/>
              <a:ext cx="686809" cy="704427"/>
            </a:xfrm>
            <a:custGeom>
              <a:avLst/>
              <a:gdLst>
                <a:gd name="connsiteX0" fmla="*/ 0 w 686809"/>
                <a:gd name="connsiteY0" fmla="*/ 36604 h 704427"/>
                <a:gd name="connsiteX1" fmla="*/ 0 w 686809"/>
                <a:gd name="connsiteY1" fmla="*/ 36604 h 704427"/>
                <a:gd name="connsiteX2" fmla="*/ 19050 w 686809"/>
                <a:gd name="connsiteY2" fmla="*/ 122329 h 704427"/>
                <a:gd name="connsiteX3" fmla="*/ 28575 w 686809"/>
                <a:gd name="connsiteY3" fmla="*/ 255679 h 704427"/>
                <a:gd name="connsiteX4" fmla="*/ 47625 w 686809"/>
                <a:gd name="connsiteY4" fmla="*/ 312829 h 704427"/>
                <a:gd name="connsiteX5" fmla="*/ 76200 w 686809"/>
                <a:gd name="connsiteY5" fmla="*/ 322354 h 704427"/>
                <a:gd name="connsiteX6" fmla="*/ 104775 w 686809"/>
                <a:gd name="connsiteY6" fmla="*/ 379504 h 704427"/>
                <a:gd name="connsiteX7" fmla="*/ 133350 w 686809"/>
                <a:gd name="connsiteY7" fmla="*/ 408079 h 704427"/>
                <a:gd name="connsiteX8" fmla="*/ 152400 w 686809"/>
                <a:gd name="connsiteY8" fmla="*/ 436654 h 704427"/>
                <a:gd name="connsiteX9" fmla="*/ 161925 w 686809"/>
                <a:gd name="connsiteY9" fmla="*/ 465229 h 704427"/>
                <a:gd name="connsiteX10" fmla="*/ 190500 w 686809"/>
                <a:gd name="connsiteY10" fmla="*/ 484279 h 704427"/>
                <a:gd name="connsiteX11" fmla="*/ 276225 w 686809"/>
                <a:gd name="connsiteY11" fmla="*/ 550954 h 704427"/>
                <a:gd name="connsiteX12" fmla="*/ 333375 w 686809"/>
                <a:gd name="connsiteY12" fmla="*/ 579529 h 704427"/>
                <a:gd name="connsiteX13" fmla="*/ 390525 w 686809"/>
                <a:gd name="connsiteY13" fmla="*/ 598579 h 704427"/>
                <a:gd name="connsiteX14" fmla="*/ 447675 w 686809"/>
                <a:gd name="connsiteY14" fmla="*/ 646204 h 704427"/>
                <a:gd name="connsiteX15" fmla="*/ 533400 w 686809"/>
                <a:gd name="connsiteY15" fmla="*/ 674779 h 704427"/>
                <a:gd name="connsiteX16" fmla="*/ 561975 w 686809"/>
                <a:gd name="connsiteY16" fmla="*/ 684304 h 704427"/>
                <a:gd name="connsiteX17" fmla="*/ 647700 w 686809"/>
                <a:gd name="connsiteY17" fmla="*/ 693829 h 704427"/>
                <a:gd name="connsiteX18" fmla="*/ 676275 w 686809"/>
                <a:gd name="connsiteY18" fmla="*/ 703354 h 704427"/>
                <a:gd name="connsiteX19" fmla="*/ 676275 w 686809"/>
                <a:gd name="connsiteY19" fmla="*/ 646204 h 704427"/>
                <a:gd name="connsiteX20" fmla="*/ 666750 w 686809"/>
                <a:gd name="connsiteY20" fmla="*/ 8029 h 704427"/>
                <a:gd name="connsiteX21" fmla="*/ 600075 w 686809"/>
                <a:gd name="connsiteY21" fmla="*/ 17554 h 704427"/>
                <a:gd name="connsiteX22" fmla="*/ 57150 w 686809"/>
                <a:gd name="connsiteY22" fmla="*/ 27079 h 704427"/>
                <a:gd name="connsiteX23" fmla="*/ 0 w 686809"/>
                <a:gd name="connsiteY23" fmla="*/ 36604 h 704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86809" h="704427">
                  <a:moveTo>
                    <a:pt x="0" y="36604"/>
                  </a:moveTo>
                  <a:lnTo>
                    <a:pt x="0" y="36604"/>
                  </a:lnTo>
                  <a:cubicBezTo>
                    <a:pt x="6350" y="65179"/>
                    <a:pt x="15264" y="93303"/>
                    <a:pt x="19050" y="122329"/>
                  </a:cubicBezTo>
                  <a:cubicBezTo>
                    <a:pt x="24814" y="166518"/>
                    <a:pt x="21964" y="211609"/>
                    <a:pt x="28575" y="255679"/>
                  </a:cubicBezTo>
                  <a:cubicBezTo>
                    <a:pt x="31554" y="275537"/>
                    <a:pt x="28575" y="306479"/>
                    <a:pt x="47625" y="312829"/>
                  </a:cubicBezTo>
                  <a:lnTo>
                    <a:pt x="76200" y="322354"/>
                  </a:lnTo>
                  <a:cubicBezTo>
                    <a:pt x="85746" y="350993"/>
                    <a:pt x="84259" y="354885"/>
                    <a:pt x="104775" y="379504"/>
                  </a:cubicBezTo>
                  <a:cubicBezTo>
                    <a:pt x="113399" y="389852"/>
                    <a:pt x="124726" y="397731"/>
                    <a:pt x="133350" y="408079"/>
                  </a:cubicBezTo>
                  <a:cubicBezTo>
                    <a:pt x="140679" y="416873"/>
                    <a:pt x="147280" y="426415"/>
                    <a:pt x="152400" y="436654"/>
                  </a:cubicBezTo>
                  <a:cubicBezTo>
                    <a:pt x="156890" y="445634"/>
                    <a:pt x="155653" y="457389"/>
                    <a:pt x="161925" y="465229"/>
                  </a:cubicBezTo>
                  <a:cubicBezTo>
                    <a:pt x="169076" y="474168"/>
                    <a:pt x="181706" y="476950"/>
                    <a:pt x="190500" y="484279"/>
                  </a:cubicBezTo>
                  <a:cubicBezTo>
                    <a:pt x="223374" y="511674"/>
                    <a:pt x="228077" y="534905"/>
                    <a:pt x="276225" y="550954"/>
                  </a:cubicBezTo>
                  <a:cubicBezTo>
                    <a:pt x="380438" y="585692"/>
                    <a:pt x="222588" y="530290"/>
                    <a:pt x="333375" y="579529"/>
                  </a:cubicBezTo>
                  <a:cubicBezTo>
                    <a:pt x="351725" y="587684"/>
                    <a:pt x="390525" y="598579"/>
                    <a:pt x="390525" y="598579"/>
                  </a:cubicBezTo>
                  <a:cubicBezTo>
                    <a:pt x="408470" y="616524"/>
                    <a:pt x="423805" y="635595"/>
                    <a:pt x="447675" y="646204"/>
                  </a:cubicBezTo>
                  <a:lnTo>
                    <a:pt x="533400" y="674779"/>
                  </a:lnTo>
                  <a:cubicBezTo>
                    <a:pt x="542925" y="677954"/>
                    <a:pt x="551996" y="683195"/>
                    <a:pt x="561975" y="684304"/>
                  </a:cubicBezTo>
                  <a:lnTo>
                    <a:pt x="647700" y="693829"/>
                  </a:lnTo>
                  <a:cubicBezTo>
                    <a:pt x="657225" y="697004"/>
                    <a:pt x="667295" y="707844"/>
                    <a:pt x="676275" y="703354"/>
                  </a:cubicBezTo>
                  <a:cubicBezTo>
                    <a:pt x="698046" y="692468"/>
                    <a:pt x="679904" y="657090"/>
                    <a:pt x="676275" y="646204"/>
                  </a:cubicBezTo>
                  <a:cubicBezTo>
                    <a:pt x="673100" y="433479"/>
                    <a:pt x="692350" y="219232"/>
                    <a:pt x="666750" y="8029"/>
                  </a:cubicBezTo>
                  <a:cubicBezTo>
                    <a:pt x="664048" y="-14259"/>
                    <a:pt x="622515" y="16853"/>
                    <a:pt x="600075" y="17554"/>
                  </a:cubicBezTo>
                  <a:cubicBezTo>
                    <a:pt x="419160" y="23208"/>
                    <a:pt x="238129" y="24112"/>
                    <a:pt x="57150" y="27079"/>
                  </a:cubicBezTo>
                  <a:cubicBezTo>
                    <a:pt x="44452" y="27287"/>
                    <a:pt x="9525" y="35016"/>
                    <a:pt x="0" y="36604"/>
                  </a:cubicBezTo>
                  <a:close/>
                </a:path>
              </a:pathLst>
            </a:custGeom>
            <a:solidFill>
              <a:srgbClr val="FF00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rgbClr val="007BBE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2064" name="Fill tov OHD 2"/>
            <p:cNvSpPr/>
            <p:nvPr/>
          </p:nvSpPr>
          <p:spPr bwMode="auto">
            <a:xfrm>
              <a:off x="1904071" y="5076825"/>
              <a:ext cx="500628" cy="183409"/>
            </a:xfrm>
            <a:custGeom>
              <a:avLst/>
              <a:gdLst>
                <a:gd name="connsiteX0" fmla="*/ 10454 w 500628"/>
                <a:gd name="connsiteY0" fmla="*/ 0 h 183409"/>
                <a:gd name="connsiteX1" fmla="*/ 10454 w 500628"/>
                <a:gd name="connsiteY1" fmla="*/ 0 h 183409"/>
                <a:gd name="connsiteX2" fmla="*/ 334304 w 500628"/>
                <a:gd name="connsiteY2" fmla="*/ 9525 h 183409"/>
                <a:gd name="connsiteX3" fmla="*/ 496229 w 500628"/>
                <a:gd name="connsiteY3" fmla="*/ 19050 h 183409"/>
                <a:gd name="connsiteX4" fmla="*/ 439079 w 500628"/>
                <a:gd name="connsiteY4" fmla="*/ 57150 h 183409"/>
                <a:gd name="connsiteX5" fmla="*/ 410504 w 500628"/>
                <a:gd name="connsiteY5" fmla="*/ 76200 h 183409"/>
                <a:gd name="connsiteX6" fmla="*/ 381929 w 500628"/>
                <a:gd name="connsiteY6" fmla="*/ 95250 h 183409"/>
                <a:gd name="connsiteX7" fmla="*/ 353354 w 500628"/>
                <a:gd name="connsiteY7" fmla="*/ 114300 h 183409"/>
                <a:gd name="connsiteX8" fmla="*/ 296204 w 500628"/>
                <a:gd name="connsiteY8" fmla="*/ 133350 h 183409"/>
                <a:gd name="connsiteX9" fmla="*/ 267629 w 500628"/>
                <a:gd name="connsiteY9" fmla="*/ 142875 h 183409"/>
                <a:gd name="connsiteX10" fmla="*/ 77129 w 500628"/>
                <a:gd name="connsiteY10" fmla="*/ 161925 h 183409"/>
                <a:gd name="connsiteX11" fmla="*/ 10454 w 500628"/>
                <a:gd name="connsiteY11" fmla="*/ 152400 h 183409"/>
                <a:gd name="connsiteX12" fmla="*/ 10454 w 500628"/>
                <a:gd name="connsiteY12" fmla="*/ 38100 h 183409"/>
                <a:gd name="connsiteX13" fmla="*/ 10454 w 500628"/>
                <a:gd name="connsiteY13" fmla="*/ 0 h 183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00628" h="183409">
                  <a:moveTo>
                    <a:pt x="10454" y="0"/>
                  </a:moveTo>
                  <a:lnTo>
                    <a:pt x="10454" y="0"/>
                  </a:lnTo>
                  <a:lnTo>
                    <a:pt x="334304" y="9525"/>
                  </a:lnTo>
                  <a:cubicBezTo>
                    <a:pt x="388331" y="11644"/>
                    <a:pt x="447007" y="-3324"/>
                    <a:pt x="496229" y="19050"/>
                  </a:cubicBezTo>
                  <a:cubicBezTo>
                    <a:pt x="517072" y="28524"/>
                    <a:pt x="458129" y="44450"/>
                    <a:pt x="439079" y="57150"/>
                  </a:cubicBezTo>
                  <a:lnTo>
                    <a:pt x="410504" y="76200"/>
                  </a:lnTo>
                  <a:lnTo>
                    <a:pt x="381929" y="95250"/>
                  </a:lnTo>
                  <a:cubicBezTo>
                    <a:pt x="372404" y="101600"/>
                    <a:pt x="364214" y="110680"/>
                    <a:pt x="353354" y="114300"/>
                  </a:cubicBezTo>
                  <a:lnTo>
                    <a:pt x="296204" y="133350"/>
                  </a:lnTo>
                  <a:cubicBezTo>
                    <a:pt x="286679" y="136525"/>
                    <a:pt x="277533" y="141224"/>
                    <a:pt x="267629" y="142875"/>
                  </a:cubicBezTo>
                  <a:cubicBezTo>
                    <a:pt x="166522" y="159726"/>
                    <a:pt x="229743" y="151024"/>
                    <a:pt x="77129" y="161925"/>
                  </a:cubicBezTo>
                  <a:cubicBezTo>
                    <a:pt x="10454" y="184150"/>
                    <a:pt x="26329" y="200025"/>
                    <a:pt x="10454" y="152400"/>
                  </a:cubicBezTo>
                  <a:cubicBezTo>
                    <a:pt x="4667" y="100314"/>
                    <a:pt x="-9855" y="78719"/>
                    <a:pt x="10454" y="38100"/>
                  </a:cubicBezTo>
                  <a:cubicBezTo>
                    <a:pt x="12462" y="34084"/>
                    <a:pt x="16804" y="31750"/>
                    <a:pt x="10454" y="0"/>
                  </a:cubicBezTo>
                  <a:close/>
                </a:path>
              </a:pathLst>
            </a:custGeom>
            <a:solidFill>
              <a:srgbClr val="FF00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rgbClr val="007BBE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2065" name="Fill tov OHD 1"/>
            <p:cNvSpPr/>
            <p:nvPr/>
          </p:nvSpPr>
          <p:spPr bwMode="auto">
            <a:xfrm>
              <a:off x="5581650" y="5057775"/>
              <a:ext cx="1287276" cy="762000"/>
            </a:xfrm>
            <a:custGeom>
              <a:avLst/>
              <a:gdLst>
                <a:gd name="connsiteX0" fmla="*/ 0 w 1287276"/>
                <a:gd name="connsiteY0" fmla="*/ 28575 h 762000"/>
                <a:gd name="connsiteX1" fmla="*/ 0 w 1287276"/>
                <a:gd name="connsiteY1" fmla="*/ 28575 h 762000"/>
                <a:gd name="connsiteX2" fmla="*/ 28575 w 1287276"/>
                <a:gd name="connsiteY2" fmla="*/ 209550 h 762000"/>
                <a:gd name="connsiteX3" fmla="*/ 38100 w 1287276"/>
                <a:gd name="connsiteY3" fmla="*/ 247650 h 762000"/>
                <a:gd name="connsiteX4" fmla="*/ 66675 w 1287276"/>
                <a:gd name="connsiteY4" fmla="*/ 333375 h 762000"/>
                <a:gd name="connsiteX5" fmla="*/ 76200 w 1287276"/>
                <a:gd name="connsiteY5" fmla="*/ 361950 h 762000"/>
                <a:gd name="connsiteX6" fmla="*/ 104775 w 1287276"/>
                <a:gd name="connsiteY6" fmla="*/ 466725 h 762000"/>
                <a:gd name="connsiteX7" fmla="*/ 123825 w 1287276"/>
                <a:gd name="connsiteY7" fmla="*/ 495300 h 762000"/>
                <a:gd name="connsiteX8" fmla="*/ 152400 w 1287276"/>
                <a:gd name="connsiteY8" fmla="*/ 514350 h 762000"/>
                <a:gd name="connsiteX9" fmla="*/ 219075 w 1287276"/>
                <a:gd name="connsiteY9" fmla="*/ 590550 h 762000"/>
                <a:gd name="connsiteX10" fmla="*/ 276225 w 1287276"/>
                <a:gd name="connsiteY10" fmla="*/ 647700 h 762000"/>
                <a:gd name="connsiteX11" fmla="*/ 333375 w 1287276"/>
                <a:gd name="connsiteY11" fmla="*/ 676275 h 762000"/>
                <a:gd name="connsiteX12" fmla="*/ 361950 w 1287276"/>
                <a:gd name="connsiteY12" fmla="*/ 685800 h 762000"/>
                <a:gd name="connsiteX13" fmla="*/ 390525 w 1287276"/>
                <a:gd name="connsiteY13" fmla="*/ 704850 h 762000"/>
                <a:gd name="connsiteX14" fmla="*/ 419100 w 1287276"/>
                <a:gd name="connsiteY14" fmla="*/ 714375 h 762000"/>
                <a:gd name="connsiteX15" fmla="*/ 504825 w 1287276"/>
                <a:gd name="connsiteY15" fmla="*/ 752475 h 762000"/>
                <a:gd name="connsiteX16" fmla="*/ 533400 w 1287276"/>
                <a:gd name="connsiteY16" fmla="*/ 762000 h 762000"/>
                <a:gd name="connsiteX17" fmla="*/ 752475 w 1287276"/>
                <a:gd name="connsiteY17" fmla="*/ 752475 h 762000"/>
                <a:gd name="connsiteX18" fmla="*/ 847725 w 1287276"/>
                <a:gd name="connsiteY18" fmla="*/ 723900 h 762000"/>
                <a:gd name="connsiteX19" fmla="*/ 876300 w 1287276"/>
                <a:gd name="connsiteY19" fmla="*/ 714375 h 762000"/>
                <a:gd name="connsiteX20" fmla="*/ 933450 w 1287276"/>
                <a:gd name="connsiteY20" fmla="*/ 685800 h 762000"/>
                <a:gd name="connsiteX21" fmla="*/ 1019175 w 1287276"/>
                <a:gd name="connsiteY21" fmla="*/ 628650 h 762000"/>
                <a:gd name="connsiteX22" fmla="*/ 1047750 w 1287276"/>
                <a:gd name="connsiteY22" fmla="*/ 609600 h 762000"/>
                <a:gd name="connsiteX23" fmla="*/ 1076325 w 1287276"/>
                <a:gd name="connsiteY23" fmla="*/ 590550 h 762000"/>
                <a:gd name="connsiteX24" fmla="*/ 1114425 w 1287276"/>
                <a:gd name="connsiteY24" fmla="*/ 533400 h 762000"/>
                <a:gd name="connsiteX25" fmla="*/ 1133475 w 1287276"/>
                <a:gd name="connsiteY25" fmla="*/ 504825 h 762000"/>
                <a:gd name="connsiteX26" fmla="*/ 1152525 w 1287276"/>
                <a:gd name="connsiteY26" fmla="*/ 447675 h 762000"/>
                <a:gd name="connsiteX27" fmla="*/ 1190625 w 1287276"/>
                <a:gd name="connsiteY27" fmla="*/ 390525 h 762000"/>
                <a:gd name="connsiteX28" fmla="*/ 1209675 w 1287276"/>
                <a:gd name="connsiteY28" fmla="*/ 361950 h 762000"/>
                <a:gd name="connsiteX29" fmla="*/ 1247775 w 1287276"/>
                <a:gd name="connsiteY29" fmla="*/ 247650 h 762000"/>
                <a:gd name="connsiteX30" fmla="*/ 1257300 w 1287276"/>
                <a:gd name="connsiteY30" fmla="*/ 219075 h 762000"/>
                <a:gd name="connsiteX31" fmla="*/ 1266825 w 1287276"/>
                <a:gd name="connsiteY31" fmla="*/ 190500 h 762000"/>
                <a:gd name="connsiteX32" fmla="*/ 1276350 w 1287276"/>
                <a:gd name="connsiteY32" fmla="*/ 152400 h 762000"/>
                <a:gd name="connsiteX33" fmla="*/ 1285875 w 1287276"/>
                <a:gd name="connsiteY33" fmla="*/ 38100 h 762000"/>
                <a:gd name="connsiteX34" fmla="*/ 1257300 w 1287276"/>
                <a:gd name="connsiteY34" fmla="*/ 19050 h 762000"/>
                <a:gd name="connsiteX35" fmla="*/ 1200150 w 1287276"/>
                <a:gd name="connsiteY35" fmla="*/ 0 h 762000"/>
                <a:gd name="connsiteX36" fmla="*/ 1019175 w 1287276"/>
                <a:gd name="connsiteY36" fmla="*/ 19050 h 762000"/>
                <a:gd name="connsiteX37" fmla="*/ 990600 w 1287276"/>
                <a:gd name="connsiteY37" fmla="*/ 28575 h 762000"/>
                <a:gd name="connsiteX38" fmla="*/ 895350 w 1287276"/>
                <a:gd name="connsiteY38" fmla="*/ 19050 h 762000"/>
                <a:gd name="connsiteX39" fmla="*/ 819150 w 1287276"/>
                <a:gd name="connsiteY39" fmla="*/ 9525 h 762000"/>
                <a:gd name="connsiteX40" fmla="*/ 447675 w 1287276"/>
                <a:gd name="connsiteY40" fmla="*/ 19050 h 762000"/>
                <a:gd name="connsiteX41" fmla="*/ 323850 w 1287276"/>
                <a:gd name="connsiteY41" fmla="*/ 28575 h 762000"/>
                <a:gd name="connsiteX42" fmla="*/ 152400 w 1287276"/>
                <a:gd name="connsiteY42" fmla="*/ 38100 h 762000"/>
                <a:gd name="connsiteX43" fmla="*/ 114300 w 1287276"/>
                <a:gd name="connsiteY43" fmla="*/ 47625 h 762000"/>
                <a:gd name="connsiteX44" fmla="*/ 0 w 1287276"/>
                <a:gd name="connsiteY44" fmla="*/ 28575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287276" h="762000">
                  <a:moveTo>
                    <a:pt x="0" y="28575"/>
                  </a:moveTo>
                  <a:lnTo>
                    <a:pt x="0" y="28575"/>
                  </a:lnTo>
                  <a:cubicBezTo>
                    <a:pt x="39664" y="207063"/>
                    <a:pt x="1212" y="18010"/>
                    <a:pt x="28575" y="209550"/>
                  </a:cubicBezTo>
                  <a:cubicBezTo>
                    <a:pt x="30426" y="222509"/>
                    <a:pt x="34338" y="235111"/>
                    <a:pt x="38100" y="247650"/>
                  </a:cubicBezTo>
                  <a:lnTo>
                    <a:pt x="66675" y="333375"/>
                  </a:lnTo>
                  <a:cubicBezTo>
                    <a:pt x="69850" y="342900"/>
                    <a:pt x="74231" y="352105"/>
                    <a:pt x="76200" y="361950"/>
                  </a:cubicBezTo>
                  <a:cubicBezTo>
                    <a:pt x="81312" y="387510"/>
                    <a:pt x="90964" y="446008"/>
                    <a:pt x="104775" y="466725"/>
                  </a:cubicBezTo>
                  <a:cubicBezTo>
                    <a:pt x="111125" y="476250"/>
                    <a:pt x="115730" y="487205"/>
                    <a:pt x="123825" y="495300"/>
                  </a:cubicBezTo>
                  <a:cubicBezTo>
                    <a:pt x="131920" y="503395"/>
                    <a:pt x="142875" y="508000"/>
                    <a:pt x="152400" y="514350"/>
                  </a:cubicBezTo>
                  <a:cubicBezTo>
                    <a:pt x="231486" y="632980"/>
                    <a:pt x="154132" y="532823"/>
                    <a:pt x="219075" y="590550"/>
                  </a:cubicBezTo>
                  <a:cubicBezTo>
                    <a:pt x="239211" y="608448"/>
                    <a:pt x="250667" y="639181"/>
                    <a:pt x="276225" y="647700"/>
                  </a:cubicBezTo>
                  <a:cubicBezTo>
                    <a:pt x="348049" y="671641"/>
                    <a:pt x="259517" y="639346"/>
                    <a:pt x="333375" y="676275"/>
                  </a:cubicBezTo>
                  <a:cubicBezTo>
                    <a:pt x="342355" y="680765"/>
                    <a:pt x="352970" y="681310"/>
                    <a:pt x="361950" y="685800"/>
                  </a:cubicBezTo>
                  <a:cubicBezTo>
                    <a:pt x="372189" y="690920"/>
                    <a:pt x="380286" y="699730"/>
                    <a:pt x="390525" y="704850"/>
                  </a:cubicBezTo>
                  <a:cubicBezTo>
                    <a:pt x="399505" y="709340"/>
                    <a:pt x="410120" y="709885"/>
                    <a:pt x="419100" y="714375"/>
                  </a:cubicBezTo>
                  <a:cubicBezTo>
                    <a:pt x="509666" y="759658"/>
                    <a:pt x="357383" y="703328"/>
                    <a:pt x="504825" y="752475"/>
                  </a:cubicBezTo>
                  <a:lnTo>
                    <a:pt x="533400" y="762000"/>
                  </a:lnTo>
                  <a:cubicBezTo>
                    <a:pt x="606425" y="758825"/>
                    <a:pt x="679581" y="757875"/>
                    <a:pt x="752475" y="752475"/>
                  </a:cubicBezTo>
                  <a:cubicBezTo>
                    <a:pt x="770983" y="751104"/>
                    <a:pt x="838091" y="727111"/>
                    <a:pt x="847725" y="723900"/>
                  </a:cubicBezTo>
                  <a:cubicBezTo>
                    <a:pt x="857250" y="720725"/>
                    <a:pt x="867946" y="719944"/>
                    <a:pt x="876300" y="714375"/>
                  </a:cubicBezTo>
                  <a:cubicBezTo>
                    <a:pt x="1003155" y="629805"/>
                    <a:pt x="815144" y="751525"/>
                    <a:pt x="933450" y="685800"/>
                  </a:cubicBezTo>
                  <a:lnTo>
                    <a:pt x="1019175" y="628650"/>
                  </a:lnTo>
                  <a:lnTo>
                    <a:pt x="1047750" y="609600"/>
                  </a:lnTo>
                  <a:lnTo>
                    <a:pt x="1076325" y="590550"/>
                  </a:lnTo>
                  <a:lnTo>
                    <a:pt x="1114425" y="533400"/>
                  </a:lnTo>
                  <a:cubicBezTo>
                    <a:pt x="1120775" y="523875"/>
                    <a:pt x="1129855" y="515685"/>
                    <a:pt x="1133475" y="504825"/>
                  </a:cubicBezTo>
                  <a:cubicBezTo>
                    <a:pt x="1139825" y="485775"/>
                    <a:pt x="1141386" y="464383"/>
                    <a:pt x="1152525" y="447675"/>
                  </a:cubicBezTo>
                  <a:lnTo>
                    <a:pt x="1190625" y="390525"/>
                  </a:lnTo>
                  <a:cubicBezTo>
                    <a:pt x="1196975" y="381000"/>
                    <a:pt x="1206055" y="372810"/>
                    <a:pt x="1209675" y="361950"/>
                  </a:cubicBezTo>
                  <a:lnTo>
                    <a:pt x="1247775" y="247650"/>
                  </a:lnTo>
                  <a:lnTo>
                    <a:pt x="1257300" y="219075"/>
                  </a:lnTo>
                  <a:cubicBezTo>
                    <a:pt x="1260475" y="209550"/>
                    <a:pt x="1264390" y="200240"/>
                    <a:pt x="1266825" y="190500"/>
                  </a:cubicBezTo>
                  <a:lnTo>
                    <a:pt x="1276350" y="152400"/>
                  </a:lnTo>
                  <a:cubicBezTo>
                    <a:pt x="1279525" y="114300"/>
                    <a:pt x="1291282" y="75948"/>
                    <a:pt x="1285875" y="38100"/>
                  </a:cubicBezTo>
                  <a:cubicBezTo>
                    <a:pt x="1284256" y="26767"/>
                    <a:pt x="1267761" y="23699"/>
                    <a:pt x="1257300" y="19050"/>
                  </a:cubicBezTo>
                  <a:cubicBezTo>
                    <a:pt x="1238950" y="10895"/>
                    <a:pt x="1200150" y="0"/>
                    <a:pt x="1200150" y="0"/>
                  </a:cubicBezTo>
                  <a:cubicBezTo>
                    <a:pt x="1137374" y="4829"/>
                    <a:pt x="1079694" y="5601"/>
                    <a:pt x="1019175" y="19050"/>
                  </a:cubicBezTo>
                  <a:cubicBezTo>
                    <a:pt x="1009374" y="21228"/>
                    <a:pt x="1000125" y="25400"/>
                    <a:pt x="990600" y="28575"/>
                  </a:cubicBezTo>
                  <a:lnTo>
                    <a:pt x="895350" y="19050"/>
                  </a:lnTo>
                  <a:cubicBezTo>
                    <a:pt x="869909" y="16223"/>
                    <a:pt x="844748" y="9525"/>
                    <a:pt x="819150" y="9525"/>
                  </a:cubicBezTo>
                  <a:cubicBezTo>
                    <a:pt x="695284" y="9525"/>
                    <a:pt x="571500" y="15875"/>
                    <a:pt x="447675" y="19050"/>
                  </a:cubicBezTo>
                  <a:lnTo>
                    <a:pt x="323850" y="28575"/>
                  </a:lnTo>
                  <a:cubicBezTo>
                    <a:pt x="266731" y="32260"/>
                    <a:pt x="209403" y="32918"/>
                    <a:pt x="152400" y="38100"/>
                  </a:cubicBezTo>
                  <a:cubicBezTo>
                    <a:pt x="139363" y="39285"/>
                    <a:pt x="127365" y="46808"/>
                    <a:pt x="114300" y="47625"/>
                  </a:cubicBezTo>
                  <a:cubicBezTo>
                    <a:pt x="76274" y="50002"/>
                    <a:pt x="19050" y="31750"/>
                    <a:pt x="0" y="28575"/>
                  </a:cubicBezTo>
                  <a:close/>
                </a:path>
              </a:pathLst>
            </a:custGeom>
            <a:solidFill>
              <a:srgbClr val="FF00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rgbClr val="007BBE"/>
                </a:solidFill>
                <a:effectLst/>
                <a:latin typeface="Verdana" pitchFamily="34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nl-NL" smtClean="0"/>
          </a:p>
          <a:p>
            <a:pPr>
              <a:defRPr/>
            </a:pPr>
            <a:endParaRPr lang="nl-NL" sz="900" b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nl-NL" smtClean="0"/>
          </a:p>
          <a:p>
            <a:pPr>
              <a:defRPr/>
            </a:pPr>
            <a:endParaRPr lang="nl-NL"/>
          </a:p>
        </p:txBody>
      </p:sp>
      <p:pic>
        <p:nvPicPr>
          <p:cNvPr id="2050" name="Picture 2" descr="http://www.raystowncanoeclub.com/_/rsrc/1457114232775/home/water-lin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7704" y="2276872"/>
            <a:ext cx="6728817" cy="495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Connector 8"/>
          <p:cNvCxnSpPr/>
          <p:nvPr/>
        </p:nvCxnSpPr>
        <p:spPr bwMode="auto">
          <a:xfrm>
            <a:off x="1907704" y="4149080"/>
            <a:ext cx="6772809" cy="0"/>
          </a:xfrm>
          <a:prstGeom prst="line">
            <a:avLst/>
          </a:prstGeom>
          <a:solidFill>
            <a:srgbClr val="FFFFFF"/>
          </a:solidFill>
          <a:ln w="38100" cap="flat" cmpd="sng" algn="ctr">
            <a:solidFill>
              <a:srgbClr val="00FFC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10" name="TextBox 9"/>
          <p:cNvSpPr txBox="1"/>
          <p:nvPr/>
        </p:nvSpPr>
        <p:spPr>
          <a:xfrm>
            <a:off x="1907704" y="3748970"/>
            <a:ext cx="67728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Declared minimal depth </a:t>
            </a:r>
            <a:r>
              <a:rPr lang="en-US" sz="1600" dirty="0" smtClean="0"/>
              <a:t>(nautical guaranteed depth)</a:t>
            </a:r>
            <a:endParaRPr lang="en-US" sz="1800" dirty="0"/>
          </a:p>
        </p:txBody>
      </p:sp>
      <p:cxnSp>
        <p:nvCxnSpPr>
          <p:cNvPr id="14" name="Straight Connector 13"/>
          <p:cNvCxnSpPr/>
          <p:nvPr/>
        </p:nvCxnSpPr>
        <p:spPr bwMode="auto">
          <a:xfrm>
            <a:off x="1907704" y="5085184"/>
            <a:ext cx="6772809" cy="0"/>
          </a:xfrm>
          <a:prstGeom prst="line">
            <a:avLst/>
          </a:prstGeom>
          <a:solidFill>
            <a:srgbClr val="FFFFFF"/>
          </a:solidFill>
          <a:ln w="3810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15" name="TextBox 14"/>
          <p:cNvSpPr txBox="1"/>
          <p:nvPr/>
        </p:nvSpPr>
        <p:spPr>
          <a:xfrm>
            <a:off x="1907704" y="4685074"/>
            <a:ext cx="67728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Declared maximum depth </a:t>
            </a:r>
            <a:r>
              <a:rPr lang="en-US" sz="1600" dirty="0" smtClean="0"/>
              <a:t>(maintenance depth)</a:t>
            </a:r>
            <a:endParaRPr lang="en-US" sz="1800" dirty="0"/>
          </a:p>
        </p:txBody>
      </p:sp>
      <p:cxnSp>
        <p:nvCxnSpPr>
          <p:cNvPr id="2054" name="Straight Connector 2053"/>
          <p:cNvCxnSpPr>
            <a:stCxn id="2050" idx="1"/>
          </p:cNvCxnSpPr>
          <p:nvPr/>
        </p:nvCxnSpPr>
        <p:spPr bwMode="auto">
          <a:xfrm>
            <a:off x="1907704" y="2524748"/>
            <a:ext cx="0" cy="3640556"/>
          </a:xfrm>
          <a:prstGeom prst="line">
            <a:avLst/>
          </a:prstGeom>
          <a:solidFill>
            <a:srgbClr val="FFFFFF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2055" name="TextBox 2054"/>
          <p:cNvSpPr txBox="1"/>
          <p:nvPr/>
        </p:nvSpPr>
        <p:spPr>
          <a:xfrm>
            <a:off x="847177" y="3533009"/>
            <a:ext cx="9557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/>
              <a:t>mNAP</a:t>
            </a:r>
            <a:endParaRPr lang="en-US" sz="2000" dirty="0"/>
          </a:p>
        </p:txBody>
      </p:sp>
      <p:sp>
        <p:nvSpPr>
          <p:cNvPr id="2056" name="TextBox 2055"/>
          <p:cNvSpPr txBox="1"/>
          <p:nvPr/>
        </p:nvSpPr>
        <p:spPr>
          <a:xfrm>
            <a:off x="1081216" y="3933119"/>
            <a:ext cx="7216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-3.0</a:t>
            </a:r>
            <a:endParaRPr lang="en-US" sz="2000" dirty="0"/>
          </a:p>
        </p:txBody>
      </p:sp>
      <p:sp>
        <p:nvSpPr>
          <p:cNvPr id="2057" name="TextBox 2056"/>
          <p:cNvSpPr txBox="1"/>
          <p:nvPr/>
        </p:nvSpPr>
        <p:spPr>
          <a:xfrm>
            <a:off x="1034729" y="4823574"/>
            <a:ext cx="7681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-</a:t>
            </a:r>
            <a:r>
              <a:rPr lang="en-US" sz="2000" dirty="0" smtClean="0"/>
              <a:t>3.5</a:t>
            </a:r>
            <a:endParaRPr lang="en-US" dirty="0"/>
          </a:p>
        </p:txBody>
      </p:sp>
      <p:sp>
        <p:nvSpPr>
          <p:cNvPr id="42" name="TextBox 41"/>
          <p:cNvSpPr txBox="1"/>
          <p:nvPr/>
        </p:nvSpPr>
        <p:spPr>
          <a:xfrm>
            <a:off x="7965255" y="3748453"/>
            <a:ext cx="7112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NGD</a:t>
            </a:r>
            <a:endParaRPr lang="en-US" sz="1800" dirty="0"/>
          </a:p>
        </p:txBody>
      </p:sp>
      <p:sp>
        <p:nvSpPr>
          <p:cNvPr id="43" name="TextBox 42"/>
          <p:cNvSpPr txBox="1"/>
          <p:nvPr/>
        </p:nvSpPr>
        <p:spPr>
          <a:xfrm>
            <a:off x="7965255" y="4700463"/>
            <a:ext cx="7112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MD</a:t>
            </a:r>
            <a:endParaRPr lang="en-US" sz="1800" dirty="0"/>
          </a:p>
        </p:txBody>
      </p:sp>
      <p:grpSp>
        <p:nvGrpSpPr>
          <p:cNvPr id="2059" name="Actuele bodemhoogte"/>
          <p:cNvGrpSpPr/>
          <p:nvPr/>
        </p:nvGrpSpPr>
        <p:grpSpPr>
          <a:xfrm>
            <a:off x="1907704" y="3573016"/>
            <a:ext cx="7236297" cy="2240634"/>
            <a:chOff x="1907704" y="3573016"/>
            <a:chExt cx="7236297" cy="2240634"/>
          </a:xfrm>
        </p:grpSpPr>
        <p:cxnSp>
          <p:nvCxnSpPr>
            <p:cNvPr id="18" name="Curved Connector 17"/>
            <p:cNvCxnSpPr/>
            <p:nvPr/>
          </p:nvCxnSpPr>
          <p:spPr bwMode="auto">
            <a:xfrm flipV="1">
              <a:off x="1907704" y="3573016"/>
              <a:ext cx="1872208" cy="1680477"/>
            </a:xfrm>
            <a:prstGeom prst="curvedConnector3">
              <a:avLst>
                <a:gd name="adj1" fmla="val 50000"/>
              </a:avLst>
            </a:prstGeom>
            <a:solidFill>
              <a:srgbClr val="FFFFFF"/>
            </a:solidFill>
            <a:ln w="38100" cap="flat" cmpd="sng" algn="ctr">
              <a:solidFill>
                <a:srgbClr val="663300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20" name="Curved Connector 19"/>
            <p:cNvCxnSpPr/>
            <p:nvPr/>
          </p:nvCxnSpPr>
          <p:spPr bwMode="auto">
            <a:xfrm rot="10800000">
              <a:off x="3779912" y="3573017"/>
              <a:ext cx="1224136" cy="1120315"/>
            </a:xfrm>
            <a:prstGeom prst="curvedConnector3">
              <a:avLst/>
            </a:prstGeom>
            <a:solidFill>
              <a:srgbClr val="FFFFFF"/>
            </a:solidFill>
            <a:ln w="38100" cap="flat" cmpd="sng" algn="ctr">
              <a:solidFill>
                <a:srgbClr val="663300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27" name="Curved Connector 26"/>
            <p:cNvCxnSpPr/>
            <p:nvPr/>
          </p:nvCxnSpPr>
          <p:spPr bwMode="auto">
            <a:xfrm rot="10800000">
              <a:off x="5004048" y="4693332"/>
              <a:ext cx="1224136" cy="1120315"/>
            </a:xfrm>
            <a:prstGeom prst="curvedConnector3">
              <a:avLst/>
            </a:prstGeom>
            <a:solidFill>
              <a:srgbClr val="FFFFFF"/>
            </a:solidFill>
            <a:ln w="38100" cap="flat" cmpd="sng" algn="ctr">
              <a:solidFill>
                <a:srgbClr val="663300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28" name="Curved Connector 27"/>
            <p:cNvCxnSpPr/>
            <p:nvPr/>
          </p:nvCxnSpPr>
          <p:spPr bwMode="auto">
            <a:xfrm rot="10800000" flipH="1">
              <a:off x="6228184" y="4693333"/>
              <a:ext cx="1224136" cy="1120315"/>
            </a:xfrm>
            <a:prstGeom prst="curvedConnector3">
              <a:avLst/>
            </a:prstGeom>
            <a:solidFill>
              <a:srgbClr val="FFFFFF"/>
            </a:solidFill>
            <a:ln w="38100" cap="flat" cmpd="sng" algn="ctr">
              <a:solidFill>
                <a:srgbClr val="663300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29" name="Curved Connector 28"/>
            <p:cNvCxnSpPr/>
            <p:nvPr/>
          </p:nvCxnSpPr>
          <p:spPr bwMode="auto">
            <a:xfrm rot="10800000">
              <a:off x="7456378" y="4693335"/>
              <a:ext cx="1687623" cy="1120315"/>
            </a:xfrm>
            <a:prstGeom prst="curvedConnector3">
              <a:avLst>
                <a:gd name="adj1" fmla="val 66368"/>
              </a:avLst>
            </a:prstGeom>
            <a:solidFill>
              <a:srgbClr val="FFFFFF"/>
            </a:solidFill>
            <a:ln w="38100" cap="flat" cmpd="sng" algn="ctr">
              <a:solidFill>
                <a:srgbClr val="663300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</p:grpSp>
      <p:graphicFrame>
        <p:nvGraphicFramePr>
          <p:cNvPr id="2069" name="Cut tov NGD t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7931649"/>
              </p:ext>
            </p:extLst>
          </p:nvPr>
        </p:nvGraphicFramePr>
        <p:xfrm>
          <a:off x="2154386" y="1412776"/>
          <a:ext cx="6564284" cy="74168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641071"/>
                <a:gridCol w="1641071"/>
                <a:gridCol w="1641071"/>
                <a:gridCol w="1641071"/>
              </a:tblGrid>
              <a:tr h="370840"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solidFill>
                      <a:srgbClr val="8EC8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0070C0"/>
                          </a:solidFill>
                        </a:rPr>
                        <a:t>Area</a:t>
                      </a:r>
                      <a:endParaRPr lang="en-US" b="1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solidFill>
                      <a:srgbClr val="8EC8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0070C0"/>
                          </a:solidFill>
                        </a:rPr>
                        <a:t>Volume</a:t>
                      </a:r>
                      <a:endParaRPr lang="en-US" b="1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solidFill>
                      <a:srgbClr val="8EC8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0070C0"/>
                          </a:solidFill>
                        </a:rPr>
                        <a:t>Pct.</a:t>
                      </a:r>
                      <a:endParaRPr lang="en-US" b="1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solidFill>
                      <a:srgbClr val="8EC8CC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70C0"/>
                          </a:solidFill>
                        </a:rPr>
                        <a:t>Cut r.t. NGD</a:t>
                      </a:r>
                      <a:endParaRPr lang="en-US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aseline="0" dirty="0" smtClean="0">
                          <a:solidFill>
                            <a:srgbClr val="0070C0"/>
                          </a:solidFill>
                        </a:rPr>
                        <a:t>parameter 1</a:t>
                      </a:r>
                      <a:endParaRPr lang="en-US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aseline="0" dirty="0" smtClean="0">
                          <a:solidFill>
                            <a:srgbClr val="0070C0"/>
                          </a:solidFill>
                        </a:rPr>
                        <a:t>parameter</a:t>
                      </a:r>
                      <a:r>
                        <a:rPr lang="en-US" sz="1600" dirty="0" smtClean="0">
                          <a:solidFill>
                            <a:srgbClr val="0070C0"/>
                          </a:solidFill>
                        </a:rPr>
                        <a:t> 2</a:t>
                      </a:r>
                      <a:endParaRPr lang="en-US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aseline="0" dirty="0" smtClean="0">
                          <a:solidFill>
                            <a:srgbClr val="0070C0"/>
                          </a:solidFill>
                        </a:rPr>
                        <a:t>parameter </a:t>
                      </a:r>
                      <a:r>
                        <a:rPr lang="en-US" sz="1600" dirty="0" smtClean="0">
                          <a:solidFill>
                            <a:srgbClr val="0070C0"/>
                          </a:solidFill>
                        </a:rPr>
                        <a:t>3</a:t>
                      </a:r>
                      <a:endParaRPr lang="en-US" sz="160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2070" name="Cut tov OHD t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4516711"/>
              </p:ext>
            </p:extLst>
          </p:nvPr>
        </p:nvGraphicFramePr>
        <p:xfrm>
          <a:off x="2154385" y="2204864"/>
          <a:ext cx="6554752" cy="3708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38688"/>
                <a:gridCol w="1638688"/>
                <a:gridCol w="1638688"/>
                <a:gridCol w="1638688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70C0"/>
                          </a:solidFill>
                        </a:rPr>
                        <a:t>Cut r.t MD</a:t>
                      </a:r>
                      <a:endParaRPr lang="en-US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aseline="0" dirty="0" smtClean="0">
                          <a:solidFill>
                            <a:srgbClr val="0070C0"/>
                          </a:solidFill>
                        </a:rPr>
                        <a:t>parameter </a:t>
                      </a:r>
                      <a:r>
                        <a:rPr lang="en-US" sz="1600" dirty="0" smtClean="0">
                          <a:solidFill>
                            <a:srgbClr val="0070C0"/>
                          </a:solidFill>
                        </a:rPr>
                        <a:t>3</a:t>
                      </a:r>
                      <a:endParaRPr lang="en-US" sz="160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aseline="0" dirty="0" smtClean="0">
                          <a:solidFill>
                            <a:srgbClr val="0070C0"/>
                          </a:solidFill>
                        </a:rPr>
                        <a:t>parameter </a:t>
                      </a:r>
                      <a:r>
                        <a:rPr lang="en-US" sz="1600" dirty="0" smtClean="0">
                          <a:solidFill>
                            <a:srgbClr val="0070C0"/>
                          </a:solidFill>
                        </a:rPr>
                        <a:t>4</a:t>
                      </a:r>
                      <a:endParaRPr lang="en-US" sz="160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aseline="0" dirty="0" smtClean="0">
                          <a:solidFill>
                            <a:srgbClr val="0070C0"/>
                          </a:solidFill>
                        </a:rPr>
                        <a:t>parameter </a:t>
                      </a:r>
                      <a:r>
                        <a:rPr lang="en-US" sz="1600" dirty="0" smtClean="0">
                          <a:solidFill>
                            <a:srgbClr val="0070C0"/>
                          </a:solidFill>
                        </a:rPr>
                        <a:t>6</a:t>
                      </a:r>
                      <a:endParaRPr lang="en-US" sz="160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2071" name="Fill tov OHD t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5027819"/>
              </p:ext>
            </p:extLst>
          </p:nvPr>
        </p:nvGraphicFramePr>
        <p:xfrm>
          <a:off x="2154385" y="2615312"/>
          <a:ext cx="6554752" cy="3708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38688"/>
                <a:gridCol w="1638688"/>
                <a:gridCol w="1638688"/>
                <a:gridCol w="1638688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70C0"/>
                          </a:solidFill>
                        </a:rPr>
                        <a:t>Fill</a:t>
                      </a:r>
                      <a:r>
                        <a:rPr lang="en-US" baseline="0" dirty="0" smtClean="0">
                          <a:solidFill>
                            <a:srgbClr val="0070C0"/>
                          </a:solidFill>
                        </a:rPr>
                        <a:t> r.t MD</a:t>
                      </a:r>
                      <a:endParaRPr lang="en-US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aseline="0" dirty="0" smtClean="0">
                          <a:solidFill>
                            <a:srgbClr val="0070C0"/>
                          </a:solidFill>
                        </a:rPr>
                        <a:t>parameter </a:t>
                      </a:r>
                      <a:r>
                        <a:rPr lang="en-US" sz="1600" dirty="0" smtClean="0">
                          <a:solidFill>
                            <a:srgbClr val="0070C0"/>
                          </a:solidFill>
                        </a:rPr>
                        <a:t>7</a:t>
                      </a:r>
                      <a:endParaRPr lang="en-US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aseline="0" dirty="0" smtClean="0">
                          <a:solidFill>
                            <a:srgbClr val="0070C0"/>
                          </a:solidFill>
                        </a:rPr>
                        <a:t>parameter </a:t>
                      </a:r>
                      <a:r>
                        <a:rPr lang="en-US" sz="1600" dirty="0" smtClean="0">
                          <a:solidFill>
                            <a:srgbClr val="0070C0"/>
                          </a:solidFill>
                        </a:rPr>
                        <a:t>8</a:t>
                      </a:r>
                      <a:endParaRPr lang="en-US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aseline="0" dirty="0" smtClean="0">
                          <a:solidFill>
                            <a:srgbClr val="0070C0"/>
                          </a:solidFill>
                        </a:rPr>
                        <a:t>parameter </a:t>
                      </a:r>
                      <a:r>
                        <a:rPr lang="en-US" sz="1600" dirty="0" smtClean="0">
                          <a:solidFill>
                            <a:srgbClr val="0070C0"/>
                          </a:solidFill>
                        </a:rPr>
                        <a:t>9</a:t>
                      </a:r>
                      <a:endParaRPr lang="en-US" sz="160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2072" name="Fill tov NGD t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363644"/>
              </p:ext>
            </p:extLst>
          </p:nvPr>
        </p:nvGraphicFramePr>
        <p:xfrm>
          <a:off x="2154384" y="3040385"/>
          <a:ext cx="6564232" cy="3708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41058"/>
                <a:gridCol w="1641058"/>
                <a:gridCol w="1641058"/>
                <a:gridCol w="1641058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800" i="1" strike="noStrike" baseline="0" dirty="0" smtClean="0">
                          <a:solidFill>
                            <a:srgbClr val="00B0F0"/>
                          </a:solidFill>
                        </a:rPr>
                        <a:t>Fill r.t NGD</a:t>
                      </a:r>
                      <a:endParaRPr lang="en-US" sz="1800" i="1" strike="noStrike" baseline="0" dirty="0">
                        <a:solidFill>
                          <a:srgbClr val="00B0F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i="1" baseline="0" dirty="0" smtClean="0">
                          <a:solidFill>
                            <a:srgbClr val="00B0F0"/>
                          </a:solidFill>
                        </a:rPr>
                        <a:t>parameter </a:t>
                      </a:r>
                      <a:r>
                        <a:rPr lang="en-US" sz="1600" i="1" strike="noStrike" baseline="0" dirty="0" smtClean="0">
                          <a:solidFill>
                            <a:srgbClr val="00B0F0"/>
                          </a:solidFill>
                        </a:rPr>
                        <a:t>10</a:t>
                      </a:r>
                      <a:endParaRPr lang="en-US" sz="1600" i="1" strike="noStrike" baseline="0" dirty="0">
                        <a:solidFill>
                          <a:srgbClr val="00B0F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i="1" baseline="0" dirty="0" smtClean="0">
                          <a:solidFill>
                            <a:srgbClr val="00B0F0"/>
                          </a:solidFill>
                        </a:rPr>
                        <a:t>parameter </a:t>
                      </a:r>
                      <a:r>
                        <a:rPr lang="en-US" sz="1600" i="1" strike="noStrike" baseline="0" dirty="0" smtClean="0">
                          <a:solidFill>
                            <a:srgbClr val="00B0F0"/>
                          </a:solidFill>
                        </a:rPr>
                        <a:t>11</a:t>
                      </a:r>
                      <a:endParaRPr lang="en-US" sz="1800" i="1" strike="noStrike" baseline="0" dirty="0">
                        <a:solidFill>
                          <a:srgbClr val="00B0F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i="1" baseline="0" dirty="0" smtClean="0">
                          <a:solidFill>
                            <a:srgbClr val="00B0F0"/>
                          </a:solidFill>
                        </a:rPr>
                        <a:t>parameter </a:t>
                      </a:r>
                      <a:r>
                        <a:rPr lang="en-US" sz="1600" i="1" strike="noStrike" baseline="0" dirty="0" smtClean="0">
                          <a:solidFill>
                            <a:srgbClr val="00B0F0"/>
                          </a:solidFill>
                        </a:rPr>
                        <a:t>12</a:t>
                      </a:r>
                      <a:endParaRPr lang="en-US" sz="1600" i="1" strike="noStrike" baseline="0" dirty="0">
                        <a:solidFill>
                          <a:srgbClr val="00B0F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079" name="Rectangle 2078"/>
          <p:cNvSpPr/>
          <p:nvPr/>
        </p:nvSpPr>
        <p:spPr bwMode="auto">
          <a:xfrm>
            <a:off x="8687809" y="5438775"/>
            <a:ext cx="636719" cy="798537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007BBE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0148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0" grpId="0" animBg="1"/>
      <p:bldP spid="2060" grpId="1" animBg="1"/>
      <p:bldP spid="10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nl-NL" smtClean="0"/>
          </a:p>
          <a:p>
            <a:pPr>
              <a:defRPr/>
            </a:pPr>
            <a:endParaRPr lang="nl-NL" sz="900" b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nl-NL" smtClean="0"/>
          </a:p>
          <a:p>
            <a:pPr>
              <a:defRPr/>
            </a:pPr>
            <a:endParaRPr lang="nl-NL"/>
          </a:p>
        </p:txBody>
      </p:sp>
      <p:sp>
        <p:nvSpPr>
          <p:cNvPr id="6" name="Rectangle 5"/>
          <p:cNvSpPr/>
          <p:nvPr/>
        </p:nvSpPr>
        <p:spPr>
          <a:xfrm>
            <a:off x="4984916" y="692696"/>
            <a:ext cx="1891339" cy="3528392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t" anchorCtr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800" kern="0" dirty="0" smtClean="0">
                <a:solidFill>
                  <a:srgbClr val="4F81BD">
                    <a:lumMod val="75000"/>
                  </a:srgbClr>
                </a:solidFill>
                <a:latin typeface="Calibri"/>
              </a:rPr>
              <a:t>Sand</a:t>
            </a:r>
            <a:endParaRPr kumimoji="0" lang="nl-NL" sz="1800" b="0" i="0" u="none" strike="noStrike" kern="0" cap="none" spc="0" normalizeH="0" baseline="0" noProof="0" dirty="0" smtClean="0">
              <a:ln>
                <a:noFill/>
              </a:ln>
              <a:solidFill>
                <a:srgbClr val="4F81BD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4984916" y="692696"/>
            <a:ext cx="4051580" cy="4716524"/>
            <a:chOff x="4984916" y="404664"/>
            <a:chExt cx="4051580" cy="471652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" name="L-Shape 7"/>
            <p:cNvSpPr/>
            <p:nvPr/>
          </p:nvSpPr>
          <p:spPr>
            <a:xfrm flipH="1" flipV="1">
              <a:off x="4984916" y="404664"/>
              <a:ext cx="4051577" cy="4716524"/>
            </a:xfrm>
            <a:prstGeom prst="corner">
              <a:avLst>
                <a:gd name="adj1" fmla="val 60148"/>
                <a:gd name="adj2" fmla="val 50280"/>
              </a:avLst>
            </a:prstGeom>
            <a:solidFill>
              <a:sysClr val="window" lastClr="FFFFFF">
                <a:lumMod val="95000"/>
              </a:sys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vert="vert270" rtlCol="0" anchor="t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8399701" y="404664"/>
              <a:ext cx="6367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4F81BD">
                      <a:lumMod val="75000"/>
                    </a:srgbClr>
                  </a:solidFill>
                  <a:effectLst/>
                  <a:uLnTx/>
                  <a:uFillTx/>
                  <a:latin typeface="Calibri"/>
                </a:rPr>
                <a:t>Mud</a:t>
              </a:r>
            </a:p>
          </p:txBody>
        </p:sp>
      </p:grpSp>
      <p:sp>
        <p:nvSpPr>
          <p:cNvPr id="10" name="Rectangle 9"/>
          <p:cNvSpPr/>
          <p:nvPr/>
        </p:nvSpPr>
        <p:spPr>
          <a:xfrm>
            <a:off x="1259632" y="4005064"/>
            <a:ext cx="3653277" cy="2448272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t" anchorCtr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Trends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143550" y="1124744"/>
            <a:ext cx="1550429" cy="720080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Wind </a:t>
            </a:r>
            <a:r>
              <a:rPr kumimoji="0" lang="nl-NL" sz="1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conditions</a:t>
            </a:r>
            <a:endParaRPr kumimoji="0" lang="nl-NL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143550" y="2276872"/>
            <a:ext cx="1550429" cy="720080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800" kern="0" noProof="0" dirty="0" smtClean="0">
                <a:solidFill>
                  <a:prstClr val="white"/>
                </a:solidFill>
                <a:latin typeface="Calibri"/>
              </a:rPr>
              <a:t>Wave </a:t>
            </a:r>
            <a:r>
              <a:rPr lang="nl-NL" sz="1800" kern="0" noProof="0" dirty="0" err="1" smtClean="0">
                <a:solidFill>
                  <a:prstClr val="white"/>
                </a:solidFill>
                <a:latin typeface="Calibri"/>
              </a:rPr>
              <a:t>conditions</a:t>
            </a:r>
            <a:endParaRPr kumimoji="0" lang="nl-NL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342051" y="2276872"/>
            <a:ext cx="1550429" cy="720080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36000" rIns="3600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Tidal</a:t>
            </a:r>
            <a:r>
              <a:rPr kumimoji="0" lang="nl-NL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nl-NL" sz="1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and</a:t>
            </a:r>
            <a:r>
              <a:rPr kumimoji="0" lang="nl-NL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wind </a:t>
            </a:r>
            <a:r>
              <a:rPr kumimoji="0" lang="nl-NL" sz="1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influence</a:t>
            </a:r>
            <a:endParaRPr kumimoji="0" lang="nl-NL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342051" y="4509120"/>
            <a:ext cx="1550429" cy="720080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Sediment </a:t>
            </a:r>
            <a:r>
              <a:rPr kumimoji="0" lang="nl-NL" sz="1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concentration</a:t>
            </a:r>
            <a:endParaRPr kumimoji="0" lang="nl-NL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143550" y="5589240"/>
            <a:ext cx="1550429" cy="720080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Sediment </a:t>
            </a:r>
            <a:r>
              <a:rPr kumimoji="0" lang="nl-NL" sz="1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deposition</a:t>
            </a:r>
            <a:endParaRPr kumimoji="0" lang="nl-NL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203848" y="4509120"/>
            <a:ext cx="1550429" cy="720080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36000" rIns="3600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Historical</a:t>
            </a:r>
            <a:r>
              <a:rPr kumimoji="0" lang="nl-NL" sz="180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nl-NL" sz="1800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dredged</a:t>
            </a:r>
            <a:r>
              <a:rPr kumimoji="0" lang="nl-NL" sz="180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volumes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475656" y="4509120"/>
            <a:ext cx="1550429" cy="720080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36000" rIns="3600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Bed</a:t>
            </a:r>
            <a:r>
              <a:rPr kumimoji="0" lang="nl-NL" sz="1800" b="0" i="0" u="none" strike="noStrike" kern="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levels</a:t>
            </a:r>
            <a:endParaRPr kumimoji="0" lang="nl-NL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Flowchart: Predefined Process 17"/>
          <p:cNvSpPr/>
          <p:nvPr/>
        </p:nvSpPr>
        <p:spPr>
          <a:xfrm>
            <a:off x="5143550" y="3429000"/>
            <a:ext cx="1550429" cy="648072"/>
          </a:xfrm>
          <a:prstGeom prst="flowChartPredefinedProcess">
            <a:avLst/>
          </a:prstGeom>
          <a:solidFill>
            <a:srgbClr val="4BACC6">
              <a:lumMod val="20000"/>
              <a:lumOff val="8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36000" rIns="3600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Statistical analysis</a:t>
            </a:r>
          </a:p>
        </p:txBody>
      </p:sp>
      <p:sp>
        <p:nvSpPr>
          <p:cNvPr id="19" name="Flowchart: Predefined Process 18"/>
          <p:cNvSpPr/>
          <p:nvPr/>
        </p:nvSpPr>
        <p:spPr>
          <a:xfrm>
            <a:off x="7342051" y="3429000"/>
            <a:ext cx="1550429" cy="648072"/>
          </a:xfrm>
          <a:prstGeom prst="flowChartPredefinedProcess">
            <a:avLst/>
          </a:prstGeom>
          <a:solidFill>
            <a:srgbClr val="4BACC6">
              <a:lumMod val="20000"/>
              <a:lumOff val="8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Mud-model</a:t>
            </a:r>
          </a:p>
        </p:txBody>
      </p:sp>
      <p:cxnSp>
        <p:nvCxnSpPr>
          <p:cNvPr id="20" name="Straight Arrow Connector 19"/>
          <p:cNvCxnSpPr>
            <a:stCxn id="11" idx="2"/>
            <a:endCxn id="12" idx="0"/>
          </p:cNvCxnSpPr>
          <p:nvPr/>
        </p:nvCxnSpPr>
        <p:spPr>
          <a:xfrm>
            <a:off x="5918765" y="1844824"/>
            <a:ext cx="0" cy="432048"/>
          </a:xfrm>
          <a:prstGeom prst="straightConnector1">
            <a:avLst/>
          </a:prstGeom>
          <a:noFill/>
          <a:ln w="1905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tailEnd type="arrow"/>
          </a:ln>
          <a:effectLst/>
        </p:spPr>
      </p:cxnSp>
      <p:cxnSp>
        <p:nvCxnSpPr>
          <p:cNvPr id="21" name="Straight Arrow Connector 20"/>
          <p:cNvCxnSpPr>
            <a:stCxn id="12" idx="2"/>
            <a:endCxn id="18" idx="0"/>
          </p:cNvCxnSpPr>
          <p:nvPr/>
        </p:nvCxnSpPr>
        <p:spPr>
          <a:xfrm>
            <a:off x="5918765" y="2996952"/>
            <a:ext cx="0" cy="432048"/>
          </a:xfrm>
          <a:prstGeom prst="straightConnector1">
            <a:avLst/>
          </a:prstGeom>
          <a:noFill/>
          <a:ln w="1905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tailEnd type="arrow"/>
          </a:ln>
          <a:effectLst/>
        </p:spPr>
      </p:cxnSp>
      <p:cxnSp>
        <p:nvCxnSpPr>
          <p:cNvPr id="22" name="Straight Arrow Connector 21"/>
          <p:cNvCxnSpPr>
            <a:stCxn id="18" idx="2"/>
            <a:endCxn id="15" idx="0"/>
          </p:cNvCxnSpPr>
          <p:nvPr/>
        </p:nvCxnSpPr>
        <p:spPr>
          <a:xfrm>
            <a:off x="5918765" y="4077072"/>
            <a:ext cx="0" cy="1512168"/>
          </a:xfrm>
          <a:prstGeom prst="straightConnector1">
            <a:avLst/>
          </a:prstGeom>
          <a:noFill/>
          <a:ln w="1905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tailEnd type="arrow"/>
          </a:ln>
          <a:effectLst/>
        </p:spPr>
      </p:cxnSp>
      <p:cxnSp>
        <p:nvCxnSpPr>
          <p:cNvPr id="23" name="Straight Arrow Connector 22"/>
          <p:cNvCxnSpPr>
            <a:stCxn id="13" idx="2"/>
            <a:endCxn id="19" idx="0"/>
          </p:cNvCxnSpPr>
          <p:nvPr/>
        </p:nvCxnSpPr>
        <p:spPr>
          <a:xfrm>
            <a:off x="8117266" y="2996952"/>
            <a:ext cx="0" cy="432048"/>
          </a:xfrm>
          <a:prstGeom prst="straightConnector1">
            <a:avLst/>
          </a:prstGeom>
          <a:noFill/>
          <a:ln w="1905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tailEnd type="arrow"/>
          </a:ln>
          <a:effectLst/>
        </p:spPr>
      </p:cxnSp>
      <p:cxnSp>
        <p:nvCxnSpPr>
          <p:cNvPr id="24" name="Straight Arrow Connector 23"/>
          <p:cNvCxnSpPr>
            <a:stCxn id="19" idx="2"/>
            <a:endCxn id="14" idx="0"/>
          </p:cNvCxnSpPr>
          <p:nvPr/>
        </p:nvCxnSpPr>
        <p:spPr>
          <a:xfrm>
            <a:off x="8117266" y="4077072"/>
            <a:ext cx="0" cy="432048"/>
          </a:xfrm>
          <a:prstGeom prst="straightConnector1">
            <a:avLst/>
          </a:prstGeom>
          <a:noFill/>
          <a:ln w="1905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tailEnd type="arrow"/>
          </a:ln>
          <a:effectLst/>
        </p:spPr>
      </p:cxnSp>
      <p:cxnSp>
        <p:nvCxnSpPr>
          <p:cNvPr id="25" name="Elbow Connector 24"/>
          <p:cNvCxnSpPr>
            <a:stCxn id="17" idx="2"/>
            <a:endCxn id="29" idx="1"/>
          </p:cNvCxnSpPr>
          <p:nvPr/>
        </p:nvCxnSpPr>
        <p:spPr>
          <a:xfrm rot="16200000" flipH="1">
            <a:off x="2361681" y="5118390"/>
            <a:ext cx="720080" cy="941700"/>
          </a:xfrm>
          <a:prstGeom prst="bentConnector2">
            <a:avLst/>
          </a:prstGeom>
          <a:noFill/>
          <a:ln w="1905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tailEnd type="arrow"/>
          </a:ln>
          <a:effectLst/>
        </p:spPr>
      </p:cxnSp>
      <p:cxnSp>
        <p:nvCxnSpPr>
          <p:cNvPr id="26" name="Elbow Connector 25"/>
          <p:cNvCxnSpPr>
            <a:stCxn id="11" idx="3"/>
            <a:endCxn id="13" idx="0"/>
          </p:cNvCxnSpPr>
          <p:nvPr/>
        </p:nvCxnSpPr>
        <p:spPr>
          <a:xfrm>
            <a:off x="6693979" y="1484784"/>
            <a:ext cx="1423287" cy="792088"/>
          </a:xfrm>
          <a:prstGeom prst="bentConnector2">
            <a:avLst/>
          </a:prstGeom>
          <a:noFill/>
          <a:ln w="1905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tailEnd type="arrow"/>
          </a:ln>
          <a:effectLst/>
        </p:spPr>
      </p:cxnSp>
      <p:cxnSp>
        <p:nvCxnSpPr>
          <p:cNvPr id="27" name="Elbow Connector 26"/>
          <p:cNvCxnSpPr>
            <a:stCxn id="12" idx="3"/>
            <a:endCxn id="19" idx="1"/>
          </p:cNvCxnSpPr>
          <p:nvPr/>
        </p:nvCxnSpPr>
        <p:spPr>
          <a:xfrm>
            <a:off x="6693979" y="2636912"/>
            <a:ext cx="648072" cy="1116124"/>
          </a:xfrm>
          <a:prstGeom prst="bentConnector3">
            <a:avLst>
              <a:gd name="adj1" fmla="val 73516"/>
            </a:avLst>
          </a:prstGeom>
          <a:noFill/>
          <a:ln w="1905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tailEnd type="arrow"/>
          </a:ln>
          <a:effectLst/>
        </p:spPr>
      </p:cxnSp>
      <p:cxnSp>
        <p:nvCxnSpPr>
          <p:cNvPr id="28" name="Elbow Connector 27"/>
          <p:cNvCxnSpPr>
            <a:stCxn id="14" idx="2"/>
            <a:endCxn id="15" idx="3"/>
          </p:cNvCxnSpPr>
          <p:nvPr/>
        </p:nvCxnSpPr>
        <p:spPr>
          <a:xfrm rot="5400000">
            <a:off x="7045583" y="4877597"/>
            <a:ext cx="720080" cy="1423287"/>
          </a:xfrm>
          <a:prstGeom prst="bentConnector2">
            <a:avLst/>
          </a:prstGeom>
          <a:noFill/>
          <a:ln w="1905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tailEnd type="arrow"/>
          </a:ln>
          <a:effectLst/>
        </p:spPr>
      </p:cxnSp>
      <p:sp>
        <p:nvSpPr>
          <p:cNvPr id="29" name="Flowchart: Predefined Process 28"/>
          <p:cNvSpPr/>
          <p:nvPr/>
        </p:nvSpPr>
        <p:spPr>
          <a:xfrm>
            <a:off x="3192571" y="5589240"/>
            <a:ext cx="1561706" cy="720080"/>
          </a:xfrm>
          <a:prstGeom prst="flowChartPredefinedProcess">
            <a:avLst/>
          </a:prstGeom>
          <a:solidFill>
            <a:srgbClr val="4BACC6">
              <a:lumMod val="20000"/>
              <a:lumOff val="8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Trend analysis</a:t>
            </a:r>
          </a:p>
        </p:txBody>
      </p:sp>
      <p:cxnSp>
        <p:nvCxnSpPr>
          <p:cNvPr id="30" name="Straight Arrow Connector 29"/>
          <p:cNvCxnSpPr>
            <a:stCxn id="16" idx="2"/>
            <a:endCxn id="29" idx="0"/>
          </p:cNvCxnSpPr>
          <p:nvPr/>
        </p:nvCxnSpPr>
        <p:spPr>
          <a:xfrm flipH="1">
            <a:off x="3973424" y="5229200"/>
            <a:ext cx="5639" cy="360040"/>
          </a:xfrm>
          <a:prstGeom prst="straightConnector1">
            <a:avLst/>
          </a:prstGeom>
          <a:noFill/>
          <a:ln w="1905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tailEnd type="arrow"/>
          </a:ln>
          <a:effectLst/>
        </p:spPr>
      </p:cxnSp>
      <p:cxnSp>
        <p:nvCxnSpPr>
          <p:cNvPr id="31" name="Straight Arrow Connector 30"/>
          <p:cNvCxnSpPr>
            <a:stCxn id="29" idx="3"/>
            <a:endCxn id="15" idx="1"/>
          </p:cNvCxnSpPr>
          <p:nvPr/>
        </p:nvCxnSpPr>
        <p:spPr>
          <a:xfrm>
            <a:off x="4754277" y="5949280"/>
            <a:ext cx="389273" cy="0"/>
          </a:xfrm>
          <a:prstGeom prst="straightConnector1">
            <a:avLst/>
          </a:prstGeom>
          <a:noFill/>
          <a:ln w="1905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3832340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hoek.HKV\Pictures\oms-wad\cut_volume_ng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776" y="4663950"/>
            <a:ext cx="3964699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00200"/>
            <a:ext cx="7848600" cy="5257800"/>
          </a:xfrm>
        </p:spPr>
        <p:txBody>
          <a:bodyPr/>
          <a:lstStyle/>
          <a:p>
            <a:r>
              <a:rPr lang="en-US" dirty="0" smtClean="0"/>
              <a:t>Custom tiling scheme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err="1" smtClean="0"/>
              <a:t>Bedlevel</a:t>
            </a:r>
            <a:r>
              <a:rPr lang="en-US" dirty="0" smtClean="0"/>
              <a:t> observations</a:t>
            </a:r>
            <a:br>
              <a:rPr lang="en-US" dirty="0" smtClean="0"/>
            </a:br>
            <a:r>
              <a:rPr lang="en-US" dirty="0" smtClean="0"/>
              <a:t>projected to tiles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Derivate parameter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computed for dredge fields</a:t>
            </a:r>
            <a:br>
              <a:rPr lang="en-US" dirty="0" smtClean="0"/>
            </a:br>
            <a:r>
              <a:rPr lang="en-US" dirty="0" smtClean="0"/>
              <a:t>(stored in tiles)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nl-NL" smtClean="0"/>
          </a:p>
          <a:p>
            <a:pPr>
              <a:defRPr/>
            </a:pPr>
            <a:endParaRPr lang="nl-NL" sz="900" b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856584" y="6248400"/>
            <a:ext cx="2895600" cy="476250"/>
          </a:xfrm>
        </p:spPr>
        <p:txBody>
          <a:bodyPr/>
          <a:lstStyle/>
          <a:p>
            <a:pPr>
              <a:defRPr/>
            </a:pPr>
            <a:endParaRPr lang="nl-NL" smtClean="0"/>
          </a:p>
          <a:p>
            <a:pPr>
              <a:defRPr/>
            </a:pPr>
            <a:endParaRPr lang="nl-NL"/>
          </a:p>
        </p:txBody>
      </p:sp>
      <p:pic>
        <p:nvPicPr>
          <p:cNvPr id="3074" name="Picture 2" descr="C:\Users\hoek.HKV\Pictures\oms-wad\bedleve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776" y="2503710"/>
            <a:ext cx="3964699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hoek.HKV\Pictures\oms-wad\tile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776" y="332656"/>
            <a:ext cx="3964699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 bwMode="auto">
          <a:xfrm flipH="1">
            <a:off x="4464496" y="2503710"/>
            <a:ext cx="4499992" cy="0"/>
          </a:xfrm>
          <a:prstGeom prst="line">
            <a:avLst/>
          </a:prstGeom>
          <a:solidFill>
            <a:srgbClr val="FFFFFF"/>
          </a:solidFill>
          <a:ln w="952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1" name="Straight Connector 10"/>
          <p:cNvCxnSpPr/>
          <p:nvPr/>
        </p:nvCxnSpPr>
        <p:spPr bwMode="auto">
          <a:xfrm flipH="1">
            <a:off x="4464496" y="4653136"/>
            <a:ext cx="4499992" cy="0"/>
          </a:xfrm>
          <a:prstGeom prst="line">
            <a:avLst/>
          </a:prstGeom>
          <a:solidFill>
            <a:srgbClr val="FFFFFF"/>
          </a:solidFill>
          <a:ln w="952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926522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nl-NL" smtClean="0"/>
          </a:p>
          <a:p>
            <a:pPr>
              <a:defRPr/>
            </a:pPr>
            <a:endParaRPr lang="nl-NL" sz="900" b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nl-NL" smtClean="0"/>
          </a:p>
          <a:p>
            <a:pPr>
              <a:defRPr/>
            </a:pPr>
            <a:endParaRPr lang="nl-NL"/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838200" y="1268760"/>
            <a:ext cx="7848600" cy="1252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07BBE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7BBE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007BBE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7BBE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7BBE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7BBE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7BBE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7BBE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7BBE"/>
                </a:solidFill>
                <a:latin typeface="+mn-lt"/>
              </a:defRPr>
            </a:lvl9pPr>
          </a:lstStyle>
          <a:p>
            <a:r>
              <a:rPr lang="en-US" kern="0" dirty="0" smtClean="0"/>
              <a:t>Transformation of tiles to dredge fields and dumping location </a:t>
            </a:r>
            <a:r>
              <a:rPr lang="en-US" kern="0" dirty="0" err="1" smtClean="0"/>
              <a:t>timeseries</a:t>
            </a:r>
            <a:r>
              <a:rPr lang="en-US" kern="0" dirty="0" smtClean="0"/>
              <a:t> (1D)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4148" y="2204864"/>
            <a:ext cx="6336704" cy="4368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1108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5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658916" y="1628800"/>
            <a:ext cx="5841716" cy="2160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nl-NL" smtClean="0"/>
          </a:p>
          <a:p>
            <a:pPr>
              <a:defRPr/>
            </a:pPr>
            <a:endParaRPr lang="nl-NL" sz="900" b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nl-NL" smtClean="0"/>
          </a:p>
          <a:p>
            <a:pPr>
              <a:defRPr/>
            </a:pPr>
            <a:endParaRPr lang="nl-NL"/>
          </a:p>
        </p:txBody>
      </p:sp>
      <p:cxnSp>
        <p:nvCxnSpPr>
          <p:cNvPr id="11" name="Straight Arrow Connector 10"/>
          <p:cNvCxnSpPr/>
          <p:nvPr/>
        </p:nvCxnSpPr>
        <p:spPr bwMode="auto">
          <a:xfrm>
            <a:off x="2851457" y="1622108"/>
            <a:ext cx="0" cy="406802"/>
          </a:xfrm>
          <a:prstGeom prst="straightConnector1">
            <a:avLst/>
          </a:prstGeom>
          <a:solidFill>
            <a:srgbClr val="FFFFFF"/>
          </a:solidFill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14" name="TextBox 13"/>
          <p:cNvSpPr txBox="1"/>
          <p:nvPr/>
        </p:nvSpPr>
        <p:spPr>
          <a:xfrm>
            <a:off x="107504" y="1221998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NGD: -3.8 / MD: -4.0mNAP</a:t>
            </a:r>
            <a:endParaRPr lang="en-US" sz="2000" b="1" dirty="0"/>
          </a:p>
        </p:txBody>
      </p:sp>
      <p:cxnSp>
        <p:nvCxnSpPr>
          <p:cNvPr id="20" name="Straight Arrow Connector 19"/>
          <p:cNvCxnSpPr/>
          <p:nvPr/>
        </p:nvCxnSpPr>
        <p:spPr bwMode="auto">
          <a:xfrm flipV="1">
            <a:off x="3563888" y="2284255"/>
            <a:ext cx="0" cy="311586"/>
          </a:xfrm>
          <a:prstGeom prst="straightConnector1">
            <a:avLst/>
          </a:prstGeom>
          <a:solidFill>
            <a:srgbClr val="FFFFFF"/>
          </a:solidFill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22" name="TextBox 21"/>
          <p:cNvSpPr txBox="1"/>
          <p:nvPr/>
        </p:nvSpPr>
        <p:spPr>
          <a:xfrm>
            <a:off x="107504" y="2636912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NGD: -2.5 / MD: -3.0mNAP</a:t>
            </a:r>
            <a:endParaRPr lang="en-US" sz="2000" b="1" dirty="0"/>
          </a:p>
        </p:txBody>
      </p:sp>
      <p:grpSp>
        <p:nvGrpSpPr>
          <p:cNvPr id="17" name="Group 16"/>
          <p:cNvGrpSpPr/>
          <p:nvPr/>
        </p:nvGrpSpPr>
        <p:grpSpPr>
          <a:xfrm>
            <a:off x="-782660" y="1556792"/>
            <a:ext cx="9675140" cy="5283646"/>
            <a:chOff x="-782660" y="1556792"/>
            <a:chExt cx="9675140" cy="5283646"/>
          </a:xfrm>
        </p:grpSpPr>
        <p:pic>
          <p:nvPicPr>
            <p:cNvPr id="8194" name="Picture 2" descr="D:\Projects\Pr\3317.20\presentatieLunchlezing\bodemhoogte_analyse\actuele_bodemhoogte.gif"/>
            <p:cNvPicPr>
              <a:picLocks noChangeAspect="1" noChangeArrowheads="1" noCrop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82660" y="3893388"/>
              <a:ext cx="4949699" cy="23762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95" name="Picture 3" descr="D:\Projects\Pr\3317.20\presentatieLunchlezing\bodemhoogte_analyse\opp_cut_tov_ngd.gif"/>
            <p:cNvPicPr>
              <a:picLocks noChangeAspect="1" noChangeArrowheads="1" noCrop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01717" y="1556792"/>
              <a:ext cx="4590763" cy="22040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96" name="Picture 4" descr="D:\Projects\Pr\3317.20\presentatieLunchlezing\bodemhoogte_analyse\opp_cut_tov_ohd.gif"/>
            <p:cNvPicPr>
              <a:picLocks noChangeAspect="1" noChangeArrowheads="1" noCrop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01717" y="3933056"/>
              <a:ext cx="4590763" cy="22009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4401105" y="1628800"/>
              <a:ext cx="254428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/>
                <a:t>Area cut rt. NGD</a:t>
              </a:r>
              <a:endParaRPr lang="en-US" sz="2000" b="1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414640" y="4037002"/>
              <a:ext cx="236314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/>
                <a:t>Area cut rt. MD</a:t>
              </a:r>
              <a:endParaRPr lang="en-US" sz="2000" b="1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63725" y="3964994"/>
              <a:ext cx="248177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/>
                <a:t>Actual bed level</a:t>
              </a:r>
              <a:endParaRPr lang="en-US" sz="2000" b="1" dirty="0"/>
            </a:p>
          </p:txBody>
        </p:sp>
        <p:pic>
          <p:nvPicPr>
            <p:cNvPr id="8198" name="Picture 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7584" y="5571678"/>
              <a:ext cx="1158715" cy="12687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Text Box 14"/>
            <p:cNvSpPr txBox="1"/>
            <p:nvPr/>
          </p:nvSpPr>
          <p:spPr>
            <a:xfrm>
              <a:off x="1560541" y="5571678"/>
              <a:ext cx="861133" cy="307777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r>
                <a:rPr lang="en-US" sz="1400" dirty="0" smtClean="0">
                  <a:sym typeface="+mn-ea"/>
                </a:rPr>
                <a:t> </a:t>
              </a:r>
              <a:r>
                <a:rPr lang="en-US" sz="1400" b="1" dirty="0" err="1" smtClean="0">
                  <a:sym typeface="+mn-ea"/>
                </a:rPr>
                <a:t>mNAP</a:t>
              </a:r>
              <a:endParaRPr lang="en-US" sz="1400" b="1" dirty="0">
                <a:sym typeface="+mn-ea"/>
              </a:endParaRPr>
            </a:p>
          </p:txBody>
        </p:sp>
        <p:pic>
          <p:nvPicPr>
            <p:cNvPr id="8199" name="Picture 7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08104" y="3316982"/>
              <a:ext cx="236220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00" name="Picture 8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9529" y="5661248"/>
              <a:ext cx="2390775" cy="438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TextBox 2"/>
          <p:cNvSpPr txBox="1"/>
          <p:nvPr/>
        </p:nvSpPr>
        <p:spPr>
          <a:xfrm>
            <a:off x="6060418" y="3163064"/>
            <a:ext cx="1809886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Good</a:t>
            </a:r>
          </a:p>
          <a:p>
            <a:r>
              <a:rPr lang="en-US" sz="2000" dirty="0" smtClean="0"/>
              <a:t>Not good</a:t>
            </a:r>
            <a:endParaRPr lang="en-US" sz="2000" dirty="0"/>
          </a:p>
        </p:txBody>
      </p:sp>
      <p:sp>
        <p:nvSpPr>
          <p:cNvPr id="24" name="TextBox 23"/>
          <p:cNvSpPr txBox="1"/>
          <p:nvPr/>
        </p:nvSpPr>
        <p:spPr>
          <a:xfrm>
            <a:off x="6060418" y="5498172"/>
            <a:ext cx="1769946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Good</a:t>
            </a:r>
          </a:p>
          <a:p>
            <a:r>
              <a:rPr lang="en-US" sz="2000" dirty="0" smtClean="0"/>
              <a:t>Not good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267795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Objective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00201"/>
            <a:ext cx="7622232" cy="1036712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Maintain </a:t>
            </a:r>
            <a:r>
              <a:rPr lang="en-US" dirty="0"/>
              <a:t>the navigable waterways and </a:t>
            </a:r>
            <a:r>
              <a:rPr lang="en-US" dirty="0" err="1"/>
              <a:t>harbours</a:t>
            </a:r>
            <a:r>
              <a:rPr lang="en-US" dirty="0"/>
              <a:t> </a:t>
            </a:r>
            <a:r>
              <a:rPr lang="en-US" dirty="0" smtClean="0"/>
              <a:t>in the </a:t>
            </a:r>
            <a:r>
              <a:rPr lang="en-US" dirty="0"/>
              <a:t>Dutch </a:t>
            </a:r>
            <a:r>
              <a:rPr lang="en-US" dirty="0" err="1" smtClean="0"/>
              <a:t>Waddensea</a:t>
            </a:r>
            <a:r>
              <a:rPr lang="en-US" dirty="0" smtClean="0"/>
              <a:t> by dredging</a:t>
            </a:r>
            <a:r>
              <a:rPr lang="nl-NL" dirty="0" smtClean="0"/>
              <a:t>:</a:t>
            </a:r>
          </a:p>
          <a:p>
            <a:pPr marL="0" indent="0">
              <a:buNone/>
            </a:pPr>
            <a:endParaRPr lang="nl-NL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nl-NL" smtClean="0"/>
          </a:p>
          <a:p>
            <a:pPr>
              <a:defRPr/>
            </a:pPr>
            <a:endParaRPr lang="nl-NL" sz="900" b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nl-NL" smtClean="0"/>
          </a:p>
          <a:p>
            <a:pPr>
              <a:defRPr/>
            </a:pPr>
            <a:endParaRPr lang="nl-NL"/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005064" y="0"/>
            <a:ext cx="4824536" cy="3202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944358" y="2924944"/>
            <a:ext cx="3876114" cy="20128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400" dirty="0" smtClean="0">
                <a:latin typeface="+mn-lt"/>
              </a:rPr>
              <a:t>Proactive maintenance: </a:t>
            </a:r>
          </a:p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+mn-lt"/>
              </a:rPr>
              <a:t>anticipate </a:t>
            </a:r>
            <a:r>
              <a:rPr lang="en-US" sz="2400" dirty="0">
                <a:latin typeface="+mn-lt"/>
              </a:rPr>
              <a:t>on forecasted bottlenecks</a:t>
            </a:r>
            <a:endParaRPr lang="nl-NL" sz="2400" dirty="0">
              <a:latin typeface="+mn-lt"/>
            </a:endParaRPr>
          </a:p>
          <a:p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899592" y="2924943"/>
            <a:ext cx="3876114" cy="1643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400" dirty="0" smtClean="0">
                <a:latin typeface="+mn-lt"/>
              </a:rPr>
              <a:t>Reactive maintenance: </a:t>
            </a:r>
          </a:p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+mn-lt"/>
              </a:rPr>
              <a:t>dredging </a:t>
            </a:r>
            <a:r>
              <a:rPr lang="en-US" sz="2400" dirty="0">
                <a:latin typeface="+mn-lt"/>
              </a:rPr>
              <a:t>on </a:t>
            </a:r>
            <a:r>
              <a:rPr lang="en-US" sz="2400" dirty="0" smtClean="0">
                <a:latin typeface="+mn-lt"/>
              </a:rPr>
              <a:t>current </a:t>
            </a:r>
            <a:r>
              <a:rPr lang="en-US" sz="2400" dirty="0">
                <a:latin typeface="+mn-lt"/>
              </a:rPr>
              <a:t>bottlenecks</a:t>
            </a:r>
            <a:endParaRPr lang="nl-NL" sz="2400" dirty="0">
              <a:latin typeface="+mn-lt"/>
            </a:endParaRPr>
          </a:p>
          <a:p>
            <a:endParaRPr lang="en-US" sz="2400" dirty="0"/>
          </a:p>
        </p:txBody>
      </p:sp>
      <p:cxnSp>
        <p:nvCxnSpPr>
          <p:cNvPr id="13" name="Straight Connector 12"/>
          <p:cNvCxnSpPr/>
          <p:nvPr/>
        </p:nvCxnSpPr>
        <p:spPr bwMode="auto">
          <a:xfrm>
            <a:off x="4775706" y="2636912"/>
            <a:ext cx="0" cy="2300891"/>
          </a:xfrm>
          <a:prstGeom prst="line">
            <a:avLst/>
          </a:prstGeom>
          <a:solidFill>
            <a:srgbClr val="FFFFFF"/>
          </a:solidFill>
          <a:ln w="952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914984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Projects\Pr\3317.20\presentatieLunchlezing\bagger_verspreid_boontjes_kimstergat_map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79912" y="1772816"/>
            <a:ext cx="4885971" cy="4333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Monitoring dredged + dispersed volumes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636912"/>
            <a:ext cx="7848600" cy="3489251"/>
          </a:xfrm>
        </p:spPr>
        <p:txBody>
          <a:bodyPr/>
          <a:lstStyle/>
          <a:p>
            <a:r>
              <a:rPr lang="en-US" dirty="0" err="1" smtClean="0"/>
              <a:t>Dumpinglocation</a:t>
            </a:r>
            <a:r>
              <a:rPr lang="en-US" dirty="0" smtClean="0"/>
              <a:t>: </a:t>
            </a:r>
          </a:p>
          <a:p>
            <a:pPr marL="0" indent="0">
              <a:buNone/>
            </a:pPr>
            <a:r>
              <a:rPr lang="en-US" dirty="0"/>
              <a:t>		</a:t>
            </a:r>
            <a:r>
              <a:rPr lang="en-US" dirty="0" err="1" smtClean="0"/>
              <a:t>Kimstergat</a:t>
            </a:r>
            <a:r>
              <a:rPr lang="en-US" dirty="0" smtClean="0"/>
              <a:t> 1</a:t>
            </a:r>
          </a:p>
          <a:p>
            <a:endParaRPr lang="en-US" dirty="0"/>
          </a:p>
          <a:p>
            <a:r>
              <a:rPr lang="en-US" dirty="0" err="1" smtClean="0"/>
              <a:t>Dredgingfields</a:t>
            </a:r>
            <a:r>
              <a:rPr lang="en-US" dirty="0" smtClean="0"/>
              <a:t>: </a:t>
            </a:r>
          </a:p>
          <a:p>
            <a:pPr marL="0" indent="0">
              <a:buNone/>
            </a:pPr>
            <a:r>
              <a:rPr lang="en-US" dirty="0" smtClean="0"/>
              <a:t>		</a:t>
            </a:r>
            <a:r>
              <a:rPr lang="en-US" dirty="0" err="1" smtClean="0"/>
              <a:t>Boontjes</a:t>
            </a:r>
            <a:r>
              <a:rPr lang="en-US" dirty="0" smtClean="0"/>
              <a:t> </a:t>
            </a:r>
            <a:r>
              <a:rPr lang="en-US" dirty="0" err="1" smtClean="0"/>
              <a:t>Vak</a:t>
            </a:r>
            <a:r>
              <a:rPr lang="en-US" dirty="0" smtClean="0"/>
              <a:t> 1-15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nl-NL" smtClean="0"/>
          </a:p>
          <a:p>
            <a:pPr>
              <a:defRPr/>
            </a:pPr>
            <a:endParaRPr lang="nl-NL" sz="900" b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nl-NL" smtClean="0"/>
          </a:p>
          <a:p>
            <a:pPr>
              <a:defRPr/>
            </a:pPr>
            <a:endParaRPr lang="nl-NL"/>
          </a:p>
        </p:txBody>
      </p:sp>
      <p:grpSp>
        <p:nvGrpSpPr>
          <p:cNvPr id="25" name="Group 24"/>
          <p:cNvGrpSpPr/>
          <p:nvPr/>
        </p:nvGrpSpPr>
        <p:grpSpPr>
          <a:xfrm>
            <a:off x="1412211" y="1196752"/>
            <a:ext cx="7253672" cy="4627676"/>
            <a:chOff x="1412211" y="1196752"/>
            <a:chExt cx="7253672" cy="4627676"/>
          </a:xfrm>
        </p:grpSpPr>
        <p:sp>
          <p:nvSpPr>
            <p:cNvPr id="6" name="TextBox 5"/>
            <p:cNvSpPr txBox="1"/>
            <p:nvPr/>
          </p:nvSpPr>
          <p:spPr>
            <a:xfrm>
              <a:off x="6753180" y="1340768"/>
              <a:ext cx="191270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Harlingen</a:t>
              </a:r>
              <a:endParaRPr lang="en-US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923928" y="5301208"/>
              <a:ext cx="220124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Den </a:t>
              </a:r>
              <a:r>
                <a:rPr lang="en-US" dirty="0" err="1" smtClean="0"/>
                <a:t>Helder</a:t>
              </a:r>
              <a:endParaRPr lang="en-US" dirty="0"/>
            </a:p>
          </p:txBody>
        </p:sp>
        <p:cxnSp>
          <p:nvCxnSpPr>
            <p:cNvPr id="9" name="Straight Arrow Connector 8"/>
            <p:cNvCxnSpPr/>
            <p:nvPr/>
          </p:nvCxnSpPr>
          <p:spPr bwMode="auto">
            <a:xfrm flipH="1">
              <a:off x="3491880" y="4941168"/>
              <a:ext cx="1008112" cy="883260"/>
            </a:xfrm>
            <a:prstGeom prst="straightConnector1">
              <a:avLst/>
            </a:prstGeom>
            <a:solidFill>
              <a:srgbClr val="FFFFFF"/>
            </a:solidFill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1" name="Straight Arrow Connector 10"/>
            <p:cNvCxnSpPr/>
            <p:nvPr/>
          </p:nvCxnSpPr>
          <p:spPr bwMode="auto">
            <a:xfrm flipH="1" flipV="1">
              <a:off x="3491880" y="1412776"/>
              <a:ext cx="2160240" cy="792088"/>
            </a:xfrm>
            <a:prstGeom prst="straightConnector1">
              <a:avLst/>
            </a:prstGeom>
            <a:solidFill>
              <a:srgbClr val="FFFFFF"/>
            </a:solidFill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16" name="TextBox 15"/>
            <p:cNvSpPr txBox="1"/>
            <p:nvPr/>
          </p:nvSpPr>
          <p:spPr>
            <a:xfrm>
              <a:off x="1412211" y="1196752"/>
              <a:ext cx="2295693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Vlieland</a:t>
              </a:r>
              <a:r>
                <a:rPr lang="en-US" dirty="0" smtClean="0"/>
                <a:t> / </a:t>
              </a:r>
            </a:p>
            <a:p>
              <a:r>
                <a:rPr lang="en-US" dirty="0" err="1" smtClean="0"/>
                <a:t>Terschelling</a:t>
              </a:r>
              <a:endParaRPr lang="en-US" dirty="0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3707904" y="2204864"/>
            <a:ext cx="4176464" cy="3744416"/>
            <a:chOff x="3707904" y="2204864"/>
            <a:chExt cx="4176464" cy="3744416"/>
          </a:xfrm>
        </p:grpSpPr>
        <p:cxnSp>
          <p:nvCxnSpPr>
            <p:cNvPr id="17" name="Straight Arrow Connector 16"/>
            <p:cNvCxnSpPr/>
            <p:nvPr/>
          </p:nvCxnSpPr>
          <p:spPr bwMode="auto">
            <a:xfrm flipV="1">
              <a:off x="4716016" y="2204864"/>
              <a:ext cx="2592288" cy="648072"/>
            </a:xfrm>
            <a:prstGeom prst="straightConnector1">
              <a:avLst/>
            </a:prstGeom>
            <a:solidFill>
              <a:srgbClr val="FFFFFF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20" name="Rectangle 19"/>
            <p:cNvSpPr/>
            <p:nvPr/>
          </p:nvSpPr>
          <p:spPr bwMode="auto">
            <a:xfrm>
              <a:off x="6300192" y="2636912"/>
              <a:ext cx="1584176" cy="3312368"/>
            </a:xfrm>
            <a:prstGeom prst="rect">
              <a:avLst/>
            </a:prstGeom>
            <a:noFill/>
            <a:ln w="2857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rgbClr val="007BBE"/>
                </a:solidFill>
                <a:effectLst/>
                <a:latin typeface="Verdana" pitchFamily="34" charset="0"/>
              </a:endParaRPr>
            </a:p>
          </p:txBody>
        </p:sp>
        <p:cxnSp>
          <p:nvCxnSpPr>
            <p:cNvPr id="22" name="Straight Arrow Connector 21"/>
            <p:cNvCxnSpPr/>
            <p:nvPr/>
          </p:nvCxnSpPr>
          <p:spPr bwMode="auto">
            <a:xfrm>
              <a:off x="3707904" y="4155443"/>
              <a:ext cx="2592288" cy="0"/>
            </a:xfrm>
            <a:prstGeom prst="straightConnector1">
              <a:avLst/>
            </a:prstGeom>
            <a:solidFill>
              <a:srgbClr val="FFFFFF"/>
            </a:solidFill>
            <a:ln w="2857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4222213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Monitoring </a:t>
            </a:r>
            <a:r>
              <a:rPr lang="en-US" dirty="0" smtClean="0"/>
              <a:t>dredged + dispersed volumes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nl-NL" smtClean="0"/>
          </a:p>
          <a:p>
            <a:pPr>
              <a:defRPr/>
            </a:pPr>
            <a:endParaRPr lang="nl-NL" sz="900" b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nl-NL" smtClean="0"/>
          </a:p>
          <a:p>
            <a:pPr>
              <a:defRPr/>
            </a:pPr>
            <a:endParaRPr lang="nl-NL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8122" y="2060848"/>
            <a:ext cx="7860540" cy="410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 bwMode="auto">
          <a:xfrm>
            <a:off x="848122" y="1988840"/>
            <a:ext cx="7972350" cy="432048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007BBE"/>
              </a:solidFill>
              <a:effectLst/>
              <a:latin typeface="Verdana" pitchFamily="34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848122" y="2450592"/>
            <a:ext cx="7972350" cy="3744416"/>
          </a:xfrm>
          <a:prstGeom prst="rect">
            <a:avLst/>
          </a:prstGeom>
          <a:noFill/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007BBE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0492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For each wind direction, set-up a relation between sedimentation deposition speed and wind velocity with a linear regression: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			SDS=</a:t>
            </a:r>
            <a:r>
              <a:rPr lang="en-US" dirty="0"/>
              <a:t>𝑎</a:t>
            </a:r>
            <a:r>
              <a:rPr lang="en-US" dirty="0" smtClean="0"/>
              <a:t>∗WV+</a:t>
            </a:r>
            <a:r>
              <a:rPr lang="en-US" dirty="0"/>
              <a:t>𝑏</a:t>
            </a:r>
          </a:p>
          <a:p>
            <a:pPr marL="0" indent="0">
              <a:buNone/>
            </a:pPr>
            <a:r>
              <a:rPr lang="en-US" dirty="0" smtClean="0"/>
              <a:t>Where: </a:t>
            </a:r>
            <a:endParaRPr lang="en-US" dirty="0"/>
          </a:p>
          <a:p>
            <a:r>
              <a:rPr lang="en-US" dirty="0" smtClean="0"/>
              <a:t>SDS=sedimentation deposition speed (m/day]</a:t>
            </a:r>
            <a:endParaRPr lang="en-US" dirty="0"/>
          </a:p>
          <a:p>
            <a:r>
              <a:rPr lang="en-US" dirty="0" smtClean="0"/>
              <a:t>WV=95</a:t>
            </a:r>
            <a:r>
              <a:rPr lang="en-US" baseline="30000" dirty="0" smtClean="0"/>
              <a:t>th</a:t>
            </a:r>
            <a:r>
              <a:rPr lang="en-US" dirty="0" smtClean="0"/>
              <a:t> percentile wind velocity (m/s)</a:t>
            </a:r>
            <a:endParaRPr lang="en-US" dirty="0"/>
          </a:p>
          <a:p>
            <a:r>
              <a:rPr lang="en-US" dirty="0"/>
              <a:t>𝑎</a:t>
            </a:r>
            <a:r>
              <a:rPr lang="en-US" dirty="0" smtClean="0"/>
              <a:t>=slope [s/day]</a:t>
            </a:r>
            <a:endParaRPr lang="en-US" dirty="0"/>
          </a:p>
          <a:p>
            <a:r>
              <a:rPr lang="en-US" dirty="0"/>
              <a:t>𝑏</a:t>
            </a:r>
            <a:r>
              <a:rPr lang="en-US" dirty="0" smtClean="0"/>
              <a:t>=constant[m/day]</a:t>
            </a:r>
            <a:r>
              <a:rPr lang="en-US" dirty="0"/>
              <a:t> 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nl-NL" smtClean="0"/>
          </a:p>
          <a:p>
            <a:pPr>
              <a:defRPr/>
            </a:pPr>
            <a:endParaRPr lang="nl-NL" sz="900" b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nl-NL" smtClean="0"/>
          </a:p>
          <a:p>
            <a:pPr>
              <a:defRPr/>
            </a:pP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02760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nl-NL" smtClean="0"/>
          </a:p>
          <a:p>
            <a:pPr>
              <a:defRPr/>
            </a:pPr>
            <a:endParaRPr lang="nl-NL" sz="900" b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nl-NL" smtClean="0"/>
          </a:p>
          <a:p>
            <a:pPr>
              <a:defRPr/>
            </a:pPr>
            <a:endParaRPr lang="nl-NL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838200" y="1600200"/>
            <a:ext cx="4165848" cy="4525963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 smtClean="0"/>
              <a:t>Viewer with actual </a:t>
            </a:r>
            <a:r>
              <a:rPr lang="en-US" sz="2000" dirty="0" err="1" smtClean="0"/>
              <a:t>bedlevel</a:t>
            </a:r>
            <a:endParaRPr lang="en-US" sz="2000" dirty="0"/>
          </a:p>
        </p:txBody>
      </p:sp>
      <p:pic>
        <p:nvPicPr>
          <p:cNvPr id="7" name="Picture 2" descr="D:\Projects\Pr\3317.20\presentatieGOFEWS\combineScalarGrid_WEB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981231"/>
            <a:ext cx="4248472" cy="3175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5" y="-27384"/>
            <a:ext cx="3995936" cy="2818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289435" y="2708920"/>
            <a:ext cx="37131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Daily updated priority table</a:t>
            </a:r>
            <a:endParaRPr lang="en-US" sz="2000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4776" y="3095436"/>
            <a:ext cx="3995928" cy="2925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5148064" y="6021288"/>
            <a:ext cx="3890351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000" dirty="0" smtClean="0"/>
              <a:t>weekly </a:t>
            </a:r>
            <a:r>
              <a:rPr lang="en-US" sz="2000" dirty="0"/>
              <a:t>dredged </a:t>
            </a:r>
            <a:r>
              <a:rPr lang="en-US" sz="2000" dirty="0" smtClean="0"/>
              <a:t>volumes for each dredge field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742902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Benefits of MMS (so far):</a:t>
            </a:r>
          </a:p>
          <a:p>
            <a:pPr lvl="1"/>
            <a:r>
              <a:rPr lang="en-US" dirty="0" smtClean="0"/>
              <a:t>Relocation of navigation channels is easy, since algorithms are based on tile-scheme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Automatic emails and PDF map (A0) creation is a big time-saver for contractor </a:t>
            </a:r>
          </a:p>
          <a:p>
            <a:pPr lvl="1"/>
            <a:endParaRPr lang="en-US" dirty="0"/>
          </a:p>
          <a:p>
            <a:pPr lvl="1"/>
            <a:r>
              <a:rPr lang="en-US" dirty="0" smtClean="0"/>
              <a:t>Web-based insight in interactive maps / weekly priorities / and expiry dates of permits is very convenient</a:t>
            </a:r>
            <a:endParaRPr lang="en-US" sz="1600" dirty="0" smtClean="0"/>
          </a:p>
        </p:txBody>
      </p:sp>
    </p:spTree>
    <p:extLst>
      <p:ext uri="{BB962C8B-B14F-4D97-AF65-F5344CB8AC3E}">
        <p14:creationId xmlns:p14="http://schemas.microsoft.com/office/powerpoint/2010/main" val="1084579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Difficulties in MMS so far:</a:t>
            </a:r>
          </a:p>
          <a:p>
            <a:pPr lvl="1"/>
            <a:r>
              <a:rPr lang="en-US" dirty="0" smtClean="0"/>
              <a:t>Forecasting </a:t>
            </a:r>
            <a:r>
              <a:rPr lang="en-US" dirty="0"/>
              <a:t>is </a:t>
            </a:r>
            <a:r>
              <a:rPr lang="en-US" dirty="0" smtClean="0"/>
              <a:t>difficult</a:t>
            </a:r>
            <a:endParaRPr lang="en-US" dirty="0"/>
          </a:p>
          <a:p>
            <a:pPr lvl="2"/>
            <a:r>
              <a:rPr lang="en-US" dirty="0"/>
              <a:t>relation between bed levels and dredged volumes is related, but relationship is not </a:t>
            </a:r>
            <a:r>
              <a:rPr lang="en-US" dirty="0" smtClean="0"/>
              <a:t>natural (and contractor dependent)</a:t>
            </a:r>
            <a:endParaRPr lang="en-US" dirty="0"/>
          </a:p>
          <a:p>
            <a:pPr lvl="2"/>
            <a:r>
              <a:rPr lang="en-US" dirty="0"/>
              <a:t>Wind is most dominant </a:t>
            </a:r>
            <a:r>
              <a:rPr lang="en-US" dirty="0" smtClean="0"/>
              <a:t>factor</a:t>
            </a:r>
            <a:endParaRPr lang="en-US" dirty="0"/>
          </a:p>
          <a:p>
            <a:pPr lvl="1"/>
            <a:r>
              <a:rPr lang="en-US" dirty="0"/>
              <a:t>Maybe </a:t>
            </a:r>
            <a:r>
              <a:rPr lang="en-US" dirty="0" smtClean="0"/>
              <a:t>include Remote </a:t>
            </a:r>
            <a:r>
              <a:rPr lang="en-US" dirty="0"/>
              <a:t>Sensing? </a:t>
            </a:r>
            <a:endParaRPr lang="en-US" dirty="0" smtClean="0"/>
          </a:p>
          <a:p>
            <a:pPr lvl="1"/>
            <a:r>
              <a:rPr lang="en-US" dirty="0" smtClean="0"/>
              <a:t>Maybe adopt Artificial </a:t>
            </a:r>
            <a:r>
              <a:rPr lang="en-US" dirty="0"/>
              <a:t>Intelligence</a:t>
            </a:r>
            <a:r>
              <a:rPr lang="en-US" dirty="0" smtClean="0"/>
              <a:t>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7115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nl-NL" smtClean="0"/>
          </a:p>
          <a:p>
            <a:pPr>
              <a:defRPr/>
            </a:pPr>
            <a:endParaRPr lang="nl-NL" sz="900" b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nl-NL" smtClean="0"/>
          </a:p>
          <a:p>
            <a:pPr>
              <a:defRPr/>
            </a:pPr>
            <a:endParaRPr lang="nl-NL"/>
          </a:p>
        </p:txBody>
      </p:sp>
      <p:sp>
        <p:nvSpPr>
          <p:cNvPr id="2" name="TextBox 1"/>
          <p:cNvSpPr txBox="1"/>
          <p:nvPr/>
        </p:nvSpPr>
        <p:spPr>
          <a:xfrm>
            <a:off x="1614520" y="2918953"/>
            <a:ext cx="27414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Questions?</a:t>
            </a:r>
            <a:endParaRPr lang="en-US" sz="3200" b="1" dirty="0"/>
          </a:p>
        </p:txBody>
      </p:sp>
      <p:pic>
        <p:nvPicPr>
          <p:cNvPr id="7" name="Picture 6" descr="D:\Projects\Pr\3317.20\ProductFolder\smartmockups_cut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38856">
            <a:off x="5087624" y="2793504"/>
            <a:ext cx="2470785" cy="28956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403648" y="1268760"/>
            <a:ext cx="6839302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Proactive dredging in the </a:t>
            </a:r>
            <a:br>
              <a:rPr lang="en-US" sz="2400" dirty="0" smtClean="0"/>
            </a:br>
            <a:endParaRPr lang="en-US" sz="500" dirty="0" smtClean="0"/>
          </a:p>
          <a:p>
            <a:r>
              <a:rPr lang="en-US" sz="2400" dirty="0"/>
              <a:t>	</a:t>
            </a:r>
            <a:r>
              <a:rPr lang="en-US" sz="2400" dirty="0" smtClean="0"/>
              <a:t>		Dutch </a:t>
            </a:r>
            <a:r>
              <a:rPr lang="en-US" sz="2400" dirty="0" err="1" smtClean="0"/>
              <a:t>Waddensea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1284301" y="4869160"/>
            <a:ext cx="2856872" cy="14927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Contact information:</a:t>
            </a:r>
            <a:br>
              <a:rPr lang="en-US" sz="2000" dirty="0" smtClean="0"/>
            </a:br>
            <a:endParaRPr lang="en-US" sz="1100" dirty="0" smtClean="0"/>
          </a:p>
          <a:p>
            <a:r>
              <a:rPr lang="en-US" sz="2000" dirty="0" err="1" smtClean="0"/>
              <a:t>Mattijn</a:t>
            </a:r>
            <a:r>
              <a:rPr lang="en-US" sz="2000" dirty="0" smtClean="0"/>
              <a:t> van Hoek</a:t>
            </a:r>
          </a:p>
          <a:p>
            <a:r>
              <a:rPr lang="en-US" sz="2000" dirty="0" smtClean="0">
                <a:hlinkClick r:id="rId3"/>
              </a:rPr>
              <a:t>hoek@hkv.nl</a:t>
            </a:r>
            <a:endParaRPr lang="en-US" sz="2000" dirty="0" smtClean="0"/>
          </a:p>
          <a:p>
            <a:r>
              <a:rPr lang="en-US" sz="2000" dirty="0" smtClean="0"/>
              <a:t>+316 35 11 97 62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655372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Consortium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90704" y="1196752"/>
            <a:ext cx="5245792" cy="47068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Client</a:t>
            </a:r>
          </a:p>
          <a:p>
            <a:pPr marL="0" indent="0">
              <a:buNone/>
            </a:pPr>
            <a:r>
              <a:rPr lang="en-US" sz="1800" i="1" dirty="0"/>
              <a:t>Dutch Department of Waterways and Public Works (RWS)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Contractor</a:t>
            </a:r>
          </a:p>
          <a:p>
            <a:pPr marL="0" indent="0">
              <a:buNone/>
            </a:pPr>
            <a:r>
              <a:rPr lang="en-US" sz="1800" i="1" dirty="0" err="1" smtClean="0"/>
              <a:t>Gebroeders</a:t>
            </a:r>
            <a:r>
              <a:rPr lang="en-US" sz="1800" i="1" dirty="0" smtClean="0"/>
              <a:t> van der Lee</a:t>
            </a:r>
          </a:p>
          <a:p>
            <a:pPr marL="0" indent="0">
              <a:buNone/>
            </a:pPr>
            <a:endParaRPr lang="en-US" sz="900" i="1" dirty="0"/>
          </a:p>
          <a:p>
            <a:pPr marL="0" indent="0">
              <a:buNone/>
            </a:pPr>
            <a:r>
              <a:rPr lang="en-US" dirty="0"/>
              <a:t>Sediment &amp; Ecology specialist</a:t>
            </a:r>
          </a:p>
          <a:p>
            <a:pPr marL="0" indent="0">
              <a:buNone/>
            </a:pPr>
            <a:r>
              <a:rPr lang="en-US" sz="1800" i="1" dirty="0" err="1" smtClean="0"/>
              <a:t>Tijhuis</a:t>
            </a:r>
            <a:r>
              <a:rPr lang="en-US" sz="1800" i="1" dirty="0" smtClean="0"/>
              <a:t> </a:t>
            </a:r>
            <a:r>
              <a:rPr lang="en-US" sz="1800" i="1" dirty="0" err="1" smtClean="0"/>
              <a:t>Ingenieurs</a:t>
            </a:r>
            <a:endParaRPr lang="en-US" sz="1800" i="1" dirty="0" smtClean="0"/>
          </a:p>
          <a:p>
            <a:pPr marL="0" indent="0">
              <a:buNone/>
            </a:pPr>
            <a:endParaRPr lang="en-US" sz="900" i="1" dirty="0" smtClean="0"/>
          </a:p>
          <a:p>
            <a:pPr marL="0" indent="0">
              <a:buNone/>
            </a:pPr>
            <a:r>
              <a:rPr lang="en-US" dirty="0" smtClean="0"/>
              <a:t>Data management &amp; Forecasting</a:t>
            </a:r>
          </a:p>
          <a:p>
            <a:pPr marL="0" indent="0">
              <a:buNone/>
            </a:pPr>
            <a:r>
              <a:rPr lang="en-US" sz="1800" b="1" i="1" dirty="0"/>
              <a:t>HKV </a:t>
            </a:r>
            <a:r>
              <a:rPr lang="en-US" sz="1800" b="1" i="1" dirty="0" smtClean="0"/>
              <a:t>Consultants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899592" y="2708920"/>
            <a:ext cx="2603875" cy="2736304"/>
            <a:chOff x="899592" y="1484784"/>
            <a:chExt cx="2603875" cy="2736304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0619"/>
            <a:stretch/>
          </p:blipFill>
          <p:spPr bwMode="auto">
            <a:xfrm>
              <a:off x="899592" y="1484784"/>
              <a:ext cx="2389435" cy="828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971"/>
            <a:stretch/>
          </p:blipFill>
          <p:spPr bwMode="auto">
            <a:xfrm>
              <a:off x="899592" y="2420888"/>
              <a:ext cx="1275929" cy="828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196" r="21814"/>
            <a:stretch/>
          </p:blipFill>
          <p:spPr bwMode="auto">
            <a:xfrm>
              <a:off x="899592" y="3284984"/>
              <a:ext cx="2603875" cy="936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28" name="Picture 4" descr="https://pbs.twimg.com/profile_images/554916672838983680/naTBAJ1C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881" y="1412777"/>
            <a:ext cx="965832" cy="965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Connector 8"/>
          <p:cNvCxnSpPr/>
          <p:nvPr/>
        </p:nvCxnSpPr>
        <p:spPr bwMode="auto">
          <a:xfrm>
            <a:off x="987872" y="2636912"/>
            <a:ext cx="7760592" cy="0"/>
          </a:xfrm>
          <a:prstGeom prst="line">
            <a:avLst/>
          </a:prstGeom>
          <a:solidFill>
            <a:srgbClr val="FFFFFF"/>
          </a:solidFill>
          <a:ln w="952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2" name="Straight Arrow Connector 11"/>
          <p:cNvCxnSpPr/>
          <p:nvPr/>
        </p:nvCxnSpPr>
        <p:spPr bwMode="auto">
          <a:xfrm>
            <a:off x="1187624" y="5871568"/>
            <a:ext cx="7200800" cy="0"/>
          </a:xfrm>
          <a:prstGeom prst="straightConnector1">
            <a:avLst/>
          </a:prstGeom>
          <a:solidFill>
            <a:srgbClr val="FFFFFF"/>
          </a:solidFill>
          <a:ln w="57150" cap="flat" cmpd="sng" algn="ctr">
            <a:solidFill>
              <a:srgbClr val="00B0F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13" name="TextBox 12"/>
          <p:cNvSpPr txBox="1"/>
          <p:nvPr/>
        </p:nvSpPr>
        <p:spPr>
          <a:xfrm>
            <a:off x="901730" y="6042774"/>
            <a:ext cx="761747" cy="58477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nl-NL" sz="1600" dirty="0" smtClean="0">
                <a:solidFill>
                  <a:srgbClr val="0070C0"/>
                </a:solidFill>
              </a:rPr>
              <a:t>2016</a:t>
            </a:r>
          </a:p>
          <a:p>
            <a:r>
              <a:rPr lang="nl-NL" sz="1600" dirty="0" smtClean="0">
                <a:solidFill>
                  <a:srgbClr val="0070C0"/>
                </a:solidFill>
              </a:rPr>
              <a:t>(Sep)</a:t>
            </a:r>
            <a:endParaRPr lang="en-US" sz="1600" dirty="0">
              <a:solidFill>
                <a:srgbClr val="0070C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275856" y="6042774"/>
            <a:ext cx="704039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nl-NL" sz="1600" dirty="0" smtClean="0">
                <a:solidFill>
                  <a:srgbClr val="0070C0"/>
                </a:solidFill>
              </a:rPr>
              <a:t>2017</a:t>
            </a:r>
            <a:endParaRPr lang="en-US" sz="1600" dirty="0">
              <a:solidFill>
                <a:srgbClr val="0070C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292080" y="6042774"/>
            <a:ext cx="704039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nl-NL" sz="1600" dirty="0" smtClean="0">
                <a:solidFill>
                  <a:srgbClr val="0070C0"/>
                </a:solidFill>
              </a:rPr>
              <a:t>2018</a:t>
            </a:r>
            <a:endParaRPr lang="en-US" sz="1600" dirty="0">
              <a:solidFill>
                <a:srgbClr val="0070C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706994" y="6042774"/>
            <a:ext cx="704039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nl-NL" sz="1600" dirty="0" smtClean="0">
                <a:solidFill>
                  <a:srgbClr val="0070C0"/>
                </a:solidFill>
              </a:rPr>
              <a:t>2021</a:t>
            </a:r>
            <a:endParaRPr lang="en-US" sz="1600" dirty="0">
              <a:solidFill>
                <a:srgbClr val="0070C0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 bwMode="auto">
          <a:xfrm>
            <a:off x="1691680" y="5872870"/>
            <a:ext cx="720080" cy="0"/>
          </a:xfrm>
          <a:prstGeom prst="straightConnector1">
            <a:avLst/>
          </a:prstGeom>
          <a:solidFill>
            <a:srgbClr val="FFFFFF"/>
          </a:solidFill>
          <a:ln w="9525" cap="flat" cmpd="sng" algn="ctr">
            <a:solidFill>
              <a:srgbClr val="00B0F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18" name="Rectangle 17"/>
          <p:cNvSpPr/>
          <p:nvPr/>
        </p:nvSpPr>
        <p:spPr>
          <a:xfrm>
            <a:off x="1475656" y="5546205"/>
            <a:ext cx="1027845" cy="3077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nl-NL" sz="1400" dirty="0">
                <a:solidFill>
                  <a:srgbClr val="0070C0"/>
                </a:solidFill>
              </a:rPr>
              <a:t>MMS </a:t>
            </a:r>
            <a:r>
              <a:rPr lang="nl-NL" sz="1400" dirty="0" smtClean="0">
                <a:solidFill>
                  <a:srgbClr val="0070C0"/>
                </a:solidFill>
              </a:rPr>
              <a:t>1.0 </a:t>
            </a:r>
            <a:endParaRPr lang="en-US" sz="1400" dirty="0">
              <a:solidFill>
                <a:srgbClr val="0070C0"/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 bwMode="auto">
          <a:xfrm>
            <a:off x="2374261" y="5872870"/>
            <a:ext cx="1045611" cy="0"/>
          </a:xfrm>
          <a:prstGeom prst="straightConnector1">
            <a:avLst/>
          </a:prstGeom>
          <a:solidFill>
            <a:srgbClr val="FFFFFF"/>
          </a:solidFill>
          <a:ln w="9525" cap="flat" cmpd="sng" algn="ctr">
            <a:solidFill>
              <a:srgbClr val="00B0F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20" name="Rectangle 19"/>
          <p:cNvSpPr/>
          <p:nvPr/>
        </p:nvSpPr>
        <p:spPr>
          <a:xfrm>
            <a:off x="2392027" y="5546205"/>
            <a:ext cx="1027845" cy="3077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nl-NL" sz="1400" dirty="0">
                <a:solidFill>
                  <a:srgbClr val="0070C0"/>
                </a:solidFill>
              </a:rPr>
              <a:t>MMS </a:t>
            </a:r>
            <a:r>
              <a:rPr lang="nl-NL" sz="1400" dirty="0" smtClean="0">
                <a:solidFill>
                  <a:srgbClr val="0070C0"/>
                </a:solidFill>
              </a:rPr>
              <a:t>1.1 </a:t>
            </a:r>
            <a:endParaRPr lang="en-US" sz="1400" dirty="0">
              <a:solidFill>
                <a:srgbClr val="0070C0"/>
              </a:solidFill>
            </a:endParaRPr>
          </a:p>
        </p:txBody>
      </p:sp>
      <p:cxnSp>
        <p:nvCxnSpPr>
          <p:cNvPr id="21" name="Straight Arrow Connector 20"/>
          <p:cNvCxnSpPr/>
          <p:nvPr/>
        </p:nvCxnSpPr>
        <p:spPr bwMode="auto">
          <a:xfrm>
            <a:off x="3419872" y="5872870"/>
            <a:ext cx="2160240" cy="2201"/>
          </a:xfrm>
          <a:prstGeom prst="straightConnector1">
            <a:avLst/>
          </a:prstGeom>
          <a:solidFill>
            <a:srgbClr val="FFFFFF"/>
          </a:solidFill>
          <a:ln w="9525" cap="flat" cmpd="sng" algn="ctr">
            <a:solidFill>
              <a:srgbClr val="00B0F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22" name="Rectangle 21"/>
          <p:cNvSpPr/>
          <p:nvPr/>
        </p:nvSpPr>
        <p:spPr>
          <a:xfrm>
            <a:off x="3779912" y="5546205"/>
            <a:ext cx="1027845" cy="3077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nl-NL" sz="1400" dirty="0">
                <a:solidFill>
                  <a:srgbClr val="0070C0"/>
                </a:solidFill>
              </a:rPr>
              <a:t>MMS </a:t>
            </a:r>
            <a:r>
              <a:rPr lang="nl-NL" sz="1400" dirty="0" smtClean="0">
                <a:solidFill>
                  <a:srgbClr val="0070C0"/>
                </a:solidFill>
              </a:rPr>
              <a:t>1.2 </a:t>
            </a:r>
            <a:endParaRPr lang="en-US" sz="1400" dirty="0">
              <a:solidFill>
                <a:srgbClr val="0070C0"/>
              </a:solidFill>
            </a:endParaRPr>
          </a:p>
        </p:txBody>
      </p:sp>
      <p:cxnSp>
        <p:nvCxnSpPr>
          <p:cNvPr id="23" name="Straight Arrow Connector 22"/>
          <p:cNvCxnSpPr/>
          <p:nvPr/>
        </p:nvCxnSpPr>
        <p:spPr bwMode="auto">
          <a:xfrm>
            <a:off x="5580112" y="5875071"/>
            <a:ext cx="2664296" cy="2201"/>
          </a:xfrm>
          <a:prstGeom prst="straightConnector1">
            <a:avLst/>
          </a:prstGeom>
          <a:solidFill>
            <a:srgbClr val="FFFFFF"/>
          </a:solidFill>
          <a:ln w="9525" cap="flat" cmpd="sng" algn="ctr">
            <a:solidFill>
              <a:srgbClr val="00B0F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24" name="Rectangle 23"/>
          <p:cNvSpPr/>
          <p:nvPr/>
        </p:nvSpPr>
        <p:spPr>
          <a:xfrm>
            <a:off x="6398337" y="5546205"/>
            <a:ext cx="1027845" cy="3077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nl-NL" sz="1400" dirty="0">
                <a:solidFill>
                  <a:srgbClr val="0070C0"/>
                </a:solidFill>
              </a:rPr>
              <a:t>MMS </a:t>
            </a:r>
            <a:r>
              <a:rPr lang="nl-NL" sz="1400" dirty="0" smtClean="0">
                <a:solidFill>
                  <a:srgbClr val="0070C0"/>
                </a:solidFill>
              </a:rPr>
              <a:t>2.0 </a:t>
            </a:r>
            <a:endParaRPr lang="en-US" sz="1400" dirty="0">
              <a:solidFill>
                <a:srgbClr val="0070C0"/>
              </a:solidFill>
            </a:endParaRPr>
          </a:p>
        </p:txBody>
      </p:sp>
      <p:cxnSp>
        <p:nvCxnSpPr>
          <p:cNvPr id="26" name="Straight Arrow Connector 25"/>
          <p:cNvCxnSpPr/>
          <p:nvPr/>
        </p:nvCxnSpPr>
        <p:spPr bwMode="auto">
          <a:xfrm>
            <a:off x="5292080" y="5445224"/>
            <a:ext cx="0" cy="408759"/>
          </a:xfrm>
          <a:prstGeom prst="straightConnector1">
            <a:avLst/>
          </a:prstGeom>
          <a:solidFill>
            <a:srgbClr val="FFFFFF"/>
          </a:solidFill>
          <a:ln w="57150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8984965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Study Area</a:t>
            </a:r>
          </a:p>
          <a:p>
            <a:r>
              <a:rPr lang="en-US" dirty="0" smtClean="0"/>
              <a:t>Materials &amp; Data</a:t>
            </a:r>
          </a:p>
          <a:p>
            <a:r>
              <a:rPr lang="en-US" dirty="0" smtClean="0"/>
              <a:t>Methods</a:t>
            </a:r>
          </a:p>
          <a:p>
            <a:r>
              <a:rPr lang="en-US" dirty="0" smtClean="0"/>
              <a:t>Results</a:t>
            </a:r>
          </a:p>
          <a:p>
            <a:r>
              <a:rPr lang="en-US" dirty="0" smtClean="0"/>
              <a:t>Conclusion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nl-NL" smtClean="0"/>
          </a:p>
          <a:p>
            <a:pPr>
              <a:defRPr/>
            </a:pPr>
            <a:endParaRPr lang="nl-NL" sz="900" b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nl-NL" smtClean="0"/>
          </a:p>
          <a:p>
            <a:pPr>
              <a:defRPr/>
            </a:pP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267263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Study area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Area of </a:t>
            </a:r>
            <a:r>
              <a:rPr lang="nl-NL" dirty="0" err="1" smtClean="0"/>
              <a:t>the</a:t>
            </a:r>
            <a:r>
              <a:rPr lang="nl-NL" dirty="0" smtClean="0"/>
              <a:t> Dutch </a:t>
            </a:r>
            <a:r>
              <a:rPr lang="nl-NL" dirty="0" err="1" smtClean="0"/>
              <a:t>Waddensea</a:t>
            </a:r>
            <a:r>
              <a:rPr lang="nl-NL" dirty="0" smtClean="0"/>
              <a:t>: ~10.000km</a:t>
            </a:r>
            <a:r>
              <a:rPr lang="en-US" dirty="0" smtClean="0"/>
              <a:t>²</a:t>
            </a:r>
          </a:p>
          <a:p>
            <a:endParaRPr lang="nl-NL" sz="1400" dirty="0" smtClean="0"/>
          </a:p>
          <a:p>
            <a:r>
              <a:rPr lang="nl-NL" dirty="0" smtClean="0"/>
              <a:t>UNESCO </a:t>
            </a:r>
            <a:r>
              <a:rPr lang="nl-NL" dirty="0"/>
              <a:t>World </a:t>
            </a:r>
            <a:r>
              <a:rPr lang="en-US" dirty="0" smtClean="0"/>
              <a:t>heritage</a:t>
            </a:r>
            <a:endParaRPr lang="nl-NL" dirty="0"/>
          </a:p>
          <a:p>
            <a:pPr lvl="1"/>
            <a:r>
              <a:rPr lang="en-US" dirty="0" smtClean="0"/>
              <a:t>Protected</a:t>
            </a:r>
            <a:r>
              <a:rPr lang="nl-NL" dirty="0" smtClean="0"/>
              <a:t> </a:t>
            </a:r>
            <a:r>
              <a:rPr lang="nl-NL" dirty="0"/>
              <a:t>nature </a:t>
            </a:r>
            <a:r>
              <a:rPr lang="nl-NL" dirty="0" smtClean="0"/>
              <a:t>reserve, high </a:t>
            </a:r>
            <a:r>
              <a:rPr lang="en-US" dirty="0" smtClean="0"/>
              <a:t>recreational</a:t>
            </a:r>
            <a:r>
              <a:rPr lang="nl-NL" dirty="0" smtClean="0"/>
              <a:t> </a:t>
            </a:r>
            <a:r>
              <a:rPr lang="nl-NL" dirty="0" err="1" smtClean="0"/>
              <a:t>value</a:t>
            </a:r>
            <a:endParaRPr lang="nl-NL" dirty="0" smtClean="0"/>
          </a:p>
          <a:p>
            <a:pPr marL="457200" lvl="1" indent="0">
              <a:buNone/>
            </a:pPr>
            <a:endParaRPr lang="nl-NL" sz="1100" dirty="0"/>
          </a:p>
          <a:p>
            <a:r>
              <a:rPr lang="en-US" dirty="0" smtClean="0"/>
              <a:t>Many cable </a:t>
            </a:r>
            <a:r>
              <a:rPr lang="en-US" dirty="0"/>
              <a:t>and pipelines </a:t>
            </a:r>
            <a:r>
              <a:rPr lang="en-US" dirty="0" smtClean="0"/>
              <a:t>(850km)</a:t>
            </a:r>
          </a:p>
          <a:p>
            <a:pPr lvl="1"/>
            <a:r>
              <a:rPr lang="en-US" dirty="0" smtClean="0"/>
              <a:t>Data </a:t>
            </a:r>
            <a:r>
              <a:rPr lang="en-US" dirty="0"/>
              <a:t>and telecom, electricity, gas and liquid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71833" y="6769174"/>
            <a:ext cx="1905000" cy="476250"/>
          </a:xfrm>
        </p:spPr>
        <p:txBody>
          <a:bodyPr/>
          <a:lstStyle/>
          <a:p>
            <a:pPr>
              <a:defRPr/>
            </a:pPr>
            <a:endParaRPr lang="nl-NL" smtClean="0"/>
          </a:p>
          <a:p>
            <a:pPr>
              <a:defRPr/>
            </a:pPr>
            <a:endParaRPr lang="nl-NL" sz="900" b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34033" y="6769174"/>
            <a:ext cx="2895600" cy="476250"/>
          </a:xfrm>
        </p:spPr>
        <p:txBody>
          <a:bodyPr/>
          <a:lstStyle/>
          <a:p>
            <a:pPr>
              <a:defRPr/>
            </a:pPr>
            <a:endParaRPr lang="nl-NL" smtClean="0"/>
          </a:p>
          <a:p>
            <a:pPr>
              <a:defRPr/>
            </a:pPr>
            <a:endParaRPr lang="nl-NL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863"/>
          <a:stretch/>
        </p:blipFill>
        <p:spPr bwMode="auto">
          <a:xfrm>
            <a:off x="995135" y="4322390"/>
            <a:ext cx="7825337" cy="2579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9769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Study</a:t>
            </a:r>
            <a:r>
              <a:rPr lang="nl-NL" dirty="0" smtClean="0"/>
              <a:t> area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nl-NL" smtClean="0"/>
          </a:p>
          <a:p>
            <a:pPr>
              <a:defRPr/>
            </a:pPr>
            <a:endParaRPr lang="nl-NL" sz="900" b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nl-NL" smtClean="0"/>
          </a:p>
          <a:p>
            <a:pPr>
              <a:defRPr/>
            </a:pPr>
            <a:endParaRPr lang="nl-NL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10842" y="1194317"/>
            <a:ext cx="8297662" cy="4955725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427984" y="3841718"/>
            <a:ext cx="4680520" cy="2308324"/>
          </a:xfrm>
          <a:prstGeom prst="rect">
            <a:avLst/>
          </a:prstGeom>
          <a:solidFill>
            <a:srgbClr val="FFFFFF">
              <a:alpha val="65098"/>
            </a:srgbClr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2400" dirty="0"/>
              <a:t>11 </a:t>
            </a:r>
            <a:r>
              <a:rPr lang="nl-NL" sz="2400" dirty="0" err="1" smtClean="0"/>
              <a:t>harbours</a:t>
            </a:r>
            <a:endParaRPr lang="nl-NL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2400" dirty="0"/>
              <a:t>5 </a:t>
            </a:r>
            <a:r>
              <a:rPr lang="nl-NL" sz="2400" dirty="0" err="1" smtClean="0"/>
              <a:t>primary</a:t>
            </a:r>
            <a:r>
              <a:rPr lang="nl-NL" sz="2400" dirty="0" smtClean="0"/>
              <a:t> </a:t>
            </a:r>
            <a:r>
              <a:rPr lang="nl-NL" sz="2400" dirty="0" err="1" smtClean="0"/>
              <a:t>waterways</a:t>
            </a:r>
            <a:endParaRPr lang="nl-NL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2400" dirty="0" smtClean="0"/>
              <a:t>Total ca.350 </a:t>
            </a:r>
            <a:r>
              <a:rPr lang="nl-NL" sz="2400" dirty="0"/>
              <a:t>km </a:t>
            </a:r>
            <a:r>
              <a:rPr lang="nl-NL" sz="2400" dirty="0" err="1" smtClean="0"/>
              <a:t>navigation</a:t>
            </a:r>
            <a:r>
              <a:rPr lang="nl-NL" sz="2400" dirty="0" smtClean="0"/>
              <a:t> </a:t>
            </a:r>
            <a:r>
              <a:rPr lang="nl-NL" sz="2400" dirty="0" err="1" smtClean="0"/>
              <a:t>channels</a:t>
            </a:r>
            <a:endParaRPr lang="nl-NL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2400" dirty="0"/>
              <a:t>100 </a:t>
            </a:r>
            <a:r>
              <a:rPr lang="nl-NL" sz="2400" dirty="0" err="1" smtClean="0"/>
              <a:t>dredge</a:t>
            </a:r>
            <a:r>
              <a:rPr lang="nl-NL" sz="2400" dirty="0" smtClean="0"/>
              <a:t> fields</a:t>
            </a:r>
            <a:endParaRPr lang="nl-NL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2400" dirty="0"/>
              <a:t>40 </a:t>
            </a:r>
            <a:r>
              <a:rPr lang="nl-NL" sz="2400" dirty="0" smtClean="0"/>
              <a:t>dumping </a:t>
            </a:r>
            <a:r>
              <a:rPr lang="nl-NL" sz="2400" dirty="0" err="1" smtClean="0"/>
              <a:t>locations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30305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68760"/>
            <a:ext cx="7848600" cy="4857403"/>
          </a:xfrm>
        </p:spPr>
        <p:txBody>
          <a:bodyPr/>
          <a:lstStyle/>
          <a:p>
            <a:r>
              <a:rPr lang="nl-NL" dirty="0" smtClean="0"/>
              <a:t>Multiple </a:t>
            </a:r>
            <a:r>
              <a:rPr lang="nl-NL" dirty="0" err="1" smtClean="0"/>
              <a:t>vessels</a:t>
            </a:r>
            <a:r>
              <a:rPr lang="nl-NL" dirty="0" smtClean="0"/>
              <a:t> in </a:t>
            </a:r>
            <a:r>
              <a:rPr lang="nl-NL" dirty="0" err="1" smtClean="0"/>
              <a:t>use</a:t>
            </a:r>
            <a:r>
              <a:rPr lang="nl-NL" dirty="0" smtClean="0"/>
              <a:t>:</a:t>
            </a:r>
            <a:r>
              <a:rPr lang="nl-NL" dirty="0"/>
              <a:t>	</a:t>
            </a:r>
          </a:p>
          <a:p>
            <a:pPr lvl="1"/>
            <a:r>
              <a:rPr lang="nl-NL" dirty="0"/>
              <a:t>2 </a:t>
            </a:r>
            <a:r>
              <a:rPr lang="nl-NL" dirty="0" err="1" smtClean="0"/>
              <a:t>dredge</a:t>
            </a:r>
            <a:r>
              <a:rPr lang="nl-NL" dirty="0" smtClean="0"/>
              <a:t> </a:t>
            </a:r>
            <a:r>
              <a:rPr lang="nl-NL" dirty="0" err="1" smtClean="0"/>
              <a:t>vessels</a:t>
            </a:r>
            <a:endParaRPr lang="nl-NL" dirty="0" smtClean="0"/>
          </a:p>
          <a:p>
            <a:pPr lvl="1"/>
            <a:endParaRPr lang="nl-NL" dirty="0" smtClean="0"/>
          </a:p>
          <a:p>
            <a:pPr lvl="1"/>
            <a:r>
              <a:rPr lang="nl-NL" dirty="0" smtClean="0"/>
              <a:t>2 </a:t>
            </a:r>
            <a:r>
              <a:rPr lang="nl-NL" dirty="0" err="1" smtClean="0"/>
              <a:t>trailing</a:t>
            </a:r>
            <a:r>
              <a:rPr lang="nl-NL" dirty="0" smtClean="0"/>
              <a:t> </a:t>
            </a:r>
            <a:r>
              <a:rPr lang="nl-NL" dirty="0" err="1" smtClean="0"/>
              <a:t>suction</a:t>
            </a:r>
            <a:r>
              <a:rPr lang="nl-NL" dirty="0" smtClean="0"/>
              <a:t> hopper </a:t>
            </a:r>
            <a:r>
              <a:rPr lang="nl-NL" dirty="0" err="1" smtClean="0"/>
              <a:t>dredger</a:t>
            </a:r>
            <a:endParaRPr lang="nl-NL" dirty="0" smtClean="0"/>
          </a:p>
          <a:p>
            <a:pPr lvl="1"/>
            <a:endParaRPr lang="nl-NL" dirty="0"/>
          </a:p>
          <a:p>
            <a:pPr lvl="1"/>
            <a:r>
              <a:rPr lang="nl-NL" dirty="0" smtClean="0"/>
              <a:t>1 </a:t>
            </a:r>
            <a:r>
              <a:rPr lang="nl-NL" dirty="0" err="1" smtClean="0"/>
              <a:t>plough</a:t>
            </a:r>
            <a:r>
              <a:rPr lang="nl-NL" dirty="0" smtClean="0"/>
              <a:t> </a:t>
            </a:r>
            <a:r>
              <a:rPr lang="nl-NL" dirty="0" err="1" smtClean="0"/>
              <a:t>vessel</a:t>
            </a:r>
            <a:endParaRPr lang="nl-NL" dirty="0" smtClean="0"/>
          </a:p>
          <a:p>
            <a:pPr lvl="1"/>
            <a:endParaRPr lang="nl-NL" dirty="0"/>
          </a:p>
          <a:p>
            <a:pPr lvl="1"/>
            <a:r>
              <a:rPr lang="nl-NL" dirty="0" smtClean="0"/>
              <a:t>1 water </a:t>
            </a:r>
            <a:r>
              <a:rPr lang="nl-NL" dirty="0" err="1" smtClean="0"/>
              <a:t>injection</a:t>
            </a:r>
            <a:r>
              <a:rPr lang="nl-NL" dirty="0" smtClean="0"/>
              <a:t> </a:t>
            </a:r>
            <a:r>
              <a:rPr lang="nl-NL" dirty="0" err="1" smtClean="0"/>
              <a:t>vessel</a:t>
            </a:r>
            <a:endParaRPr lang="nl-NL" dirty="0" smtClean="0"/>
          </a:p>
          <a:p>
            <a:pPr lvl="1"/>
            <a:endParaRPr lang="nl-NL" dirty="0"/>
          </a:p>
          <a:p>
            <a:pPr lvl="1"/>
            <a:r>
              <a:rPr lang="nl-NL" b="1" dirty="0" smtClean="0"/>
              <a:t>1 survey </a:t>
            </a:r>
            <a:r>
              <a:rPr lang="nl-NL" b="1" dirty="0" err="1" smtClean="0"/>
              <a:t>vessel</a:t>
            </a:r>
            <a:endParaRPr lang="nl-NL" b="1" dirty="0"/>
          </a:p>
          <a:p>
            <a:endParaRPr lang="nl-NL" dirty="0"/>
          </a:p>
          <a:p>
            <a:endParaRPr lang="nl-NL" dirty="0" smtClean="0"/>
          </a:p>
          <a:p>
            <a:endParaRPr lang="nl-NL" dirty="0" smtClean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5707" y="2991516"/>
            <a:ext cx="2374605" cy="158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14903" y="1628800"/>
            <a:ext cx="2533561" cy="1863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Materials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nl-NL" smtClean="0"/>
          </a:p>
          <a:p>
            <a:pPr>
              <a:defRPr/>
            </a:pPr>
            <a:endParaRPr lang="nl-NL" sz="900" b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nl-NL" smtClean="0"/>
          </a:p>
          <a:p>
            <a:pPr>
              <a:defRPr/>
            </a:pPr>
            <a:endParaRPr lang="nl-NL"/>
          </a:p>
        </p:txBody>
      </p:sp>
      <p:pic>
        <p:nvPicPr>
          <p:cNvPr id="6" name="Picture 2" descr="http://www.ekohidrotechnika.com/_css/boat-astra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92885" y="116632"/>
            <a:ext cx="3983360" cy="2260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2160" y="4523198"/>
            <a:ext cx="3024336" cy="1786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1964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Soil and water quality permit</a:t>
            </a:r>
          </a:p>
          <a:p>
            <a:r>
              <a:rPr lang="en-US" dirty="0" smtClean="0"/>
              <a:t>Dredge field permits</a:t>
            </a:r>
            <a:r>
              <a:rPr lang="en-US" dirty="0"/>
              <a:t> </a:t>
            </a:r>
            <a:endParaRPr lang="en-US" dirty="0" smtClean="0"/>
          </a:p>
          <a:p>
            <a:r>
              <a:rPr lang="en-US" dirty="0" smtClean="0"/>
              <a:t>Dump location permits</a:t>
            </a:r>
          </a:p>
          <a:p>
            <a:r>
              <a:rPr lang="en-US" dirty="0" smtClean="0"/>
              <a:t>Declared minimal and maximal depth</a:t>
            </a:r>
          </a:p>
          <a:p>
            <a:endParaRPr lang="en-US" dirty="0" smtClean="0"/>
          </a:p>
          <a:p>
            <a:r>
              <a:rPr lang="en-US" dirty="0" smtClean="0"/>
              <a:t>All having different period of validity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nl-NL" smtClean="0"/>
          </a:p>
          <a:p>
            <a:pPr>
              <a:defRPr/>
            </a:pPr>
            <a:endParaRPr lang="nl-NL" sz="900" b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nl-NL" smtClean="0"/>
          </a:p>
          <a:p>
            <a:pPr>
              <a:defRPr/>
            </a:pP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94956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Bed-level data </a:t>
            </a:r>
            <a:r>
              <a:rPr lang="nl-NL" sz="1800" dirty="0" smtClean="0"/>
              <a:t>(QA/QC </a:t>
            </a:r>
            <a:r>
              <a:rPr lang="nl-NL" sz="1800" dirty="0" err="1" smtClean="0"/>
              <a:t>passed</a:t>
            </a:r>
            <a:r>
              <a:rPr lang="nl-NL" sz="1800" dirty="0" smtClean="0"/>
              <a:t>)</a:t>
            </a:r>
          </a:p>
          <a:p>
            <a:pPr lvl="1"/>
            <a:r>
              <a:rPr lang="nl-NL" dirty="0" smtClean="0"/>
              <a:t>Source: </a:t>
            </a:r>
            <a:r>
              <a:rPr lang="nl-NL" dirty="0" err="1" smtClean="0"/>
              <a:t>multi-beam</a:t>
            </a:r>
            <a:r>
              <a:rPr lang="nl-NL" dirty="0" smtClean="0"/>
              <a:t> echo sounders (survey </a:t>
            </a:r>
            <a:r>
              <a:rPr lang="nl-NL" dirty="0" err="1" smtClean="0"/>
              <a:t>vessel</a:t>
            </a:r>
            <a:r>
              <a:rPr lang="nl-NL" dirty="0" smtClean="0"/>
              <a:t>)</a:t>
            </a:r>
          </a:p>
          <a:p>
            <a:pPr lvl="1"/>
            <a:r>
              <a:rPr lang="nl-NL" dirty="0" err="1" smtClean="0"/>
              <a:t>Spatial</a:t>
            </a:r>
            <a:r>
              <a:rPr lang="nl-NL" dirty="0" smtClean="0"/>
              <a:t> </a:t>
            </a:r>
            <a:r>
              <a:rPr lang="nl-NL" dirty="0" err="1" smtClean="0"/>
              <a:t>resolution</a:t>
            </a:r>
            <a:r>
              <a:rPr lang="nl-NL" dirty="0" smtClean="0"/>
              <a:t>: 1 x 1 meter</a:t>
            </a:r>
          </a:p>
          <a:p>
            <a:pPr lvl="1"/>
            <a:r>
              <a:rPr lang="en-US" dirty="0" smtClean="0"/>
              <a:t>Temporal resolution: depends on survey frequency:</a:t>
            </a:r>
          </a:p>
          <a:p>
            <a:pPr lvl="2"/>
            <a:r>
              <a:rPr lang="en-US" dirty="0" smtClean="0"/>
              <a:t>Mostly weekly, biweekly, monthly or biannual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nl-NL" smtClean="0"/>
          </a:p>
          <a:p>
            <a:pPr>
              <a:defRPr/>
            </a:pPr>
            <a:endParaRPr lang="nl-NL" sz="900" b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nl-NL" smtClean="0"/>
          </a:p>
          <a:p>
            <a:pPr>
              <a:defRPr/>
            </a:pPr>
            <a:endParaRPr lang="nl-NL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" t="25607" r="304" b="1695"/>
          <a:stretch/>
        </p:blipFill>
        <p:spPr bwMode="auto">
          <a:xfrm>
            <a:off x="853464" y="4005064"/>
            <a:ext cx="4294600" cy="2796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9005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KV_Consultants">
  <a:themeElements>
    <a:clrScheme name="HKV_Presentati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HKV_Presentatie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l-NL" sz="2800" b="0" i="0" u="none" strike="noStrike" cap="none" normalizeH="0" baseline="0" smtClean="0">
            <a:ln>
              <a:noFill/>
            </a:ln>
            <a:solidFill>
              <a:srgbClr val="007BBE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l-NL" sz="2800" b="0" i="0" u="none" strike="noStrike" cap="none" normalizeH="0" baseline="0" smtClean="0">
            <a:ln>
              <a:noFill/>
            </a:ln>
            <a:solidFill>
              <a:srgbClr val="007BBE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HKV_Presentati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KV_Presentati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KV_Presentati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KV_Presentati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KV_Presentati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KV_Presentati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KV_Presentati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KV_Presentati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KV_Presentati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KV_Presentati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KV_Presentati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KV_Presentati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HKV_Consultants</Template>
  <TotalTime>1461</TotalTime>
  <Words>772</Words>
  <Application>Microsoft Office PowerPoint</Application>
  <PresentationFormat>On-screen Show (4:3)</PresentationFormat>
  <Paragraphs>222</Paragraphs>
  <Slides>26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HKV_Consultants</vt:lpstr>
      <vt:lpstr>Proactive dredging in the Dutch Wadden Sea</vt:lpstr>
      <vt:lpstr>Objective</vt:lpstr>
      <vt:lpstr>Consortium</vt:lpstr>
      <vt:lpstr>Outline</vt:lpstr>
      <vt:lpstr>Study area</vt:lpstr>
      <vt:lpstr>Study area</vt:lpstr>
      <vt:lpstr>Materials</vt:lpstr>
      <vt:lpstr>Data</vt:lpstr>
      <vt:lpstr>Data</vt:lpstr>
      <vt:lpstr>Data</vt:lpstr>
      <vt:lpstr>Data</vt:lpstr>
      <vt:lpstr>Method</vt:lpstr>
      <vt:lpstr>Method</vt:lpstr>
      <vt:lpstr>Method</vt:lpstr>
      <vt:lpstr>Method</vt:lpstr>
      <vt:lpstr>Method</vt:lpstr>
      <vt:lpstr>Results</vt:lpstr>
      <vt:lpstr>Results</vt:lpstr>
      <vt:lpstr>Results </vt:lpstr>
      <vt:lpstr>Monitoring dredged + dispersed volumes</vt:lpstr>
      <vt:lpstr>Monitoring dredged + dispersed volumes</vt:lpstr>
      <vt:lpstr>Results</vt:lpstr>
      <vt:lpstr>Results</vt:lpstr>
      <vt:lpstr>Conclusion</vt:lpstr>
      <vt:lpstr>Conclusion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Jungermann, Nicole</dc:creator>
  <cp:lastModifiedBy>Matthieu Vrakking - Periplus Group</cp:lastModifiedBy>
  <cp:revision>115</cp:revision>
  <dcterms:created xsi:type="dcterms:W3CDTF">2016-10-20T07:07:00Z</dcterms:created>
  <dcterms:modified xsi:type="dcterms:W3CDTF">2017-11-21T07:40:11Z</dcterms:modified>
  <cp:contentStatus>Final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