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8" r:id="rId4"/>
    <p:sldId id="324" r:id="rId5"/>
    <p:sldId id="326" r:id="rId6"/>
    <p:sldId id="303" r:id="rId7"/>
    <p:sldId id="301" r:id="rId8"/>
    <p:sldId id="312" r:id="rId9"/>
    <p:sldId id="313" r:id="rId10"/>
    <p:sldId id="322" r:id="rId11"/>
    <p:sldId id="323" r:id="rId12"/>
    <p:sldId id="327" r:id="rId13"/>
    <p:sldId id="317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CC9900"/>
    <a:srgbClr val="760000"/>
    <a:srgbClr val="600000"/>
    <a:srgbClr val="FF33CC"/>
    <a:srgbClr val="009999"/>
    <a:srgbClr val="0033CC"/>
    <a:srgbClr val="0000FF"/>
    <a:srgbClr val="F48E7A"/>
    <a:srgbClr val="D5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62" autoAdjust="0"/>
  </p:normalViewPr>
  <p:slideViewPr>
    <p:cSldViewPr>
      <p:cViewPr varScale="1">
        <p:scale>
          <a:sx n="106" d="100"/>
          <a:sy n="106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97F2C-205C-445E-9A03-04F3753AD923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8CD0-4D01-4DB3-838C-3455F76E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D8CD0-4D01-4DB3-838C-3455F76E92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2400">
                <a:latin typeface="Arial"/>
              </a:rPr>
              <a:t>03/09/15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C58DB107-ABFA-4D67-B82B-D907219A80D3}" type="slidenum">
              <a:rPr lang="en-US" sz="2400"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terseleer@naturalsciences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be/url?sa=i&amp;rct=j&amp;q=&amp;esrc=s&amp;source=images&amp;cd=&amp;cad=rja&amp;uact=8&amp;ved=0ahUKEwi0uMbI5-XLAhXD7g4KHa0nBxwQjRwIBw&amp;url=https://www.flickr.com/photos/hildecrevits/6217444392&amp;bvm=bv.117868183,d.d2s&amp;psig=AFQjCNHd99jlccmTIzyUqQkqIDsWewFm5Q&amp;ust=1459337924496371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be/url?sa=i&amp;rct=j&amp;q=&amp;esrc=s&amp;source=images&amp;cd=&amp;cad=rja&amp;uact=8&amp;ved=0CAcQjRxqFQoTCNKyor_3tccCFcS6GgodVJoKXA&amp;url=http://www.gic-edu.com/1751/Hands-on-Sediment-Transport-Engineering-18-CEUs&amp;ei=D-DUVZLvLsT1atS0quAF&amp;bvm=bv.99804247,d.d2s&amp;psig=AFQjCNF6jrGoA0LmF3_ffqC43mJB0QRHIg&amp;ust=1440100746771249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32656" y="1412776"/>
            <a:ext cx="8278688" cy="244827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en-US" sz="3200" b="1" dirty="0">
                <a:latin typeface="Calibri"/>
              </a:rPr>
              <a:t>A continuum of knowledge from measurements to modelling to explore the future of our seabed resources, </a:t>
            </a:r>
            <a:endParaRPr lang="en-US" sz="3200" b="1" dirty="0" smtClean="0">
              <a:latin typeface="Calibri"/>
            </a:endParaRPr>
          </a:p>
          <a:p>
            <a:pPr algn="ctr"/>
            <a:r>
              <a:rPr lang="en-US" sz="3200" dirty="0" smtClean="0">
                <a:latin typeface="Calibri"/>
              </a:rPr>
              <a:t>Belgian </a:t>
            </a:r>
            <a:r>
              <a:rPr lang="en-US" sz="3200" dirty="0">
                <a:latin typeface="Calibri"/>
              </a:rPr>
              <a:t>part of the North Sea</a:t>
            </a:r>
            <a:endParaRPr lang="en-US" sz="3200" dirty="0" smtClean="0">
              <a:latin typeface="Calibri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1079612" y="4437112"/>
            <a:ext cx="6984776" cy="22322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fr-BE" sz="2000" dirty="0" smtClean="0">
                <a:latin typeface="Calibri"/>
              </a:rPr>
              <a:t>Nathan </a:t>
            </a:r>
            <a:r>
              <a:rPr lang="fr-BE" sz="2000" dirty="0" err="1" smtClean="0">
                <a:latin typeface="Calibri"/>
              </a:rPr>
              <a:t>Terseleer</a:t>
            </a:r>
            <a:r>
              <a:rPr lang="fr-BE" sz="2000" dirty="0" smtClean="0">
                <a:latin typeface="Calibri"/>
              </a:rPr>
              <a:t>*, </a:t>
            </a:r>
            <a:r>
              <a:rPr lang="fr-BE" sz="2000" dirty="0" err="1">
                <a:latin typeface="Calibri"/>
              </a:rPr>
              <a:t>Vasilis</a:t>
            </a:r>
            <a:r>
              <a:rPr lang="fr-BE" sz="2000" dirty="0">
                <a:latin typeface="Calibri"/>
              </a:rPr>
              <a:t> </a:t>
            </a:r>
            <a:r>
              <a:rPr lang="fr-BE" sz="2000" dirty="0" err="1" smtClean="0">
                <a:latin typeface="Calibri"/>
              </a:rPr>
              <a:t>Hademenos</a:t>
            </a:r>
            <a:r>
              <a:rPr lang="fr-BE" sz="2000" dirty="0" smtClean="0">
                <a:latin typeface="Calibri"/>
              </a:rPr>
              <a:t>, </a:t>
            </a:r>
            <a:r>
              <a:rPr lang="fr-BE" sz="2000" dirty="0">
                <a:latin typeface="Calibri"/>
              </a:rPr>
              <a:t>Tine </a:t>
            </a:r>
            <a:r>
              <a:rPr lang="fr-BE" sz="2000" dirty="0" err="1" smtClean="0">
                <a:latin typeface="Calibri"/>
              </a:rPr>
              <a:t>Missiaen</a:t>
            </a:r>
            <a:r>
              <a:rPr lang="fr-BE" sz="2000" dirty="0" smtClean="0">
                <a:latin typeface="Calibri"/>
              </a:rPr>
              <a:t>, Jan </a:t>
            </a:r>
            <a:r>
              <a:rPr lang="fr-BE" sz="2000" dirty="0" err="1" smtClean="0">
                <a:latin typeface="Calibri"/>
              </a:rPr>
              <a:t>Stafleu</a:t>
            </a:r>
            <a:r>
              <a:rPr lang="fr-BE" sz="2000" dirty="0" smtClean="0">
                <a:latin typeface="Calibri"/>
              </a:rPr>
              <a:t>, </a:t>
            </a:r>
            <a:r>
              <a:rPr lang="fr-BE" sz="2000" dirty="0" err="1">
                <a:latin typeface="Calibri"/>
              </a:rPr>
              <a:t>Dries</a:t>
            </a:r>
            <a:r>
              <a:rPr lang="fr-BE" sz="2000" dirty="0">
                <a:latin typeface="Calibri"/>
              </a:rPr>
              <a:t> Van den </a:t>
            </a:r>
            <a:r>
              <a:rPr lang="fr-BE" sz="2000" dirty="0" smtClean="0">
                <a:latin typeface="Calibri"/>
              </a:rPr>
              <a:t>Eynde, </a:t>
            </a:r>
            <a:r>
              <a:rPr lang="fr-BE" sz="2000" dirty="0">
                <a:latin typeface="Calibri"/>
              </a:rPr>
              <a:t>Vera R.M. Van </a:t>
            </a:r>
            <a:r>
              <a:rPr lang="fr-BE" sz="2000" dirty="0" err="1" smtClean="0">
                <a:latin typeface="Calibri"/>
              </a:rPr>
              <a:t>Lancker</a:t>
            </a:r>
            <a:endParaRPr lang="fr-BE" sz="2000" dirty="0" smtClean="0">
              <a:latin typeface="Calibri"/>
            </a:endParaRPr>
          </a:p>
          <a:p>
            <a:pPr algn="ctr"/>
            <a:endParaRPr lang="fr-BE" sz="2000" dirty="0">
              <a:latin typeface="Calibri"/>
            </a:endParaRPr>
          </a:p>
          <a:p>
            <a:pPr algn="ctr"/>
            <a:r>
              <a:rPr lang="fr-BE" sz="2000" dirty="0" smtClean="0">
                <a:latin typeface="Calibri"/>
              </a:rPr>
              <a:t>*</a:t>
            </a:r>
            <a:r>
              <a:rPr lang="fr-BE" sz="2000" dirty="0" smtClean="0">
                <a:latin typeface="Calibri"/>
                <a:hlinkClick r:id="rId2"/>
              </a:rPr>
              <a:t>nterseleer@naturalsciences.be</a:t>
            </a:r>
            <a:endParaRPr lang="fr-BE" sz="2000" dirty="0" smtClean="0">
              <a:latin typeface="Calibri"/>
            </a:endParaRPr>
          </a:p>
          <a:p>
            <a:pPr algn="ctr"/>
            <a:endParaRPr lang="fr-BE" sz="2000" dirty="0" smtClean="0">
              <a:latin typeface="Calibri"/>
            </a:endParaRPr>
          </a:p>
          <a:p>
            <a:pPr algn="ctr"/>
            <a:r>
              <a:rPr lang="en-US" dirty="0" smtClean="0">
                <a:latin typeface="Calibri"/>
              </a:rPr>
              <a:t>Hydro17 – Connecting 4D Future</a:t>
            </a:r>
          </a:p>
          <a:p>
            <a:pPr algn="ctr"/>
            <a:r>
              <a:rPr lang="en-US" dirty="0" smtClean="0">
                <a:latin typeface="Calibri"/>
              </a:rPr>
              <a:t>16</a:t>
            </a:r>
            <a:r>
              <a:rPr lang="en-US" baseline="30000" dirty="0" smtClean="0">
                <a:latin typeface="Calibri"/>
              </a:rPr>
              <a:t>th</a:t>
            </a:r>
            <a:r>
              <a:rPr lang="en-US" dirty="0" smtClean="0">
                <a:latin typeface="Calibri"/>
              </a:rPr>
              <a:t> November 2017</a:t>
            </a:r>
            <a:endParaRPr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06" y="324432"/>
            <a:ext cx="1965873" cy="72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15" y="4271367"/>
            <a:ext cx="783689" cy="12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42" y="5589240"/>
            <a:ext cx="1190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D:\NTL-MUMM\IRSNB_divers\logo_PAPER_ODNa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87" y="3459609"/>
            <a:ext cx="1705380" cy="7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6512" y="1207013"/>
            <a:ext cx="7315215" cy="1748804"/>
            <a:chOff x="-36512" y="1207013"/>
            <a:chExt cx="7315215" cy="1748804"/>
          </a:xfrm>
        </p:grpSpPr>
        <p:sp>
          <p:nvSpPr>
            <p:cNvPr id="5" name="TextShape 2"/>
            <p:cNvSpPr txBox="1"/>
            <p:nvPr/>
          </p:nvSpPr>
          <p:spPr>
            <a:xfrm>
              <a:off x="107504" y="1207013"/>
              <a:ext cx="2736304" cy="34977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b="1" dirty="0" smtClean="0">
                  <a:latin typeface="Calibri"/>
                </a:rPr>
                <a:t>Sediment concentration:</a:t>
              </a:r>
              <a:endParaRPr lang="en-US" dirty="0" smtClean="0">
                <a:latin typeface="Calibri"/>
              </a:endParaRPr>
            </a:p>
          </p:txBody>
        </p:sp>
        <p:pic>
          <p:nvPicPr>
            <p:cNvPr id="2050" name="Picture 2" descr="D:\NTL-MUMM\scripts_Python_Git\FigsFromPython\201609_ECSA56_cvo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309894"/>
              <a:ext cx="7315215" cy="164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1" name="Picture 3" descr="D:\NTL-MUMM\scripts_Python_Git\FigsFromPython\201609_ECSA56_cvol_SingleFr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09894"/>
            <a:ext cx="191789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Shape 2"/>
          <p:cNvSpPr txBox="1"/>
          <p:nvPr/>
        </p:nvSpPr>
        <p:spPr>
          <a:xfrm>
            <a:off x="919690" y="6247573"/>
            <a:ext cx="7304620" cy="3497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dirty="0" smtClean="0">
                <a:latin typeface="Calibri"/>
              </a:rPr>
              <a:t>To be used as indicator  of a descriptor for the MSFD!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… to model (4D)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7278624" y="1070987"/>
            <a:ext cx="0" cy="2103120"/>
          </a:xfrm>
          <a:prstGeom prst="line">
            <a:avLst/>
          </a:prstGeom>
          <a:ln w="38100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Shape 2"/>
          <p:cNvSpPr txBox="1"/>
          <p:nvPr/>
        </p:nvSpPr>
        <p:spPr>
          <a:xfrm>
            <a:off x="216024" y="836712"/>
            <a:ext cx="1187624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Fraction 1 </a:t>
            </a:r>
          </a:p>
        </p:txBody>
      </p:sp>
      <p:sp>
        <p:nvSpPr>
          <p:cNvPr id="19" name="TextShape 2"/>
          <p:cNvSpPr txBox="1"/>
          <p:nvPr/>
        </p:nvSpPr>
        <p:spPr>
          <a:xfrm>
            <a:off x="1512168" y="836712"/>
            <a:ext cx="1187624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Fraction 2 </a:t>
            </a:r>
          </a:p>
        </p:txBody>
      </p:sp>
      <p:sp>
        <p:nvSpPr>
          <p:cNvPr id="20" name="TextShape 2"/>
          <p:cNvSpPr txBox="1"/>
          <p:nvPr/>
        </p:nvSpPr>
        <p:spPr>
          <a:xfrm>
            <a:off x="2808312" y="836712"/>
            <a:ext cx="1187624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Fraction 3 </a:t>
            </a:r>
          </a:p>
        </p:txBody>
      </p:sp>
      <p:sp>
        <p:nvSpPr>
          <p:cNvPr id="21" name="TextShape 2"/>
          <p:cNvSpPr txBox="1"/>
          <p:nvPr/>
        </p:nvSpPr>
        <p:spPr>
          <a:xfrm>
            <a:off x="4139952" y="836712"/>
            <a:ext cx="1187624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Fraction 4</a:t>
            </a:r>
          </a:p>
        </p:txBody>
      </p:sp>
      <p:sp>
        <p:nvSpPr>
          <p:cNvPr id="22" name="TextShape 2"/>
          <p:cNvSpPr txBox="1"/>
          <p:nvPr/>
        </p:nvSpPr>
        <p:spPr>
          <a:xfrm>
            <a:off x="5688632" y="836712"/>
            <a:ext cx="1403648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Total (1+2+3+4)</a:t>
            </a:r>
          </a:p>
        </p:txBody>
      </p:sp>
      <p:sp>
        <p:nvSpPr>
          <p:cNvPr id="23" name="TextShape 2"/>
          <p:cNvSpPr txBox="1"/>
          <p:nvPr/>
        </p:nvSpPr>
        <p:spPr>
          <a:xfrm>
            <a:off x="7488832" y="836712"/>
            <a:ext cx="1403648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Single Fraction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24128" y="1095595"/>
            <a:ext cx="1440160" cy="186022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80312" y="1095595"/>
            <a:ext cx="1728192" cy="18602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7504" y="3356992"/>
            <a:ext cx="8332096" cy="2972709"/>
            <a:chOff x="107504" y="3356992"/>
            <a:chExt cx="8332096" cy="2972709"/>
          </a:xfrm>
        </p:grpSpPr>
        <p:sp>
          <p:nvSpPr>
            <p:cNvPr id="8" name="TextShape 2"/>
            <p:cNvSpPr txBox="1"/>
            <p:nvPr/>
          </p:nvSpPr>
          <p:spPr>
            <a:xfrm>
              <a:off x="107504" y="3356992"/>
              <a:ext cx="1995616" cy="34977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b="1" dirty="0" smtClean="0">
                  <a:latin typeface="Calibri"/>
                </a:rPr>
                <a:t>Bed shear stress:</a:t>
              </a:r>
              <a:endParaRPr lang="en-US" dirty="0" smtClean="0"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4400" y="3429000"/>
              <a:ext cx="7735200" cy="2900701"/>
              <a:chOff x="704400" y="3429000"/>
              <a:chExt cx="7735200" cy="2900701"/>
            </a:xfrm>
          </p:grpSpPr>
          <p:pic>
            <p:nvPicPr>
              <p:cNvPr id="9" name="Picture 2" descr="D:\NTL-MUMM\scripts_Python_Git\FigsFromPython\201609_ECSA56_BedShearStress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00" y="3429000"/>
                <a:ext cx="7735200" cy="2900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Shape 2"/>
              <p:cNvSpPr txBox="1"/>
              <p:nvPr/>
            </p:nvSpPr>
            <p:spPr>
              <a:xfrm>
                <a:off x="3744016" y="3717032"/>
                <a:ext cx="1403648" cy="258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600" b="1" dirty="0" smtClean="0">
                    <a:solidFill>
                      <a:srgbClr val="006666"/>
                    </a:solidFill>
                    <a:latin typeface="Calibri"/>
                  </a:rPr>
                  <a:t>Single Fraction</a:t>
                </a:r>
              </a:p>
            </p:txBody>
          </p:sp>
          <p:sp>
            <p:nvSpPr>
              <p:cNvPr id="27" name="TextShape 2"/>
              <p:cNvSpPr txBox="1"/>
              <p:nvPr/>
            </p:nvSpPr>
            <p:spPr>
              <a:xfrm>
                <a:off x="1115616" y="3717032"/>
                <a:ext cx="1703000" cy="258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600" b="1" dirty="0" smtClean="0">
                    <a:solidFill>
                      <a:srgbClr val="006666"/>
                    </a:solidFill>
                    <a:latin typeface="Calibri"/>
                  </a:rPr>
                  <a:t>Multiple Fractions</a:t>
                </a:r>
              </a:p>
            </p:txBody>
          </p:sp>
          <p:sp>
            <p:nvSpPr>
              <p:cNvPr id="28" name="TextShape 2"/>
              <p:cNvSpPr txBox="1"/>
              <p:nvPr/>
            </p:nvSpPr>
            <p:spPr>
              <a:xfrm>
                <a:off x="6192688" y="3717032"/>
                <a:ext cx="1403648" cy="258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600" b="1" dirty="0" smtClean="0">
                    <a:solidFill>
                      <a:srgbClr val="006666"/>
                    </a:solidFill>
                    <a:latin typeface="Calibri"/>
                  </a:rPr>
                  <a:t>Difference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187624" y="332656"/>
            <a:ext cx="6665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6666"/>
                </a:solidFill>
              </a:rPr>
              <a:t>VOXEL-COHERENS: </a:t>
            </a:r>
            <a:r>
              <a:rPr lang="en-US" sz="2200" b="1" dirty="0" smtClean="0">
                <a:solidFill>
                  <a:srgbClr val="006666"/>
                </a:solidFill>
              </a:rPr>
              <a:t>Multiple </a:t>
            </a:r>
            <a:r>
              <a:rPr lang="en-US" sz="2200" b="1" i="1" dirty="0" smtClean="0">
                <a:solidFill>
                  <a:srgbClr val="006666"/>
                </a:solidFill>
              </a:rPr>
              <a:t>vs</a:t>
            </a:r>
            <a:r>
              <a:rPr lang="en-US" sz="2200" b="1" dirty="0" smtClean="0">
                <a:solidFill>
                  <a:srgbClr val="006666"/>
                </a:solidFill>
              </a:rPr>
              <a:t> Single fractions</a:t>
            </a:r>
            <a:endParaRPr lang="en-US" sz="22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NTL-MUMM\scripts_Python_Git\FigsFromPython\20171113_Hydro17_DepthDifference_84_B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384"/>
            <a:ext cx="6588224" cy="52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Shape 2"/>
          <p:cNvSpPr txBox="1"/>
          <p:nvPr/>
        </p:nvSpPr>
        <p:spPr>
          <a:xfrm>
            <a:off x="919690" y="6247573"/>
            <a:ext cx="7304620" cy="3497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dirty="0" smtClean="0">
                <a:latin typeface="Calibri"/>
                <a:sym typeface="Wingdings" panose="05000000000000000000" pitchFamily="2" charset="2"/>
              </a:rPr>
              <a:t> Help producing suitability maps (scenarios)</a:t>
            </a:r>
            <a:endParaRPr lang="en-US" dirty="0" smtClean="0"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… to model (4D)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87624" y="332656"/>
            <a:ext cx="6572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6666"/>
                </a:solidFill>
              </a:rPr>
              <a:t>VOXEL-COHERENS: </a:t>
            </a:r>
            <a:r>
              <a:rPr lang="en-US" sz="2200" b="1" dirty="0" smtClean="0">
                <a:solidFill>
                  <a:srgbClr val="006666"/>
                </a:solidFill>
              </a:rPr>
              <a:t>deposition/erosion pattern</a:t>
            </a:r>
            <a:endParaRPr lang="en-US" sz="2200" b="1" dirty="0">
              <a:solidFill>
                <a:srgbClr val="006666"/>
              </a:solidFill>
            </a:endParaRPr>
          </a:p>
        </p:txBody>
      </p:sp>
      <p:pic>
        <p:nvPicPr>
          <p:cNvPr id="2" name="Picture 2" descr="E:\NTL-MUMM\scripts_Python_Git\FigsFromPython\20171113_Hydro17_DepthDifference_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89965"/>
            <a:ext cx="3657608" cy="3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Shape 2"/>
          <p:cNvSpPr txBox="1"/>
          <p:nvPr/>
        </p:nvSpPr>
        <p:spPr>
          <a:xfrm>
            <a:off x="179512" y="4902529"/>
            <a:ext cx="5400600" cy="686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dirty="0" smtClean="0">
                <a:latin typeface="Calibri"/>
                <a:sym typeface="Wingdings" panose="05000000000000000000" pitchFamily="2" charset="2"/>
              </a:rPr>
              <a:t>Note the importance of the initialization of the sediments</a:t>
            </a:r>
          </a:p>
          <a:p>
            <a:r>
              <a:rPr lang="en-US" dirty="0" smtClean="0">
                <a:latin typeface="Calibri"/>
                <a:sym typeface="Wingdings" panose="05000000000000000000" pitchFamily="2" charset="2"/>
              </a:rPr>
              <a:t>(inside/outside the VOXEL model area)</a:t>
            </a:r>
            <a:endParaRPr lang="en-US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2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95536" y="2809528"/>
            <a:ext cx="8496944" cy="19876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Calibri"/>
              </a:rPr>
              <a:t>4</a:t>
            </a:r>
            <a:r>
              <a:rPr lang="en-US" sz="2000" b="1" baseline="30000" dirty="0" smtClean="0">
                <a:latin typeface="Calibri"/>
              </a:rPr>
              <a:t>th</a:t>
            </a:r>
            <a:r>
              <a:rPr lang="en-US" sz="2000" b="1" dirty="0" smtClean="0">
                <a:latin typeface="Calibri"/>
              </a:rPr>
              <a:t> Dimension (Time) </a:t>
            </a:r>
          </a:p>
          <a:p>
            <a:pPr marL="341313"/>
            <a:r>
              <a:rPr lang="en-US" sz="2000" dirty="0" smtClean="0">
                <a:latin typeface="Calibri"/>
                <a:sym typeface="Wingdings" panose="05000000000000000000" pitchFamily="2" charset="2"/>
              </a:rPr>
              <a:t> coupling with numerical model</a:t>
            </a:r>
            <a:endParaRPr lang="en-US" sz="2000" dirty="0" smtClean="0"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Importance of IC’s and parameterization</a:t>
            </a:r>
          </a:p>
          <a:p>
            <a:pPr marL="747713" lvl="1"/>
            <a:r>
              <a:rPr lang="en-GB" sz="1600" dirty="0" smtClean="0">
                <a:solidFill>
                  <a:prstClr val="black"/>
                </a:solidFill>
              </a:rPr>
              <a:t>(resolve the sedimentological resolution)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Scenarios </a:t>
            </a:r>
            <a:r>
              <a:rPr lang="en-GB" sz="1600" dirty="0">
                <a:solidFill>
                  <a:prstClr val="black"/>
                </a:solidFill>
              </a:rPr>
              <a:t>(sand </a:t>
            </a:r>
            <a:r>
              <a:rPr lang="en-GB" sz="1600" dirty="0" smtClean="0">
                <a:solidFill>
                  <a:prstClr val="black"/>
                </a:solidFill>
              </a:rPr>
              <a:t>extraction)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coupling </a:t>
            </a:r>
            <a:r>
              <a:rPr lang="en-GB" sz="1600" dirty="0">
                <a:solidFill>
                  <a:prstClr val="black"/>
                </a:solidFill>
              </a:rPr>
              <a:t>with a wave model,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BE" sz="1600" dirty="0" smtClean="0">
              <a:solidFill>
                <a:prstClr val="black"/>
              </a:solidFill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395535" y="1290201"/>
            <a:ext cx="8496944" cy="100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Calibri"/>
              </a:rPr>
              <a:t>3D VOXEL model: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coarse</a:t>
            </a:r>
            <a:r>
              <a:rPr lang="fr-BE" sz="1600" dirty="0" smtClean="0"/>
              <a:t> </a:t>
            </a:r>
            <a:r>
              <a:rPr lang="fr-BE" sz="1600" dirty="0" err="1" smtClean="0"/>
              <a:t>sand</a:t>
            </a:r>
            <a:r>
              <a:rPr lang="fr-BE" sz="1600" dirty="0" smtClean="0"/>
              <a:t> </a:t>
            </a:r>
            <a:r>
              <a:rPr lang="fr-BE" sz="1600" dirty="0" err="1" smtClean="0"/>
              <a:t>is</a:t>
            </a:r>
            <a:r>
              <a:rPr lang="fr-BE" sz="1600" dirty="0" smtClean="0"/>
              <a:t> </a:t>
            </a:r>
            <a:r>
              <a:rPr lang="fr-BE" sz="1600" dirty="0" err="1" smtClean="0"/>
              <a:t>limited</a:t>
            </a:r>
            <a:r>
              <a:rPr lang="fr-BE" sz="1600" dirty="0" smtClean="0"/>
              <a:t> (&gt;&lt; fine </a:t>
            </a:r>
            <a:r>
              <a:rPr lang="fr-BE" sz="1600" dirty="0" err="1" smtClean="0"/>
              <a:t>sand</a:t>
            </a:r>
            <a:r>
              <a:rPr lang="fr-BE" sz="1600" dirty="0" smtClean="0"/>
              <a:t>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Resource </a:t>
            </a:r>
            <a:r>
              <a:rPr lang="fr-BE" sz="1600" dirty="0" err="1" smtClean="0"/>
              <a:t>mapping</a:t>
            </a:r>
            <a:r>
              <a:rPr lang="fr-BE" sz="1600" dirty="0" smtClean="0"/>
              <a:t>, volume </a:t>
            </a:r>
            <a:r>
              <a:rPr lang="fr-BE" sz="1600" dirty="0" err="1" smtClean="0"/>
              <a:t>calculations</a:t>
            </a:r>
            <a:r>
              <a:rPr lang="fr-BE" sz="1600" dirty="0" smtClean="0"/>
              <a:t>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uncertainty</a:t>
            </a:r>
            <a:r>
              <a:rPr lang="fr-BE" sz="1600" dirty="0" smtClean="0"/>
              <a:t>! </a:t>
            </a:r>
            <a:endParaRPr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4270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Conclusions and perspectives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395535" y="5085184"/>
            <a:ext cx="8590909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/>
              </a:rPr>
              <a:t>From measuring to modelling… </a:t>
            </a:r>
            <a:r>
              <a:rPr lang="en-US" sz="2000" b="1" i="1" dirty="0" smtClean="0">
                <a:latin typeface="Calibri"/>
              </a:rPr>
              <a:t>to society</a:t>
            </a:r>
            <a:r>
              <a:rPr lang="en-US" sz="2000" b="1" dirty="0" smtClean="0">
                <a:latin typeface="Calibri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</a:rPr>
              <a:t>multi-criteria Decision Support System (accounting for uncertainty </a:t>
            </a:r>
            <a:r>
              <a:rPr lang="en-GB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GB" sz="1600" dirty="0" smtClean="0">
                <a:solidFill>
                  <a:prstClr val="black"/>
                </a:solidFill>
              </a:rPr>
              <a:t>confidence limits)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</a:rPr>
              <a:t>Suitability maps (user-specific)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</a:rPr>
              <a:t>threshold for habitat change, changes in bed shear stress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… to model (4D)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GB" sz="1100" b="1" dirty="0" err="1">
                  <a:solidFill>
                    <a:schemeClr val="bg1">
                      <a:lumMod val="95000"/>
                    </a:schemeClr>
                  </a:solidFill>
                </a:rPr>
                <a:t>Concl</a:t>
              </a:r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. &amp; Perspectives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2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604" y="1376772"/>
            <a:ext cx="7128793" cy="4104456"/>
            <a:chOff x="1007604" y="1196752"/>
            <a:chExt cx="7128793" cy="4104456"/>
          </a:xfrm>
        </p:grpSpPr>
        <p:pic>
          <p:nvPicPr>
            <p:cNvPr id="3" name="Picture 2"/>
            <p:cNvPicPr/>
            <p:nvPr/>
          </p:nvPicPr>
          <p:blipFill>
            <a:blip r:embed="rId2"/>
            <a:stretch/>
          </p:blipFill>
          <p:spPr>
            <a:xfrm>
              <a:off x="1007604" y="1196752"/>
              <a:ext cx="7128793" cy="4104456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795666" y="2843644"/>
              <a:ext cx="1552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 smtClean="0">
                  <a:solidFill>
                    <a:schemeClr val="bg1"/>
                  </a:solidFill>
                </a:rPr>
                <a:t>THANK YOU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3" y="5328191"/>
            <a:ext cx="1332149" cy="40506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708167" y="5445224"/>
            <a:ext cx="24561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dirty="0" smtClean="0"/>
              <a:t>Picture: M. Roche &amp; K. </a:t>
            </a:r>
            <a:r>
              <a:rPr lang="en-GB" sz="1050" dirty="0" err="1" smtClean="0"/>
              <a:t>Degrendele</a:t>
            </a:r>
            <a:r>
              <a:rPr lang="en-GB" sz="1050" dirty="0" smtClean="0"/>
              <a:t> @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9513215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792" y="868650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/>
              </a:rPr>
              <a:t>Started in 1976 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(~30x10</a:t>
            </a:r>
            <a:r>
              <a:rPr lang="en-US" baseline="30000" dirty="0">
                <a:latin typeface="Calibri"/>
                <a:sym typeface="Wingdings" panose="05000000000000000000" pitchFamily="2" charset="2"/>
              </a:rPr>
              <a:t>3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m³/</a:t>
            </a:r>
            <a:r>
              <a:rPr lang="en-US" dirty="0" err="1" smtClean="0">
                <a:latin typeface="Calibri"/>
                <a:sym typeface="Wingdings" panose="05000000000000000000" pitchFamily="2" charset="2"/>
              </a:rPr>
              <a:t>yr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  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&gt;1.7x10</a:t>
            </a:r>
            <a:r>
              <a:rPr lang="en-US" baseline="30000" dirty="0">
                <a:latin typeface="Calibri"/>
                <a:sym typeface="Wingdings" panose="05000000000000000000" pitchFamily="2" charset="2"/>
              </a:rPr>
              <a:t>6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 m³/</a:t>
            </a:r>
            <a:r>
              <a:rPr lang="en-US" dirty="0" err="1">
                <a:latin typeface="Calibri"/>
                <a:sym typeface="Wingdings" panose="05000000000000000000" pitchFamily="2" charset="2"/>
              </a:rPr>
              <a:t>yr</a:t>
            </a:r>
            <a:r>
              <a:rPr lang="en-US" dirty="0">
                <a:latin typeface="Calibri"/>
                <a:sym typeface="Wingdings" panose="05000000000000000000" pitchFamily="2" charset="2"/>
              </a:rPr>
              <a:t> in the ‘90s)  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51520" y="1124118"/>
            <a:ext cx="2304256" cy="2088858"/>
            <a:chOff x="35496" y="1412776"/>
            <a:chExt cx="2666059" cy="2416840"/>
          </a:xfrm>
        </p:grpSpPr>
        <p:pic>
          <p:nvPicPr>
            <p:cNvPr id="1026" name="Picture 2" descr="D:\NTL-MUMM\PPT_presentations\IMAGES\NorthSe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412776"/>
              <a:ext cx="2666059" cy="241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13"/>
            <p:cNvSpPr>
              <a:spLocks noChangeAspect="1" noChangeArrowheads="1"/>
            </p:cNvSpPr>
            <p:nvPr/>
          </p:nvSpPr>
          <p:spPr bwMode="auto">
            <a:xfrm>
              <a:off x="1435608" y="3163824"/>
              <a:ext cx="182880" cy="19944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095018" y="4089266"/>
            <a:ext cx="4581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</a:rPr>
              <a:t>Extent and sustainability of the resource?</a:t>
            </a:r>
          </a:p>
          <a:p>
            <a:r>
              <a:rPr lang="en-US" sz="2000" dirty="0" smtClean="0">
                <a:latin typeface="Calibri"/>
              </a:rPr>
              <a:t>Effects of extraction on the system?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095018" y="4797152"/>
            <a:ext cx="4941478" cy="1944216"/>
            <a:chOff x="4095018" y="4797152"/>
            <a:chExt cx="4941478" cy="1944216"/>
          </a:xfrm>
        </p:grpSpPr>
        <p:sp>
          <p:nvSpPr>
            <p:cNvPr id="52" name="Rectangle 51"/>
            <p:cNvSpPr/>
            <p:nvPr/>
          </p:nvSpPr>
          <p:spPr>
            <a:xfrm>
              <a:off x="4594589" y="5373216"/>
              <a:ext cx="4441907" cy="1368152"/>
            </a:xfrm>
            <a:prstGeom prst="rect">
              <a:avLst/>
            </a:prstGeom>
            <a:solidFill>
              <a:srgbClr val="D5EBE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8125" indent="-166688">
                <a:buFontTx/>
                <a:buChar char="-"/>
              </a:pPr>
              <a:r>
                <a:rPr lang="en-US" sz="2000" dirty="0" smtClean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3D </a:t>
              </a:r>
              <a:r>
                <a:rPr lang="en-US" sz="2000" dirty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geological </a:t>
              </a:r>
              <a:r>
                <a:rPr lang="en-US" sz="2000" dirty="0" smtClean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model of the resource</a:t>
              </a:r>
            </a:p>
            <a:p>
              <a:pPr marL="238125" indent="-166688">
                <a:buFontTx/>
                <a:buChar char="-"/>
              </a:pPr>
              <a:r>
                <a:rPr lang="en-US" sz="2000" dirty="0" smtClean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link to environmental </a:t>
              </a:r>
              <a:r>
                <a:rPr lang="en-US" sz="2000" dirty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impact models</a:t>
              </a:r>
              <a:endParaRPr lang="en-US" sz="2000" dirty="0">
                <a:solidFill>
                  <a:srgbClr val="006666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 </a:t>
              </a:r>
              <a:r>
                <a:rPr lang="en-US" sz="2000" b="1" dirty="0" smtClean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4D Decision </a:t>
              </a:r>
              <a:r>
                <a:rPr lang="en-US" sz="2000" b="1" dirty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S</a:t>
              </a:r>
              <a:r>
                <a:rPr lang="en-US" sz="2000" b="1" dirty="0" smtClean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upport </a:t>
              </a:r>
              <a:r>
                <a:rPr lang="en-US" sz="2000" b="1" dirty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S</a:t>
              </a:r>
              <a:r>
                <a:rPr lang="en-US" sz="2000" b="1" dirty="0" smtClean="0">
                  <a:solidFill>
                    <a:srgbClr val="006666"/>
                  </a:solidFill>
                  <a:latin typeface="Calibri"/>
                  <a:sym typeface="Wingdings" panose="05000000000000000000" pitchFamily="2" charset="2"/>
                </a:rPr>
                <a:t>ystem </a:t>
              </a:r>
              <a:endParaRPr lang="en-US" sz="2000" dirty="0" smtClean="0">
                <a:solidFill>
                  <a:srgbClr val="006666"/>
                </a:solidFill>
                <a:latin typeface="Calibri"/>
                <a:sym typeface="Wingdings" panose="05000000000000000000" pitchFamily="2" charset="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095018" y="4797152"/>
              <a:ext cx="2349190" cy="728304"/>
              <a:chOff x="4095018" y="4797152"/>
              <a:chExt cx="2349190" cy="728304"/>
            </a:xfrm>
          </p:grpSpPr>
          <p:sp>
            <p:nvSpPr>
              <p:cNvPr id="53" name="Right Arrow 52"/>
              <p:cNvSpPr/>
              <p:nvPr/>
            </p:nvSpPr>
            <p:spPr>
              <a:xfrm>
                <a:off x="4095018" y="5024144"/>
                <a:ext cx="316667" cy="274320"/>
              </a:xfrm>
              <a:prstGeom prst="rightArrow">
                <a:avLst/>
              </a:prstGeom>
              <a:solidFill>
                <a:srgbClr val="9ED2C6"/>
              </a:solidFill>
              <a:ln>
                <a:solidFill>
                  <a:srgbClr val="00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6666"/>
                  </a:solidFill>
                  <a:latin typeface="Calibri"/>
                </a:endParaRP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8335" y="4797152"/>
                <a:ext cx="1965873" cy="72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123" name="Picture 3" descr="D:\NTL-MUMM\scripts_R_Git\FODecoDATA_NTLanalysis\ExtrPerYer2003-2013_ShipsDetai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2690"/>
            <a:ext cx="2968623" cy="23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2718048" y="1340768"/>
            <a:ext cx="377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</a:rPr>
              <a:t>Sand exploited for the </a:t>
            </a:r>
            <a:r>
              <a:rPr lang="en-US" sz="2000" b="1" dirty="0" smtClean="0">
                <a:latin typeface="Calibri"/>
              </a:rPr>
              <a:t>industry</a:t>
            </a:r>
            <a:r>
              <a:rPr lang="en-US" sz="2000" dirty="0" smtClean="0">
                <a:latin typeface="Calibri"/>
              </a:rPr>
              <a:t> and </a:t>
            </a:r>
            <a:r>
              <a:rPr lang="en-US" sz="2000" b="1" dirty="0" smtClean="0">
                <a:latin typeface="Calibri"/>
              </a:rPr>
              <a:t>beach nourishment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44360" y="2454211"/>
            <a:ext cx="3679569" cy="4388141"/>
            <a:chOff x="244360" y="2454211"/>
            <a:chExt cx="3679569" cy="4388141"/>
          </a:xfrm>
        </p:grpSpPr>
        <p:grpSp>
          <p:nvGrpSpPr>
            <p:cNvPr id="3" name="Group 2"/>
            <p:cNvGrpSpPr/>
            <p:nvPr/>
          </p:nvGrpSpPr>
          <p:grpSpPr>
            <a:xfrm>
              <a:off x="244360" y="2454211"/>
              <a:ext cx="3679569" cy="4388141"/>
              <a:chOff x="244360" y="2454211"/>
              <a:chExt cx="3679569" cy="4388141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360" y="3296212"/>
                <a:ext cx="3679569" cy="3546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Curved Up Arrow 43"/>
              <p:cNvSpPr/>
              <p:nvPr/>
            </p:nvSpPr>
            <p:spPr>
              <a:xfrm rot="7008739">
                <a:off x="-28195" y="3005625"/>
                <a:ext cx="1641925" cy="539097"/>
              </a:xfrm>
              <a:prstGeom prst="curvedUpArrow">
                <a:avLst/>
              </a:prstGeom>
              <a:solidFill>
                <a:srgbClr val="FF0000">
                  <a:alpha val="2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b="1" dirty="0">
                  <a:solidFill>
                    <a:srgbClr val="006666"/>
                  </a:solidFill>
                  <a:latin typeface="Calibri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23728" y="3985900"/>
              <a:ext cx="1636987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BE" sz="1400" b="1" dirty="0" smtClean="0">
                  <a:solidFill>
                    <a:srgbClr val="FF0000"/>
                  </a:solidFill>
                </a:rPr>
                <a:t>extraction areas</a:t>
              </a:r>
            </a:p>
            <a:p>
              <a:r>
                <a:rPr lang="fr-BE" sz="1400" b="1" dirty="0" smtClean="0"/>
                <a:t>monitoring areas</a:t>
              </a:r>
              <a:endParaRPr lang="fr-BE" sz="1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71800" y="2003339"/>
            <a:ext cx="3510334" cy="1857709"/>
            <a:chOff x="2771800" y="2161854"/>
            <a:chExt cx="3510334" cy="1857709"/>
          </a:xfrm>
        </p:grpSpPr>
        <p:pic>
          <p:nvPicPr>
            <p:cNvPr id="1028" name="Picture 4" descr="https://c1.staticflickr.com/7/6042/6217444392_d7bef68763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168547"/>
              <a:ext cx="2243559" cy="140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D:\NTL-MUMM\PPT_presentations\IMAGES\Sand_clea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161854"/>
              <a:ext cx="1854150" cy="1857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1187624" y="332656"/>
            <a:ext cx="54617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6666"/>
                </a:solidFill>
              </a:rPr>
              <a:t>Marine aggregate extraction in the BCS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(4D)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862323" y="620688"/>
            <a:ext cx="2969408" cy="3064406"/>
            <a:chOff x="4297616" y="1444714"/>
            <a:chExt cx="2969408" cy="3064406"/>
          </a:xfrm>
        </p:grpSpPr>
        <p:pic>
          <p:nvPicPr>
            <p:cNvPr id="35" name="Picture 4" descr="D:\NTL-MUMM\PPT_presentations\20160904-07_ECSA56_Bremen\data netherland belgiumcore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616" y="1765920"/>
              <a:ext cx="2969408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4846216" y="1444714"/>
              <a:ext cx="18722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60000"/>
                  </a:solidFill>
                  <a:latin typeface="Calibri"/>
                </a:rPr>
                <a:t>Cores</a:t>
              </a:r>
              <a:endParaRPr lang="en-US" dirty="0">
                <a:solidFill>
                  <a:srgbClr val="76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31640" y="620688"/>
            <a:ext cx="2969407" cy="3064406"/>
            <a:chOff x="766933" y="1444714"/>
            <a:chExt cx="2969407" cy="3064406"/>
          </a:xfrm>
        </p:grpSpPr>
        <p:pic>
          <p:nvPicPr>
            <p:cNvPr id="32" name="Picture 3" descr="D:\NTL-MUMM\PPT_presentations\20160904-07_ECSA56_Bremen\data netherland belgium sei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33" y="1765920"/>
              <a:ext cx="2969407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1315532" y="1444714"/>
              <a:ext cx="18722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60000"/>
                  </a:solidFill>
                  <a:latin typeface="Calibri"/>
                </a:rPr>
                <a:t>Seismic profiles</a:t>
              </a:r>
              <a:endParaRPr lang="en-US" dirty="0">
                <a:solidFill>
                  <a:srgbClr val="76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00965" y="2358569"/>
            <a:ext cx="4109043" cy="4382799"/>
            <a:chOff x="1600965" y="2358569"/>
            <a:chExt cx="4109043" cy="4382799"/>
          </a:xfrm>
        </p:grpSpPr>
        <p:pic>
          <p:nvPicPr>
            <p:cNvPr id="2050" name="Picture 2" descr="D:\NTL-MUMM\PPT_presentations\20160904-07_ECSA56_Bremen\SeismicProfi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266648"/>
              <a:ext cx="3874312" cy="347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urved Left Arrow 25"/>
            <p:cNvSpPr/>
            <p:nvPr/>
          </p:nvSpPr>
          <p:spPr>
            <a:xfrm rot="2950762" flipH="1">
              <a:off x="2259624" y="1699910"/>
              <a:ext cx="549107" cy="1866425"/>
            </a:xfrm>
            <a:prstGeom prst="curvedLeftArrow">
              <a:avLst/>
            </a:prstGeom>
            <a:solidFill>
              <a:srgbClr val="9ED2C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66"/>
                </a:solidFill>
                <a:latin typeface="Calibri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717658" y="4581128"/>
            <a:ext cx="3426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</a:rPr>
              <a:t>Velocity model: time </a:t>
            </a:r>
            <a:r>
              <a:rPr lang="en-US" sz="2000" dirty="0" smtClean="0">
                <a:latin typeface="Calibri"/>
                <a:sym typeface="Wingdings" panose="05000000000000000000" pitchFamily="2" charset="2"/>
              </a:rPr>
              <a:t> depth</a:t>
            </a:r>
            <a:endParaRPr lang="en-US" sz="2000" dirty="0" smtClean="0">
              <a:latin typeface="Calibri"/>
            </a:endParaRPr>
          </a:p>
          <a:p>
            <a:endParaRPr lang="en-US" sz="2000" dirty="0" smtClean="0">
              <a:latin typeface="Calibri"/>
            </a:endParaRPr>
          </a:p>
          <a:p>
            <a:pPr algn="ctr"/>
            <a:r>
              <a:rPr lang="en-US" sz="2000" dirty="0" smtClean="0">
                <a:latin typeface="Calibri"/>
              </a:rPr>
              <a:t>Boundaries between </a:t>
            </a:r>
          </a:p>
          <a:p>
            <a:pPr algn="ctr"/>
            <a:r>
              <a:rPr lang="en-US" sz="2000" dirty="0" smtClean="0">
                <a:latin typeface="Calibri"/>
              </a:rPr>
              <a:t>geological units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87624" y="332656"/>
            <a:ext cx="2678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From measuring…</a:t>
            </a:r>
            <a:endParaRPr lang="en-US" sz="2200" b="1" dirty="0">
              <a:solidFill>
                <a:srgbClr val="00666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(4D)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From data…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99307" y="2615532"/>
            <a:ext cx="3621072" cy="3434901"/>
            <a:chOff x="3699307" y="2615532"/>
            <a:chExt cx="3621072" cy="3434901"/>
          </a:xfrm>
        </p:grpSpPr>
        <p:pic>
          <p:nvPicPr>
            <p:cNvPr id="44" name="Afbeelding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27984" y="4509120"/>
              <a:ext cx="245473" cy="15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Curved Left Arrow 27"/>
            <p:cNvSpPr/>
            <p:nvPr/>
          </p:nvSpPr>
          <p:spPr>
            <a:xfrm rot="3026878" flipH="1">
              <a:off x="5098531" y="1216308"/>
              <a:ext cx="822624" cy="3621072"/>
            </a:xfrm>
            <a:prstGeom prst="curvedLeftArrow">
              <a:avLst/>
            </a:prstGeom>
            <a:solidFill>
              <a:srgbClr val="9ED2C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66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0" y="4392955"/>
            <a:ext cx="3888858" cy="2348413"/>
            <a:chOff x="2699792" y="4392955"/>
            <a:chExt cx="3888858" cy="2348413"/>
          </a:xfrm>
        </p:grpSpPr>
        <p:sp>
          <p:nvSpPr>
            <p:cNvPr id="38" name="Freeform 37"/>
            <p:cNvSpPr/>
            <p:nvPr/>
          </p:nvSpPr>
          <p:spPr>
            <a:xfrm>
              <a:off x="2719244" y="4392955"/>
              <a:ext cx="3869406" cy="685366"/>
            </a:xfrm>
            <a:custGeom>
              <a:avLst/>
              <a:gdLst>
                <a:gd name="connsiteX0" fmla="*/ 0 w 7124700"/>
                <a:gd name="connsiteY0" fmla="*/ 666750 h 1267587"/>
                <a:gd name="connsiteX1" fmla="*/ 0 w 7124700"/>
                <a:gd name="connsiteY1" fmla="*/ 666750 h 1267587"/>
                <a:gd name="connsiteX2" fmla="*/ 114300 w 7124700"/>
                <a:gd name="connsiteY2" fmla="*/ 685800 h 1267587"/>
                <a:gd name="connsiteX3" fmla="*/ 304800 w 7124700"/>
                <a:gd name="connsiteY3" fmla="*/ 695325 h 1267587"/>
                <a:gd name="connsiteX4" fmla="*/ 552450 w 7124700"/>
                <a:gd name="connsiteY4" fmla="*/ 742950 h 1267587"/>
                <a:gd name="connsiteX5" fmla="*/ 857250 w 7124700"/>
                <a:gd name="connsiteY5" fmla="*/ 762000 h 1267587"/>
                <a:gd name="connsiteX6" fmla="*/ 971550 w 7124700"/>
                <a:gd name="connsiteY6" fmla="*/ 809625 h 1267587"/>
                <a:gd name="connsiteX7" fmla="*/ 981075 w 7124700"/>
                <a:gd name="connsiteY7" fmla="*/ 809625 h 1267587"/>
                <a:gd name="connsiteX8" fmla="*/ 1171575 w 7124700"/>
                <a:gd name="connsiteY8" fmla="*/ 838200 h 1267587"/>
                <a:gd name="connsiteX9" fmla="*/ 1228725 w 7124700"/>
                <a:gd name="connsiteY9" fmla="*/ 914400 h 1267587"/>
                <a:gd name="connsiteX10" fmla="*/ 1476375 w 7124700"/>
                <a:gd name="connsiteY10" fmla="*/ 1019175 h 1267587"/>
                <a:gd name="connsiteX11" fmla="*/ 1533525 w 7124700"/>
                <a:gd name="connsiteY11" fmla="*/ 1095375 h 1267587"/>
                <a:gd name="connsiteX12" fmla="*/ 1581150 w 7124700"/>
                <a:gd name="connsiteY12" fmla="*/ 1095375 h 1267587"/>
                <a:gd name="connsiteX13" fmla="*/ 1628775 w 7124700"/>
                <a:gd name="connsiteY13" fmla="*/ 1162050 h 1267587"/>
                <a:gd name="connsiteX14" fmla="*/ 1714500 w 7124700"/>
                <a:gd name="connsiteY14" fmla="*/ 1152525 h 1267587"/>
                <a:gd name="connsiteX15" fmla="*/ 1743075 w 7124700"/>
                <a:gd name="connsiteY15" fmla="*/ 1143000 h 1267587"/>
                <a:gd name="connsiteX16" fmla="*/ 1962150 w 7124700"/>
                <a:gd name="connsiteY16" fmla="*/ 1076325 h 1267587"/>
                <a:gd name="connsiteX17" fmla="*/ 2095500 w 7124700"/>
                <a:gd name="connsiteY17" fmla="*/ 1133475 h 1267587"/>
                <a:gd name="connsiteX18" fmla="*/ 2152650 w 7124700"/>
                <a:gd name="connsiteY18" fmla="*/ 1095375 h 1267587"/>
                <a:gd name="connsiteX19" fmla="*/ 2276475 w 7124700"/>
                <a:gd name="connsiteY19" fmla="*/ 1143000 h 1267587"/>
                <a:gd name="connsiteX20" fmla="*/ 2324100 w 7124700"/>
                <a:gd name="connsiteY20" fmla="*/ 1152525 h 1267587"/>
                <a:gd name="connsiteX21" fmla="*/ 2343150 w 7124700"/>
                <a:gd name="connsiteY21" fmla="*/ 1152525 h 1267587"/>
                <a:gd name="connsiteX22" fmla="*/ 2409825 w 7124700"/>
                <a:gd name="connsiteY22" fmla="*/ 1133475 h 1267587"/>
                <a:gd name="connsiteX23" fmla="*/ 2495550 w 7124700"/>
                <a:gd name="connsiteY23" fmla="*/ 1143000 h 1267587"/>
                <a:gd name="connsiteX24" fmla="*/ 2590800 w 7124700"/>
                <a:gd name="connsiteY24" fmla="*/ 1133475 h 1267587"/>
                <a:gd name="connsiteX25" fmla="*/ 2619375 w 7124700"/>
                <a:gd name="connsiteY25" fmla="*/ 1133475 h 1267587"/>
                <a:gd name="connsiteX26" fmla="*/ 2838450 w 7124700"/>
                <a:gd name="connsiteY26" fmla="*/ 1085850 h 1267587"/>
                <a:gd name="connsiteX27" fmla="*/ 3028950 w 7124700"/>
                <a:gd name="connsiteY27" fmla="*/ 1085850 h 1267587"/>
                <a:gd name="connsiteX28" fmla="*/ 3076575 w 7124700"/>
                <a:gd name="connsiteY28" fmla="*/ 1152525 h 1267587"/>
                <a:gd name="connsiteX29" fmla="*/ 3114675 w 7124700"/>
                <a:gd name="connsiteY29" fmla="*/ 1162050 h 1267587"/>
                <a:gd name="connsiteX30" fmla="*/ 3162300 w 7124700"/>
                <a:gd name="connsiteY30" fmla="*/ 1171575 h 1267587"/>
                <a:gd name="connsiteX31" fmla="*/ 3248025 w 7124700"/>
                <a:gd name="connsiteY31" fmla="*/ 1200150 h 1267587"/>
                <a:gd name="connsiteX32" fmla="*/ 3333750 w 7124700"/>
                <a:gd name="connsiteY32" fmla="*/ 1219200 h 1267587"/>
                <a:gd name="connsiteX33" fmla="*/ 3381375 w 7124700"/>
                <a:gd name="connsiteY33" fmla="*/ 1228725 h 1267587"/>
                <a:gd name="connsiteX34" fmla="*/ 3552825 w 7124700"/>
                <a:gd name="connsiteY34" fmla="*/ 1247775 h 1267587"/>
                <a:gd name="connsiteX35" fmla="*/ 3648075 w 7124700"/>
                <a:gd name="connsiteY35" fmla="*/ 1266825 h 1267587"/>
                <a:gd name="connsiteX36" fmla="*/ 3686175 w 7124700"/>
                <a:gd name="connsiteY36" fmla="*/ 1228725 h 1267587"/>
                <a:gd name="connsiteX37" fmla="*/ 3695700 w 7124700"/>
                <a:gd name="connsiteY37" fmla="*/ 1228725 h 1267587"/>
                <a:gd name="connsiteX38" fmla="*/ 3819525 w 7124700"/>
                <a:gd name="connsiteY38" fmla="*/ 1200150 h 1267587"/>
                <a:gd name="connsiteX39" fmla="*/ 3905250 w 7124700"/>
                <a:gd name="connsiteY39" fmla="*/ 1190625 h 1267587"/>
                <a:gd name="connsiteX40" fmla="*/ 3924300 w 7124700"/>
                <a:gd name="connsiteY40" fmla="*/ 1162050 h 1267587"/>
                <a:gd name="connsiteX41" fmla="*/ 3962400 w 7124700"/>
                <a:gd name="connsiteY41" fmla="*/ 1114425 h 1267587"/>
                <a:gd name="connsiteX42" fmla="*/ 4076700 w 7124700"/>
                <a:gd name="connsiteY42" fmla="*/ 1019175 h 1267587"/>
                <a:gd name="connsiteX43" fmla="*/ 4238625 w 7124700"/>
                <a:gd name="connsiteY43" fmla="*/ 1047750 h 1267587"/>
                <a:gd name="connsiteX44" fmla="*/ 4438650 w 7124700"/>
                <a:gd name="connsiteY44" fmla="*/ 1057275 h 1267587"/>
                <a:gd name="connsiteX45" fmla="*/ 4543425 w 7124700"/>
                <a:gd name="connsiteY45" fmla="*/ 1038225 h 1267587"/>
                <a:gd name="connsiteX46" fmla="*/ 4629150 w 7124700"/>
                <a:gd name="connsiteY46" fmla="*/ 1038225 h 1267587"/>
                <a:gd name="connsiteX47" fmla="*/ 4772025 w 7124700"/>
                <a:gd name="connsiteY47" fmla="*/ 1047750 h 1267587"/>
                <a:gd name="connsiteX48" fmla="*/ 4943475 w 7124700"/>
                <a:gd name="connsiteY48" fmla="*/ 1076325 h 1267587"/>
                <a:gd name="connsiteX49" fmla="*/ 5000625 w 7124700"/>
                <a:gd name="connsiteY49" fmla="*/ 1085850 h 1267587"/>
                <a:gd name="connsiteX50" fmla="*/ 5086350 w 7124700"/>
                <a:gd name="connsiteY50" fmla="*/ 1085850 h 1267587"/>
                <a:gd name="connsiteX51" fmla="*/ 5191125 w 7124700"/>
                <a:gd name="connsiteY51" fmla="*/ 1019175 h 1267587"/>
                <a:gd name="connsiteX52" fmla="*/ 5324475 w 7124700"/>
                <a:gd name="connsiteY52" fmla="*/ 1028700 h 1267587"/>
                <a:gd name="connsiteX53" fmla="*/ 5343525 w 7124700"/>
                <a:gd name="connsiteY53" fmla="*/ 1019175 h 1267587"/>
                <a:gd name="connsiteX54" fmla="*/ 5438775 w 7124700"/>
                <a:gd name="connsiteY54" fmla="*/ 952500 h 1267587"/>
                <a:gd name="connsiteX55" fmla="*/ 5524500 w 7124700"/>
                <a:gd name="connsiteY55" fmla="*/ 962025 h 1267587"/>
                <a:gd name="connsiteX56" fmla="*/ 5553075 w 7124700"/>
                <a:gd name="connsiteY56" fmla="*/ 971550 h 1267587"/>
                <a:gd name="connsiteX57" fmla="*/ 5619750 w 7124700"/>
                <a:gd name="connsiteY57" fmla="*/ 981075 h 1267587"/>
                <a:gd name="connsiteX58" fmla="*/ 5705475 w 7124700"/>
                <a:gd name="connsiteY58" fmla="*/ 971550 h 1267587"/>
                <a:gd name="connsiteX59" fmla="*/ 5829300 w 7124700"/>
                <a:gd name="connsiteY59" fmla="*/ 971550 h 1267587"/>
                <a:gd name="connsiteX60" fmla="*/ 5905500 w 7124700"/>
                <a:gd name="connsiteY60" fmla="*/ 1000125 h 1267587"/>
                <a:gd name="connsiteX61" fmla="*/ 5934075 w 7124700"/>
                <a:gd name="connsiteY61" fmla="*/ 1009650 h 1267587"/>
                <a:gd name="connsiteX62" fmla="*/ 5991225 w 7124700"/>
                <a:gd name="connsiteY62" fmla="*/ 1000125 h 1267587"/>
                <a:gd name="connsiteX63" fmla="*/ 6000750 w 7124700"/>
                <a:gd name="connsiteY63" fmla="*/ 1000125 h 1267587"/>
                <a:gd name="connsiteX64" fmla="*/ 6096000 w 7124700"/>
                <a:gd name="connsiteY64" fmla="*/ 971550 h 1267587"/>
                <a:gd name="connsiteX65" fmla="*/ 6229350 w 7124700"/>
                <a:gd name="connsiteY65" fmla="*/ 962025 h 1267587"/>
                <a:gd name="connsiteX66" fmla="*/ 6324600 w 7124700"/>
                <a:gd name="connsiteY66" fmla="*/ 923925 h 1267587"/>
                <a:gd name="connsiteX67" fmla="*/ 6457950 w 7124700"/>
                <a:gd name="connsiteY67" fmla="*/ 933450 h 1267587"/>
                <a:gd name="connsiteX68" fmla="*/ 6657975 w 7124700"/>
                <a:gd name="connsiteY68" fmla="*/ 962025 h 1267587"/>
                <a:gd name="connsiteX69" fmla="*/ 6838950 w 7124700"/>
                <a:gd name="connsiteY69" fmla="*/ 971550 h 1267587"/>
                <a:gd name="connsiteX70" fmla="*/ 6953250 w 7124700"/>
                <a:gd name="connsiteY70" fmla="*/ 1009650 h 1267587"/>
                <a:gd name="connsiteX71" fmla="*/ 7000875 w 7124700"/>
                <a:gd name="connsiteY71" fmla="*/ 1009650 h 1267587"/>
                <a:gd name="connsiteX72" fmla="*/ 7096125 w 7124700"/>
                <a:gd name="connsiteY72" fmla="*/ 990600 h 1267587"/>
                <a:gd name="connsiteX73" fmla="*/ 7096125 w 7124700"/>
                <a:gd name="connsiteY73" fmla="*/ 990600 h 1267587"/>
                <a:gd name="connsiteX74" fmla="*/ 7124700 w 7124700"/>
                <a:gd name="connsiteY74" fmla="*/ 257175 h 1267587"/>
                <a:gd name="connsiteX75" fmla="*/ 5343525 w 7124700"/>
                <a:gd name="connsiteY75" fmla="*/ 114300 h 1267587"/>
                <a:gd name="connsiteX76" fmla="*/ 5143500 w 7124700"/>
                <a:gd name="connsiteY76" fmla="*/ 257175 h 1267587"/>
                <a:gd name="connsiteX77" fmla="*/ 4543425 w 7124700"/>
                <a:gd name="connsiteY77" fmla="*/ 304800 h 1267587"/>
                <a:gd name="connsiteX78" fmla="*/ 4448175 w 7124700"/>
                <a:gd name="connsiteY78" fmla="*/ 314325 h 1267587"/>
                <a:gd name="connsiteX79" fmla="*/ 3543300 w 7124700"/>
                <a:gd name="connsiteY79" fmla="*/ 304800 h 1267587"/>
                <a:gd name="connsiteX80" fmla="*/ 1752600 w 7124700"/>
                <a:gd name="connsiteY80" fmla="*/ 190500 h 1267587"/>
                <a:gd name="connsiteX81" fmla="*/ 323850 w 7124700"/>
                <a:gd name="connsiteY81" fmla="*/ 57150 h 1267587"/>
                <a:gd name="connsiteX82" fmla="*/ 0 w 7124700"/>
                <a:gd name="connsiteY82" fmla="*/ 0 h 1267587"/>
                <a:gd name="connsiteX83" fmla="*/ 0 w 7124700"/>
                <a:gd name="connsiteY83" fmla="*/ 666750 h 1267587"/>
                <a:gd name="connsiteX0" fmla="*/ 30997 w 7155697"/>
                <a:gd name="connsiteY0" fmla="*/ 666750 h 1267587"/>
                <a:gd name="connsiteX1" fmla="*/ 30997 w 7155697"/>
                <a:gd name="connsiteY1" fmla="*/ 666750 h 1267587"/>
                <a:gd name="connsiteX2" fmla="*/ 145297 w 7155697"/>
                <a:gd name="connsiteY2" fmla="*/ 685800 h 1267587"/>
                <a:gd name="connsiteX3" fmla="*/ 335797 w 7155697"/>
                <a:gd name="connsiteY3" fmla="*/ 695325 h 1267587"/>
                <a:gd name="connsiteX4" fmla="*/ 583447 w 7155697"/>
                <a:gd name="connsiteY4" fmla="*/ 742950 h 1267587"/>
                <a:gd name="connsiteX5" fmla="*/ 888247 w 7155697"/>
                <a:gd name="connsiteY5" fmla="*/ 762000 h 1267587"/>
                <a:gd name="connsiteX6" fmla="*/ 1002547 w 7155697"/>
                <a:gd name="connsiteY6" fmla="*/ 809625 h 1267587"/>
                <a:gd name="connsiteX7" fmla="*/ 1012072 w 7155697"/>
                <a:gd name="connsiteY7" fmla="*/ 809625 h 1267587"/>
                <a:gd name="connsiteX8" fmla="*/ 1202572 w 7155697"/>
                <a:gd name="connsiteY8" fmla="*/ 838200 h 1267587"/>
                <a:gd name="connsiteX9" fmla="*/ 1259722 w 7155697"/>
                <a:gd name="connsiteY9" fmla="*/ 914400 h 1267587"/>
                <a:gd name="connsiteX10" fmla="*/ 1507372 w 7155697"/>
                <a:gd name="connsiteY10" fmla="*/ 1019175 h 1267587"/>
                <a:gd name="connsiteX11" fmla="*/ 1564522 w 7155697"/>
                <a:gd name="connsiteY11" fmla="*/ 1095375 h 1267587"/>
                <a:gd name="connsiteX12" fmla="*/ 1612147 w 7155697"/>
                <a:gd name="connsiteY12" fmla="*/ 1095375 h 1267587"/>
                <a:gd name="connsiteX13" fmla="*/ 1659772 w 7155697"/>
                <a:gd name="connsiteY13" fmla="*/ 1162050 h 1267587"/>
                <a:gd name="connsiteX14" fmla="*/ 1745497 w 7155697"/>
                <a:gd name="connsiteY14" fmla="*/ 1152525 h 1267587"/>
                <a:gd name="connsiteX15" fmla="*/ 1774072 w 7155697"/>
                <a:gd name="connsiteY15" fmla="*/ 1143000 h 1267587"/>
                <a:gd name="connsiteX16" fmla="*/ 1993147 w 7155697"/>
                <a:gd name="connsiteY16" fmla="*/ 1076325 h 1267587"/>
                <a:gd name="connsiteX17" fmla="*/ 2126497 w 7155697"/>
                <a:gd name="connsiteY17" fmla="*/ 1133475 h 1267587"/>
                <a:gd name="connsiteX18" fmla="*/ 2183647 w 7155697"/>
                <a:gd name="connsiteY18" fmla="*/ 1095375 h 1267587"/>
                <a:gd name="connsiteX19" fmla="*/ 2307472 w 7155697"/>
                <a:gd name="connsiteY19" fmla="*/ 1143000 h 1267587"/>
                <a:gd name="connsiteX20" fmla="*/ 2355097 w 7155697"/>
                <a:gd name="connsiteY20" fmla="*/ 1152525 h 1267587"/>
                <a:gd name="connsiteX21" fmla="*/ 2374147 w 7155697"/>
                <a:gd name="connsiteY21" fmla="*/ 1152525 h 1267587"/>
                <a:gd name="connsiteX22" fmla="*/ 2440822 w 7155697"/>
                <a:gd name="connsiteY22" fmla="*/ 1133475 h 1267587"/>
                <a:gd name="connsiteX23" fmla="*/ 2526547 w 7155697"/>
                <a:gd name="connsiteY23" fmla="*/ 1143000 h 1267587"/>
                <a:gd name="connsiteX24" fmla="*/ 2621797 w 7155697"/>
                <a:gd name="connsiteY24" fmla="*/ 1133475 h 1267587"/>
                <a:gd name="connsiteX25" fmla="*/ 2650372 w 7155697"/>
                <a:gd name="connsiteY25" fmla="*/ 1133475 h 1267587"/>
                <a:gd name="connsiteX26" fmla="*/ 2869447 w 7155697"/>
                <a:gd name="connsiteY26" fmla="*/ 1085850 h 1267587"/>
                <a:gd name="connsiteX27" fmla="*/ 3059947 w 7155697"/>
                <a:gd name="connsiteY27" fmla="*/ 1085850 h 1267587"/>
                <a:gd name="connsiteX28" fmla="*/ 3107572 w 7155697"/>
                <a:gd name="connsiteY28" fmla="*/ 1152525 h 1267587"/>
                <a:gd name="connsiteX29" fmla="*/ 3145672 w 7155697"/>
                <a:gd name="connsiteY29" fmla="*/ 1162050 h 1267587"/>
                <a:gd name="connsiteX30" fmla="*/ 3193297 w 7155697"/>
                <a:gd name="connsiteY30" fmla="*/ 1171575 h 1267587"/>
                <a:gd name="connsiteX31" fmla="*/ 3279022 w 7155697"/>
                <a:gd name="connsiteY31" fmla="*/ 1200150 h 1267587"/>
                <a:gd name="connsiteX32" fmla="*/ 3364747 w 7155697"/>
                <a:gd name="connsiteY32" fmla="*/ 1219200 h 1267587"/>
                <a:gd name="connsiteX33" fmla="*/ 3412372 w 7155697"/>
                <a:gd name="connsiteY33" fmla="*/ 1228725 h 1267587"/>
                <a:gd name="connsiteX34" fmla="*/ 3583822 w 7155697"/>
                <a:gd name="connsiteY34" fmla="*/ 1247775 h 1267587"/>
                <a:gd name="connsiteX35" fmla="*/ 3679072 w 7155697"/>
                <a:gd name="connsiteY35" fmla="*/ 1266825 h 1267587"/>
                <a:gd name="connsiteX36" fmla="*/ 3717172 w 7155697"/>
                <a:gd name="connsiteY36" fmla="*/ 1228725 h 1267587"/>
                <a:gd name="connsiteX37" fmla="*/ 3726697 w 7155697"/>
                <a:gd name="connsiteY37" fmla="*/ 1228725 h 1267587"/>
                <a:gd name="connsiteX38" fmla="*/ 3850522 w 7155697"/>
                <a:gd name="connsiteY38" fmla="*/ 1200150 h 1267587"/>
                <a:gd name="connsiteX39" fmla="*/ 3936247 w 7155697"/>
                <a:gd name="connsiteY39" fmla="*/ 1190625 h 1267587"/>
                <a:gd name="connsiteX40" fmla="*/ 3955297 w 7155697"/>
                <a:gd name="connsiteY40" fmla="*/ 1162050 h 1267587"/>
                <a:gd name="connsiteX41" fmla="*/ 3993397 w 7155697"/>
                <a:gd name="connsiteY41" fmla="*/ 1114425 h 1267587"/>
                <a:gd name="connsiteX42" fmla="*/ 4107697 w 7155697"/>
                <a:gd name="connsiteY42" fmla="*/ 1019175 h 1267587"/>
                <a:gd name="connsiteX43" fmla="*/ 4269622 w 7155697"/>
                <a:gd name="connsiteY43" fmla="*/ 1047750 h 1267587"/>
                <a:gd name="connsiteX44" fmla="*/ 4469647 w 7155697"/>
                <a:gd name="connsiteY44" fmla="*/ 1057275 h 1267587"/>
                <a:gd name="connsiteX45" fmla="*/ 4574422 w 7155697"/>
                <a:gd name="connsiteY45" fmla="*/ 1038225 h 1267587"/>
                <a:gd name="connsiteX46" fmla="*/ 4660147 w 7155697"/>
                <a:gd name="connsiteY46" fmla="*/ 1038225 h 1267587"/>
                <a:gd name="connsiteX47" fmla="*/ 4803022 w 7155697"/>
                <a:gd name="connsiteY47" fmla="*/ 1047750 h 1267587"/>
                <a:gd name="connsiteX48" fmla="*/ 4974472 w 7155697"/>
                <a:gd name="connsiteY48" fmla="*/ 1076325 h 1267587"/>
                <a:gd name="connsiteX49" fmla="*/ 5031622 w 7155697"/>
                <a:gd name="connsiteY49" fmla="*/ 1085850 h 1267587"/>
                <a:gd name="connsiteX50" fmla="*/ 5117347 w 7155697"/>
                <a:gd name="connsiteY50" fmla="*/ 1085850 h 1267587"/>
                <a:gd name="connsiteX51" fmla="*/ 5222122 w 7155697"/>
                <a:gd name="connsiteY51" fmla="*/ 1019175 h 1267587"/>
                <a:gd name="connsiteX52" fmla="*/ 5355472 w 7155697"/>
                <a:gd name="connsiteY52" fmla="*/ 1028700 h 1267587"/>
                <a:gd name="connsiteX53" fmla="*/ 5374522 w 7155697"/>
                <a:gd name="connsiteY53" fmla="*/ 1019175 h 1267587"/>
                <a:gd name="connsiteX54" fmla="*/ 5469772 w 7155697"/>
                <a:gd name="connsiteY54" fmla="*/ 952500 h 1267587"/>
                <a:gd name="connsiteX55" fmla="*/ 5555497 w 7155697"/>
                <a:gd name="connsiteY55" fmla="*/ 962025 h 1267587"/>
                <a:gd name="connsiteX56" fmla="*/ 5584072 w 7155697"/>
                <a:gd name="connsiteY56" fmla="*/ 971550 h 1267587"/>
                <a:gd name="connsiteX57" fmla="*/ 5650747 w 7155697"/>
                <a:gd name="connsiteY57" fmla="*/ 981075 h 1267587"/>
                <a:gd name="connsiteX58" fmla="*/ 5736472 w 7155697"/>
                <a:gd name="connsiteY58" fmla="*/ 971550 h 1267587"/>
                <a:gd name="connsiteX59" fmla="*/ 5860297 w 7155697"/>
                <a:gd name="connsiteY59" fmla="*/ 971550 h 1267587"/>
                <a:gd name="connsiteX60" fmla="*/ 5936497 w 7155697"/>
                <a:gd name="connsiteY60" fmla="*/ 1000125 h 1267587"/>
                <a:gd name="connsiteX61" fmla="*/ 5965072 w 7155697"/>
                <a:gd name="connsiteY61" fmla="*/ 1009650 h 1267587"/>
                <a:gd name="connsiteX62" fmla="*/ 6022222 w 7155697"/>
                <a:gd name="connsiteY62" fmla="*/ 1000125 h 1267587"/>
                <a:gd name="connsiteX63" fmla="*/ 6031747 w 7155697"/>
                <a:gd name="connsiteY63" fmla="*/ 1000125 h 1267587"/>
                <a:gd name="connsiteX64" fmla="*/ 6126997 w 7155697"/>
                <a:gd name="connsiteY64" fmla="*/ 971550 h 1267587"/>
                <a:gd name="connsiteX65" fmla="*/ 6260347 w 7155697"/>
                <a:gd name="connsiteY65" fmla="*/ 962025 h 1267587"/>
                <a:gd name="connsiteX66" fmla="*/ 6355597 w 7155697"/>
                <a:gd name="connsiteY66" fmla="*/ 923925 h 1267587"/>
                <a:gd name="connsiteX67" fmla="*/ 6488947 w 7155697"/>
                <a:gd name="connsiteY67" fmla="*/ 933450 h 1267587"/>
                <a:gd name="connsiteX68" fmla="*/ 6688972 w 7155697"/>
                <a:gd name="connsiteY68" fmla="*/ 962025 h 1267587"/>
                <a:gd name="connsiteX69" fmla="*/ 6869947 w 7155697"/>
                <a:gd name="connsiteY69" fmla="*/ 971550 h 1267587"/>
                <a:gd name="connsiteX70" fmla="*/ 6984247 w 7155697"/>
                <a:gd name="connsiteY70" fmla="*/ 1009650 h 1267587"/>
                <a:gd name="connsiteX71" fmla="*/ 7031872 w 7155697"/>
                <a:gd name="connsiteY71" fmla="*/ 1009650 h 1267587"/>
                <a:gd name="connsiteX72" fmla="*/ 7127122 w 7155697"/>
                <a:gd name="connsiteY72" fmla="*/ 990600 h 1267587"/>
                <a:gd name="connsiteX73" fmla="*/ 7127122 w 7155697"/>
                <a:gd name="connsiteY73" fmla="*/ 990600 h 1267587"/>
                <a:gd name="connsiteX74" fmla="*/ 7155697 w 7155697"/>
                <a:gd name="connsiteY74" fmla="*/ 257175 h 1267587"/>
                <a:gd name="connsiteX75" fmla="*/ 5374522 w 7155697"/>
                <a:gd name="connsiteY75" fmla="*/ 114300 h 1267587"/>
                <a:gd name="connsiteX76" fmla="*/ 5174497 w 7155697"/>
                <a:gd name="connsiteY76" fmla="*/ 257175 h 1267587"/>
                <a:gd name="connsiteX77" fmla="*/ 4574422 w 7155697"/>
                <a:gd name="connsiteY77" fmla="*/ 304800 h 1267587"/>
                <a:gd name="connsiteX78" fmla="*/ 4479172 w 7155697"/>
                <a:gd name="connsiteY78" fmla="*/ 314325 h 1267587"/>
                <a:gd name="connsiteX79" fmla="*/ 3574297 w 7155697"/>
                <a:gd name="connsiteY79" fmla="*/ 304800 h 1267587"/>
                <a:gd name="connsiteX80" fmla="*/ 1783597 w 7155697"/>
                <a:gd name="connsiteY80" fmla="*/ 190500 h 1267587"/>
                <a:gd name="connsiteX81" fmla="*/ 354847 w 7155697"/>
                <a:gd name="connsiteY81" fmla="*/ 57150 h 1267587"/>
                <a:gd name="connsiteX82" fmla="*/ 0 w 7155697"/>
                <a:gd name="connsiteY82" fmla="*/ 0 h 1267587"/>
                <a:gd name="connsiteX83" fmla="*/ 30997 w 7155697"/>
                <a:gd name="connsiteY83" fmla="*/ 666750 h 1267587"/>
                <a:gd name="connsiteX0" fmla="*/ 0 w 7155697"/>
                <a:gd name="connsiteY0" fmla="*/ 661584 h 1267587"/>
                <a:gd name="connsiteX1" fmla="*/ 30997 w 7155697"/>
                <a:gd name="connsiteY1" fmla="*/ 666750 h 1267587"/>
                <a:gd name="connsiteX2" fmla="*/ 145297 w 7155697"/>
                <a:gd name="connsiteY2" fmla="*/ 685800 h 1267587"/>
                <a:gd name="connsiteX3" fmla="*/ 335797 w 7155697"/>
                <a:gd name="connsiteY3" fmla="*/ 695325 h 1267587"/>
                <a:gd name="connsiteX4" fmla="*/ 583447 w 7155697"/>
                <a:gd name="connsiteY4" fmla="*/ 742950 h 1267587"/>
                <a:gd name="connsiteX5" fmla="*/ 888247 w 7155697"/>
                <a:gd name="connsiteY5" fmla="*/ 762000 h 1267587"/>
                <a:gd name="connsiteX6" fmla="*/ 1002547 w 7155697"/>
                <a:gd name="connsiteY6" fmla="*/ 809625 h 1267587"/>
                <a:gd name="connsiteX7" fmla="*/ 1012072 w 7155697"/>
                <a:gd name="connsiteY7" fmla="*/ 809625 h 1267587"/>
                <a:gd name="connsiteX8" fmla="*/ 1202572 w 7155697"/>
                <a:gd name="connsiteY8" fmla="*/ 838200 h 1267587"/>
                <a:gd name="connsiteX9" fmla="*/ 1259722 w 7155697"/>
                <a:gd name="connsiteY9" fmla="*/ 914400 h 1267587"/>
                <a:gd name="connsiteX10" fmla="*/ 1507372 w 7155697"/>
                <a:gd name="connsiteY10" fmla="*/ 1019175 h 1267587"/>
                <a:gd name="connsiteX11" fmla="*/ 1564522 w 7155697"/>
                <a:gd name="connsiteY11" fmla="*/ 1095375 h 1267587"/>
                <a:gd name="connsiteX12" fmla="*/ 1612147 w 7155697"/>
                <a:gd name="connsiteY12" fmla="*/ 1095375 h 1267587"/>
                <a:gd name="connsiteX13" fmla="*/ 1659772 w 7155697"/>
                <a:gd name="connsiteY13" fmla="*/ 1162050 h 1267587"/>
                <a:gd name="connsiteX14" fmla="*/ 1745497 w 7155697"/>
                <a:gd name="connsiteY14" fmla="*/ 1152525 h 1267587"/>
                <a:gd name="connsiteX15" fmla="*/ 1774072 w 7155697"/>
                <a:gd name="connsiteY15" fmla="*/ 1143000 h 1267587"/>
                <a:gd name="connsiteX16" fmla="*/ 1993147 w 7155697"/>
                <a:gd name="connsiteY16" fmla="*/ 1076325 h 1267587"/>
                <a:gd name="connsiteX17" fmla="*/ 2126497 w 7155697"/>
                <a:gd name="connsiteY17" fmla="*/ 1133475 h 1267587"/>
                <a:gd name="connsiteX18" fmla="*/ 2183647 w 7155697"/>
                <a:gd name="connsiteY18" fmla="*/ 1095375 h 1267587"/>
                <a:gd name="connsiteX19" fmla="*/ 2307472 w 7155697"/>
                <a:gd name="connsiteY19" fmla="*/ 1143000 h 1267587"/>
                <a:gd name="connsiteX20" fmla="*/ 2355097 w 7155697"/>
                <a:gd name="connsiteY20" fmla="*/ 1152525 h 1267587"/>
                <a:gd name="connsiteX21" fmla="*/ 2374147 w 7155697"/>
                <a:gd name="connsiteY21" fmla="*/ 1152525 h 1267587"/>
                <a:gd name="connsiteX22" fmla="*/ 2440822 w 7155697"/>
                <a:gd name="connsiteY22" fmla="*/ 1133475 h 1267587"/>
                <a:gd name="connsiteX23" fmla="*/ 2526547 w 7155697"/>
                <a:gd name="connsiteY23" fmla="*/ 1143000 h 1267587"/>
                <a:gd name="connsiteX24" fmla="*/ 2621797 w 7155697"/>
                <a:gd name="connsiteY24" fmla="*/ 1133475 h 1267587"/>
                <a:gd name="connsiteX25" fmla="*/ 2650372 w 7155697"/>
                <a:gd name="connsiteY25" fmla="*/ 1133475 h 1267587"/>
                <a:gd name="connsiteX26" fmla="*/ 2869447 w 7155697"/>
                <a:gd name="connsiteY26" fmla="*/ 1085850 h 1267587"/>
                <a:gd name="connsiteX27" fmla="*/ 3059947 w 7155697"/>
                <a:gd name="connsiteY27" fmla="*/ 1085850 h 1267587"/>
                <a:gd name="connsiteX28" fmla="*/ 3107572 w 7155697"/>
                <a:gd name="connsiteY28" fmla="*/ 1152525 h 1267587"/>
                <a:gd name="connsiteX29" fmla="*/ 3145672 w 7155697"/>
                <a:gd name="connsiteY29" fmla="*/ 1162050 h 1267587"/>
                <a:gd name="connsiteX30" fmla="*/ 3193297 w 7155697"/>
                <a:gd name="connsiteY30" fmla="*/ 1171575 h 1267587"/>
                <a:gd name="connsiteX31" fmla="*/ 3279022 w 7155697"/>
                <a:gd name="connsiteY31" fmla="*/ 1200150 h 1267587"/>
                <a:gd name="connsiteX32" fmla="*/ 3364747 w 7155697"/>
                <a:gd name="connsiteY32" fmla="*/ 1219200 h 1267587"/>
                <a:gd name="connsiteX33" fmla="*/ 3412372 w 7155697"/>
                <a:gd name="connsiteY33" fmla="*/ 1228725 h 1267587"/>
                <a:gd name="connsiteX34" fmla="*/ 3583822 w 7155697"/>
                <a:gd name="connsiteY34" fmla="*/ 1247775 h 1267587"/>
                <a:gd name="connsiteX35" fmla="*/ 3679072 w 7155697"/>
                <a:gd name="connsiteY35" fmla="*/ 1266825 h 1267587"/>
                <a:gd name="connsiteX36" fmla="*/ 3717172 w 7155697"/>
                <a:gd name="connsiteY36" fmla="*/ 1228725 h 1267587"/>
                <a:gd name="connsiteX37" fmla="*/ 3726697 w 7155697"/>
                <a:gd name="connsiteY37" fmla="*/ 1228725 h 1267587"/>
                <a:gd name="connsiteX38" fmla="*/ 3850522 w 7155697"/>
                <a:gd name="connsiteY38" fmla="*/ 1200150 h 1267587"/>
                <a:gd name="connsiteX39" fmla="*/ 3936247 w 7155697"/>
                <a:gd name="connsiteY39" fmla="*/ 1190625 h 1267587"/>
                <a:gd name="connsiteX40" fmla="*/ 3955297 w 7155697"/>
                <a:gd name="connsiteY40" fmla="*/ 1162050 h 1267587"/>
                <a:gd name="connsiteX41" fmla="*/ 3993397 w 7155697"/>
                <a:gd name="connsiteY41" fmla="*/ 1114425 h 1267587"/>
                <a:gd name="connsiteX42" fmla="*/ 4107697 w 7155697"/>
                <a:gd name="connsiteY42" fmla="*/ 1019175 h 1267587"/>
                <a:gd name="connsiteX43" fmla="*/ 4269622 w 7155697"/>
                <a:gd name="connsiteY43" fmla="*/ 1047750 h 1267587"/>
                <a:gd name="connsiteX44" fmla="*/ 4469647 w 7155697"/>
                <a:gd name="connsiteY44" fmla="*/ 1057275 h 1267587"/>
                <a:gd name="connsiteX45" fmla="*/ 4574422 w 7155697"/>
                <a:gd name="connsiteY45" fmla="*/ 1038225 h 1267587"/>
                <a:gd name="connsiteX46" fmla="*/ 4660147 w 7155697"/>
                <a:gd name="connsiteY46" fmla="*/ 1038225 h 1267587"/>
                <a:gd name="connsiteX47" fmla="*/ 4803022 w 7155697"/>
                <a:gd name="connsiteY47" fmla="*/ 1047750 h 1267587"/>
                <a:gd name="connsiteX48" fmla="*/ 4974472 w 7155697"/>
                <a:gd name="connsiteY48" fmla="*/ 1076325 h 1267587"/>
                <a:gd name="connsiteX49" fmla="*/ 5031622 w 7155697"/>
                <a:gd name="connsiteY49" fmla="*/ 1085850 h 1267587"/>
                <a:gd name="connsiteX50" fmla="*/ 5117347 w 7155697"/>
                <a:gd name="connsiteY50" fmla="*/ 1085850 h 1267587"/>
                <a:gd name="connsiteX51" fmla="*/ 5222122 w 7155697"/>
                <a:gd name="connsiteY51" fmla="*/ 1019175 h 1267587"/>
                <a:gd name="connsiteX52" fmla="*/ 5355472 w 7155697"/>
                <a:gd name="connsiteY52" fmla="*/ 1028700 h 1267587"/>
                <a:gd name="connsiteX53" fmla="*/ 5374522 w 7155697"/>
                <a:gd name="connsiteY53" fmla="*/ 1019175 h 1267587"/>
                <a:gd name="connsiteX54" fmla="*/ 5469772 w 7155697"/>
                <a:gd name="connsiteY54" fmla="*/ 952500 h 1267587"/>
                <a:gd name="connsiteX55" fmla="*/ 5555497 w 7155697"/>
                <a:gd name="connsiteY55" fmla="*/ 962025 h 1267587"/>
                <a:gd name="connsiteX56" fmla="*/ 5584072 w 7155697"/>
                <a:gd name="connsiteY56" fmla="*/ 971550 h 1267587"/>
                <a:gd name="connsiteX57" fmla="*/ 5650747 w 7155697"/>
                <a:gd name="connsiteY57" fmla="*/ 981075 h 1267587"/>
                <a:gd name="connsiteX58" fmla="*/ 5736472 w 7155697"/>
                <a:gd name="connsiteY58" fmla="*/ 971550 h 1267587"/>
                <a:gd name="connsiteX59" fmla="*/ 5860297 w 7155697"/>
                <a:gd name="connsiteY59" fmla="*/ 971550 h 1267587"/>
                <a:gd name="connsiteX60" fmla="*/ 5936497 w 7155697"/>
                <a:gd name="connsiteY60" fmla="*/ 1000125 h 1267587"/>
                <a:gd name="connsiteX61" fmla="*/ 5965072 w 7155697"/>
                <a:gd name="connsiteY61" fmla="*/ 1009650 h 1267587"/>
                <a:gd name="connsiteX62" fmla="*/ 6022222 w 7155697"/>
                <a:gd name="connsiteY62" fmla="*/ 1000125 h 1267587"/>
                <a:gd name="connsiteX63" fmla="*/ 6031747 w 7155697"/>
                <a:gd name="connsiteY63" fmla="*/ 1000125 h 1267587"/>
                <a:gd name="connsiteX64" fmla="*/ 6126997 w 7155697"/>
                <a:gd name="connsiteY64" fmla="*/ 971550 h 1267587"/>
                <a:gd name="connsiteX65" fmla="*/ 6260347 w 7155697"/>
                <a:gd name="connsiteY65" fmla="*/ 962025 h 1267587"/>
                <a:gd name="connsiteX66" fmla="*/ 6355597 w 7155697"/>
                <a:gd name="connsiteY66" fmla="*/ 923925 h 1267587"/>
                <a:gd name="connsiteX67" fmla="*/ 6488947 w 7155697"/>
                <a:gd name="connsiteY67" fmla="*/ 933450 h 1267587"/>
                <a:gd name="connsiteX68" fmla="*/ 6688972 w 7155697"/>
                <a:gd name="connsiteY68" fmla="*/ 962025 h 1267587"/>
                <a:gd name="connsiteX69" fmla="*/ 6869947 w 7155697"/>
                <a:gd name="connsiteY69" fmla="*/ 971550 h 1267587"/>
                <a:gd name="connsiteX70" fmla="*/ 6984247 w 7155697"/>
                <a:gd name="connsiteY70" fmla="*/ 1009650 h 1267587"/>
                <a:gd name="connsiteX71" fmla="*/ 7031872 w 7155697"/>
                <a:gd name="connsiteY71" fmla="*/ 1009650 h 1267587"/>
                <a:gd name="connsiteX72" fmla="*/ 7127122 w 7155697"/>
                <a:gd name="connsiteY72" fmla="*/ 990600 h 1267587"/>
                <a:gd name="connsiteX73" fmla="*/ 7127122 w 7155697"/>
                <a:gd name="connsiteY73" fmla="*/ 990600 h 1267587"/>
                <a:gd name="connsiteX74" fmla="*/ 7155697 w 7155697"/>
                <a:gd name="connsiteY74" fmla="*/ 257175 h 1267587"/>
                <a:gd name="connsiteX75" fmla="*/ 5374522 w 7155697"/>
                <a:gd name="connsiteY75" fmla="*/ 114300 h 1267587"/>
                <a:gd name="connsiteX76" fmla="*/ 5174497 w 7155697"/>
                <a:gd name="connsiteY76" fmla="*/ 257175 h 1267587"/>
                <a:gd name="connsiteX77" fmla="*/ 4574422 w 7155697"/>
                <a:gd name="connsiteY77" fmla="*/ 304800 h 1267587"/>
                <a:gd name="connsiteX78" fmla="*/ 4479172 w 7155697"/>
                <a:gd name="connsiteY78" fmla="*/ 314325 h 1267587"/>
                <a:gd name="connsiteX79" fmla="*/ 3574297 w 7155697"/>
                <a:gd name="connsiteY79" fmla="*/ 304800 h 1267587"/>
                <a:gd name="connsiteX80" fmla="*/ 1783597 w 7155697"/>
                <a:gd name="connsiteY80" fmla="*/ 190500 h 1267587"/>
                <a:gd name="connsiteX81" fmla="*/ 354847 w 7155697"/>
                <a:gd name="connsiteY81" fmla="*/ 57150 h 1267587"/>
                <a:gd name="connsiteX82" fmla="*/ 0 w 7155697"/>
                <a:gd name="connsiteY82" fmla="*/ 0 h 1267587"/>
                <a:gd name="connsiteX83" fmla="*/ 0 w 7155697"/>
                <a:gd name="connsiteY83" fmla="*/ 661584 h 1267587"/>
                <a:gd name="connsiteX0" fmla="*/ 0 w 7156483"/>
                <a:gd name="connsiteY0" fmla="*/ 661584 h 1267587"/>
                <a:gd name="connsiteX1" fmla="*/ 30997 w 7156483"/>
                <a:gd name="connsiteY1" fmla="*/ 666750 h 1267587"/>
                <a:gd name="connsiteX2" fmla="*/ 145297 w 7156483"/>
                <a:gd name="connsiteY2" fmla="*/ 685800 h 1267587"/>
                <a:gd name="connsiteX3" fmla="*/ 335797 w 7156483"/>
                <a:gd name="connsiteY3" fmla="*/ 695325 h 1267587"/>
                <a:gd name="connsiteX4" fmla="*/ 583447 w 7156483"/>
                <a:gd name="connsiteY4" fmla="*/ 742950 h 1267587"/>
                <a:gd name="connsiteX5" fmla="*/ 888247 w 7156483"/>
                <a:gd name="connsiteY5" fmla="*/ 762000 h 1267587"/>
                <a:gd name="connsiteX6" fmla="*/ 1002547 w 7156483"/>
                <a:gd name="connsiteY6" fmla="*/ 809625 h 1267587"/>
                <a:gd name="connsiteX7" fmla="*/ 1012072 w 7156483"/>
                <a:gd name="connsiteY7" fmla="*/ 809625 h 1267587"/>
                <a:gd name="connsiteX8" fmla="*/ 1202572 w 7156483"/>
                <a:gd name="connsiteY8" fmla="*/ 838200 h 1267587"/>
                <a:gd name="connsiteX9" fmla="*/ 1259722 w 7156483"/>
                <a:gd name="connsiteY9" fmla="*/ 914400 h 1267587"/>
                <a:gd name="connsiteX10" fmla="*/ 1507372 w 7156483"/>
                <a:gd name="connsiteY10" fmla="*/ 1019175 h 1267587"/>
                <a:gd name="connsiteX11" fmla="*/ 1564522 w 7156483"/>
                <a:gd name="connsiteY11" fmla="*/ 1095375 h 1267587"/>
                <a:gd name="connsiteX12" fmla="*/ 1612147 w 7156483"/>
                <a:gd name="connsiteY12" fmla="*/ 1095375 h 1267587"/>
                <a:gd name="connsiteX13" fmla="*/ 1659772 w 7156483"/>
                <a:gd name="connsiteY13" fmla="*/ 1162050 h 1267587"/>
                <a:gd name="connsiteX14" fmla="*/ 1745497 w 7156483"/>
                <a:gd name="connsiteY14" fmla="*/ 1152525 h 1267587"/>
                <a:gd name="connsiteX15" fmla="*/ 1774072 w 7156483"/>
                <a:gd name="connsiteY15" fmla="*/ 1143000 h 1267587"/>
                <a:gd name="connsiteX16" fmla="*/ 1993147 w 7156483"/>
                <a:gd name="connsiteY16" fmla="*/ 1076325 h 1267587"/>
                <a:gd name="connsiteX17" fmla="*/ 2126497 w 7156483"/>
                <a:gd name="connsiteY17" fmla="*/ 1133475 h 1267587"/>
                <a:gd name="connsiteX18" fmla="*/ 2183647 w 7156483"/>
                <a:gd name="connsiteY18" fmla="*/ 1095375 h 1267587"/>
                <a:gd name="connsiteX19" fmla="*/ 2307472 w 7156483"/>
                <a:gd name="connsiteY19" fmla="*/ 1143000 h 1267587"/>
                <a:gd name="connsiteX20" fmla="*/ 2355097 w 7156483"/>
                <a:gd name="connsiteY20" fmla="*/ 1152525 h 1267587"/>
                <a:gd name="connsiteX21" fmla="*/ 2374147 w 7156483"/>
                <a:gd name="connsiteY21" fmla="*/ 1152525 h 1267587"/>
                <a:gd name="connsiteX22" fmla="*/ 2440822 w 7156483"/>
                <a:gd name="connsiteY22" fmla="*/ 1133475 h 1267587"/>
                <a:gd name="connsiteX23" fmla="*/ 2526547 w 7156483"/>
                <a:gd name="connsiteY23" fmla="*/ 1143000 h 1267587"/>
                <a:gd name="connsiteX24" fmla="*/ 2621797 w 7156483"/>
                <a:gd name="connsiteY24" fmla="*/ 1133475 h 1267587"/>
                <a:gd name="connsiteX25" fmla="*/ 2650372 w 7156483"/>
                <a:gd name="connsiteY25" fmla="*/ 1133475 h 1267587"/>
                <a:gd name="connsiteX26" fmla="*/ 2869447 w 7156483"/>
                <a:gd name="connsiteY26" fmla="*/ 1085850 h 1267587"/>
                <a:gd name="connsiteX27" fmla="*/ 3059947 w 7156483"/>
                <a:gd name="connsiteY27" fmla="*/ 1085850 h 1267587"/>
                <a:gd name="connsiteX28" fmla="*/ 3107572 w 7156483"/>
                <a:gd name="connsiteY28" fmla="*/ 1152525 h 1267587"/>
                <a:gd name="connsiteX29" fmla="*/ 3145672 w 7156483"/>
                <a:gd name="connsiteY29" fmla="*/ 1162050 h 1267587"/>
                <a:gd name="connsiteX30" fmla="*/ 3193297 w 7156483"/>
                <a:gd name="connsiteY30" fmla="*/ 1171575 h 1267587"/>
                <a:gd name="connsiteX31" fmla="*/ 3279022 w 7156483"/>
                <a:gd name="connsiteY31" fmla="*/ 1200150 h 1267587"/>
                <a:gd name="connsiteX32" fmla="*/ 3364747 w 7156483"/>
                <a:gd name="connsiteY32" fmla="*/ 1219200 h 1267587"/>
                <a:gd name="connsiteX33" fmla="*/ 3412372 w 7156483"/>
                <a:gd name="connsiteY33" fmla="*/ 1228725 h 1267587"/>
                <a:gd name="connsiteX34" fmla="*/ 3583822 w 7156483"/>
                <a:gd name="connsiteY34" fmla="*/ 1247775 h 1267587"/>
                <a:gd name="connsiteX35" fmla="*/ 3679072 w 7156483"/>
                <a:gd name="connsiteY35" fmla="*/ 1266825 h 1267587"/>
                <a:gd name="connsiteX36" fmla="*/ 3717172 w 7156483"/>
                <a:gd name="connsiteY36" fmla="*/ 1228725 h 1267587"/>
                <a:gd name="connsiteX37" fmla="*/ 3726697 w 7156483"/>
                <a:gd name="connsiteY37" fmla="*/ 1228725 h 1267587"/>
                <a:gd name="connsiteX38" fmla="*/ 3850522 w 7156483"/>
                <a:gd name="connsiteY38" fmla="*/ 1200150 h 1267587"/>
                <a:gd name="connsiteX39" fmla="*/ 3936247 w 7156483"/>
                <a:gd name="connsiteY39" fmla="*/ 1190625 h 1267587"/>
                <a:gd name="connsiteX40" fmla="*/ 3955297 w 7156483"/>
                <a:gd name="connsiteY40" fmla="*/ 1162050 h 1267587"/>
                <a:gd name="connsiteX41" fmla="*/ 3993397 w 7156483"/>
                <a:gd name="connsiteY41" fmla="*/ 1114425 h 1267587"/>
                <a:gd name="connsiteX42" fmla="*/ 4107697 w 7156483"/>
                <a:gd name="connsiteY42" fmla="*/ 1019175 h 1267587"/>
                <a:gd name="connsiteX43" fmla="*/ 4269622 w 7156483"/>
                <a:gd name="connsiteY43" fmla="*/ 1047750 h 1267587"/>
                <a:gd name="connsiteX44" fmla="*/ 4469647 w 7156483"/>
                <a:gd name="connsiteY44" fmla="*/ 1057275 h 1267587"/>
                <a:gd name="connsiteX45" fmla="*/ 4574422 w 7156483"/>
                <a:gd name="connsiteY45" fmla="*/ 1038225 h 1267587"/>
                <a:gd name="connsiteX46" fmla="*/ 4660147 w 7156483"/>
                <a:gd name="connsiteY46" fmla="*/ 1038225 h 1267587"/>
                <a:gd name="connsiteX47" fmla="*/ 4803022 w 7156483"/>
                <a:gd name="connsiteY47" fmla="*/ 1047750 h 1267587"/>
                <a:gd name="connsiteX48" fmla="*/ 4974472 w 7156483"/>
                <a:gd name="connsiteY48" fmla="*/ 1076325 h 1267587"/>
                <a:gd name="connsiteX49" fmla="*/ 5031622 w 7156483"/>
                <a:gd name="connsiteY49" fmla="*/ 1085850 h 1267587"/>
                <a:gd name="connsiteX50" fmla="*/ 5117347 w 7156483"/>
                <a:gd name="connsiteY50" fmla="*/ 1085850 h 1267587"/>
                <a:gd name="connsiteX51" fmla="*/ 5222122 w 7156483"/>
                <a:gd name="connsiteY51" fmla="*/ 1019175 h 1267587"/>
                <a:gd name="connsiteX52" fmla="*/ 5355472 w 7156483"/>
                <a:gd name="connsiteY52" fmla="*/ 1028700 h 1267587"/>
                <a:gd name="connsiteX53" fmla="*/ 5374522 w 7156483"/>
                <a:gd name="connsiteY53" fmla="*/ 1019175 h 1267587"/>
                <a:gd name="connsiteX54" fmla="*/ 5469772 w 7156483"/>
                <a:gd name="connsiteY54" fmla="*/ 952500 h 1267587"/>
                <a:gd name="connsiteX55" fmla="*/ 5555497 w 7156483"/>
                <a:gd name="connsiteY55" fmla="*/ 962025 h 1267587"/>
                <a:gd name="connsiteX56" fmla="*/ 5584072 w 7156483"/>
                <a:gd name="connsiteY56" fmla="*/ 971550 h 1267587"/>
                <a:gd name="connsiteX57" fmla="*/ 5650747 w 7156483"/>
                <a:gd name="connsiteY57" fmla="*/ 981075 h 1267587"/>
                <a:gd name="connsiteX58" fmla="*/ 5736472 w 7156483"/>
                <a:gd name="connsiteY58" fmla="*/ 971550 h 1267587"/>
                <a:gd name="connsiteX59" fmla="*/ 5860297 w 7156483"/>
                <a:gd name="connsiteY59" fmla="*/ 971550 h 1267587"/>
                <a:gd name="connsiteX60" fmla="*/ 5936497 w 7156483"/>
                <a:gd name="connsiteY60" fmla="*/ 1000125 h 1267587"/>
                <a:gd name="connsiteX61" fmla="*/ 5965072 w 7156483"/>
                <a:gd name="connsiteY61" fmla="*/ 1009650 h 1267587"/>
                <a:gd name="connsiteX62" fmla="*/ 6022222 w 7156483"/>
                <a:gd name="connsiteY62" fmla="*/ 1000125 h 1267587"/>
                <a:gd name="connsiteX63" fmla="*/ 6031747 w 7156483"/>
                <a:gd name="connsiteY63" fmla="*/ 1000125 h 1267587"/>
                <a:gd name="connsiteX64" fmla="*/ 6126997 w 7156483"/>
                <a:gd name="connsiteY64" fmla="*/ 971550 h 1267587"/>
                <a:gd name="connsiteX65" fmla="*/ 6260347 w 7156483"/>
                <a:gd name="connsiteY65" fmla="*/ 962025 h 1267587"/>
                <a:gd name="connsiteX66" fmla="*/ 6355597 w 7156483"/>
                <a:gd name="connsiteY66" fmla="*/ 923925 h 1267587"/>
                <a:gd name="connsiteX67" fmla="*/ 6488947 w 7156483"/>
                <a:gd name="connsiteY67" fmla="*/ 933450 h 1267587"/>
                <a:gd name="connsiteX68" fmla="*/ 6688972 w 7156483"/>
                <a:gd name="connsiteY68" fmla="*/ 962025 h 1267587"/>
                <a:gd name="connsiteX69" fmla="*/ 6869947 w 7156483"/>
                <a:gd name="connsiteY69" fmla="*/ 971550 h 1267587"/>
                <a:gd name="connsiteX70" fmla="*/ 6984247 w 7156483"/>
                <a:gd name="connsiteY70" fmla="*/ 1009650 h 1267587"/>
                <a:gd name="connsiteX71" fmla="*/ 7031872 w 7156483"/>
                <a:gd name="connsiteY71" fmla="*/ 1009650 h 1267587"/>
                <a:gd name="connsiteX72" fmla="*/ 7127122 w 7156483"/>
                <a:gd name="connsiteY72" fmla="*/ 990600 h 1267587"/>
                <a:gd name="connsiteX73" fmla="*/ 7156483 w 7156483"/>
                <a:gd name="connsiteY73" fmla="*/ 1014088 h 1267587"/>
                <a:gd name="connsiteX74" fmla="*/ 7155697 w 7156483"/>
                <a:gd name="connsiteY74" fmla="*/ 257175 h 1267587"/>
                <a:gd name="connsiteX75" fmla="*/ 5374522 w 7156483"/>
                <a:gd name="connsiteY75" fmla="*/ 114300 h 1267587"/>
                <a:gd name="connsiteX76" fmla="*/ 5174497 w 7156483"/>
                <a:gd name="connsiteY76" fmla="*/ 257175 h 1267587"/>
                <a:gd name="connsiteX77" fmla="*/ 4574422 w 7156483"/>
                <a:gd name="connsiteY77" fmla="*/ 304800 h 1267587"/>
                <a:gd name="connsiteX78" fmla="*/ 4479172 w 7156483"/>
                <a:gd name="connsiteY78" fmla="*/ 314325 h 1267587"/>
                <a:gd name="connsiteX79" fmla="*/ 3574297 w 7156483"/>
                <a:gd name="connsiteY79" fmla="*/ 304800 h 1267587"/>
                <a:gd name="connsiteX80" fmla="*/ 1783597 w 7156483"/>
                <a:gd name="connsiteY80" fmla="*/ 190500 h 1267587"/>
                <a:gd name="connsiteX81" fmla="*/ 354847 w 7156483"/>
                <a:gd name="connsiteY81" fmla="*/ 57150 h 1267587"/>
                <a:gd name="connsiteX82" fmla="*/ 0 w 7156483"/>
                <a:gd name="connsiteY82" fmla="*/ 0 h 1267587"/>
                <a:gd name="connsiteX83" fmla="*/ 0 w 7156483"/>
                <a:gd name="connsiteY83" fmla="*/ 661584 h 1267587"/>
                <a:gd name="connsiteX0" fmla="*/ 0 w 7156483"/>
                <a:gd name="connsiteY0" fmla="*/ 661584 h 1267587"/>
                <a:gd name="connsiteX1" fmla="*/ 30997 w 7156483"/>
                <a:gd name="connsiteY1" fmla="*/ 666750 h 1267587"/>
                <a:gd name="connsiteX2" fmla="*/ 145297 w 7156483"/>
                <a:gd name="connsiteY2" fmla="*/ 685800 h 1267587"/>
                <a:gd name="connsiteX3" fmla="*/ 335797 w 7156483"/>
                <a:gd name="connsiteY3" fmla="*/ 695325 h 1267587"/>
                <a:gd name="connsiteX4" fmla="*/ 583447 w 7156483"/>
                <a:gd name="connsiteY4" fmla="*/ 742950 h 1267587"/>
                <a:gd name="connsiteX5" fmla="*/ 888247 w 7156483"/>
                <a:gd name="connsiteY5" fmla="*/ 762000 h 1267587"/>
                <a:gd name="connsiteX6" fmla="*/ 1002547 w 7156483"/>
                <a:gd name="connsiteY6" fmla="*/ 809625 h 1267587"/>
                <a:gd name="connsiteX7" fmla="*/ 1012072 w 7156483"/>
                <a:gd name="connsiteY7" fmla="*/ 809625 h 1267587"/>
                <a:gd name="connsiteX8" fmla="*/ 1202572 w 7156483"/>
                <a:gd name="connsiteY8" fmla="*/ 838200 h 1267587"/>
                <a:gd name="connsiteX9" fmla="*/ 1259722 w 7156483"/>
                <a:gd name="connsiteY9" fmla="*/ 914400 h 1267587"/>
                <a:gd name="connsiteX10" fmla="*/ 1507372 w 7156483"/>
                <a:gd name="connsiteY10" fmla="*/ 1019175 h 1267587"/>
                <a:gd name="connsiteX11" fmla="*/ 1564522 w 7156483"/>
                <a:gd name="connsiteY11" fmla="*/ 1095375 h 1267587"/>
                <a:gd name="connsiteX12" fmla="*/ 1612147 w 7156483"/>
                <a:gd name="connsiteY12" fmla="*/ 1095375 h 1267587"/>
                <a:gd name="connsiteX13" fmla="*/ 1659772 w 7156483"/>
                <a:gd name="connsiteY13" fmla="*/ 1162050 h 1267587"/>
                <a:gd name="connsiteX14" fmla="*/ 1745497 w 7156483"/>
                <a:gd name="connsiteY14" fmla="*/ 1152525 h 1267587"/>
                <a:gd name="connsiteX15" fmla="*/ 1774072 w 7156483"/>
                <a:gd name="connsiteY15" fmla="*/ 1143000 h 1267587"/>
                <a:gd name="connsiteX16" fmla="*/ 1993147 w 7156483"/>
                <a:gd name="connsiteY16" fmla="*/ 1076325 h 1267587"/>
                <a:gd name="connsiteX17" fmla="*/ 2126497 w 7156483"/>
                <a:gd name="connsiteY17" fmla="*/ 1133475 h 1267587"/>
                <a:gd name="connsiteX18" fmla="*/ 2183647 w 7156483"/>
                <a:gd name="connsiteY18" fmla="*/ 1095375 h 1267587"/>
                <a:gd name="connsiteX19" fmla="*/ 2307472 w 7156483"/>
                <a:gd name="connsiteY19" fmla="*/ 1143000 h 1267587"/>
                <a:gd name="connsiteX20" fmla="*/ 2355097 w 7156483"/>
                <a:gd name="connsiteY20" fmla="*/ 1152525 h 1267587"/>
                <a:gd name="connsiteX21" fmla="*/ 2374147 w 7156483"/>
                <a:gd name="connsiteY21" fmla="*/ 1152525 h 1267587"/>
                <a:gd name="connsiteX22" fmla="*/ 2440822 w 7156483"/>
                <a:gd name="connsiteY22" fmla="*/ 1133475 h 1267587"/>
                <a:gd name="connsiteX23" fmla="*/ 2526547 w 7156483"/>
                <a:gd name="connsiteY23" fmla="*/ 1143000 h 1267587"/>
                <a:gd name="connsiteX24" fmla="*/ 2621797 w 7156483"/>
                <a:gd name="connsiteY24" fmla="*/ 1133475 h 1267587"/>
                <a:gd name="connsiteX25" fmla="*/ 2650372 w 7156483"/>
                <a:gd name="connsiteY25" fmla="*/ 1133475 h 1267587"/>
                <a:gd name="connsiteX26" fmla="*/ 2869447 w 7156483"/>
                <a:gd name="connsiteY26" fmla="*/ 1085850 h 1267587"/>
                <a:gd name="connsiteX27" fmla="*/ 3059947 w 7156483"/>
                <a:gd name="connsiteY27" fmla="*/ 1085850 h 1267587"/>
                <a:gd name="connsiteX28" fmla="*/ 3107572 w 7156483"/>
                <a:gd name="connsiteY28" fmla="*/ 1152525 h 1267587"/>
                <a:gd name="connsiteX29" fmla="*/ 3145672 w 7156483"/>
                <a:gd name="connsiteY29" fmla="*/ 1162050 h 1267587"/>
                <a:gd name="connsiteX30" fmla="*/ 3193297 w 7156483"/>
                <a:gd name="connsiteY30" fmla="*/ 1171575 h 1267587"/>
                <a:gd name="connsiteX31" fmla="*/ 3279022 w 7156483"/>
                <a:gd name="connsiteY31" fmla="*/ 1200150 h 1267587"/>
                <a:gd name="connsiteX32" fmla="*/ 3364747 w 7156483"/>
                <a:gd name="connsiteY32" fmla="*/ 1219200 h 1267587"/>
                <a:gd name="connsiteX33" fmla="*/ 3412372 w 7156483"/>
                <a:gd name="connsiteY33" fmla="*/ 1228725 h 1267587"/>
                <a:gd name="connsiteX34" fmla="*/ 3583822 w 7156483"/>
                <a:gd name="connsiteY34" fmla="*/ 1247775 h 1267587"/>
                <a:gd name="connsiteX35" fmla="*/ 3679072 w 7156483"/>
                <a:gd name="connsiteY35" fmla="*/ 1266825 h 1267587"/>
                <a:gd name="connsiteX36" fmla="*/ 3717172 w 7156483"/>
                <a:gd name="connsiteY36" fmla="*/ 1228725 h 1267587"/>
                <a:gd name="connsiteX37" fmla="*/ 3726697 w 7156483"/>
                <a:gd name="connsiteY37" fmla="*/ 1228725 h 1267587"/>
                <a:gd name="connsiteX38" fmla="*/ 3850522 w 7156483"/>
                <a:gd name="connsiteY38" fmla="*/ 1200150 h 1267587"/>
                <a:gd name="connsiteX39" fmla="*/ 3936247 w 7156483"/>
                <a:gd name="connsiteY39" fmla="*/ 1190625 h 1267587"/>
                <a:gd name="connsiteX40" fmla="*/ 3955297 w 7156483"/>
                <a:gd name="connsiteY40" fmla="*/ 1162050 h 1267587"/>
                <a:gd name="connsiteX41" fmla="*/ 3993397 w 7156483"/>
                <a:gd name="connsiteY41" fmla="*/ 1114425 h 1267587"/>
                <a:gd name="connsiteX42" fmla="*/ 4107697 w 7156483"/>
                <a:gd name="connsiteY42" fmla="*/ 1019175 h 1267587"/>
                <a:gd name="connsiteX43" fmla="*/ 4269622 w 7156483"/>
                <a:gd name="connsiteY43" fmla="*/ 1047750 h 1267587"/>
                <a:gd name="connsiteX44" fmla="*/ 4469647 w 7156483"/>
                <a:gd name="connsiteY44" fmla="*/ 1057275 h 1267587"/>
                <a:gd name="connsiteX45" fmla="*/ 4574422 w 7156483"/>
                <a:gd name="connsiteY45" fmla="*/ 1038225 h 1267587"/>
                <a:gd name="connsiteX46" fmla="*/ 4660147 w 7156483"/>
                <a:gd name="connsiteY46" fmla="*/ 1038225 h 1267587"/>
                <a:gd name="connsiteX47" fmla="*/ 4803022 w 7156483"/>
                <a:gd name="connsiteY47" fmla="*/ 1047750 h 1267587"/>
                <a:gd name="connsiteX48" fmla="*/ 4974472 w 7156483"/>
                <a:gd name="connsiteY48" fmla="*/ 1076325 h 1267587"/>
                <a:gd name="connsiteX49" fmla="*/ 5031622 w 7156483"/>
                <a:gd name="connsiteY49" fmla="*/ 1085850 h 1267587"/>
                <a:gd name="connsiteX50" fmla="*/ 5117347 w 7156483"/>
                <a:gd name="connsiteY50" fmla="*/ 1085850 h 1267587"/>
                <a:gd name="connsiteX51" fmla="*/ 5222122 w 7156483"/>
                <a:gd name="connsiteY51" fmla="*/ 1019175 h 1267587"/>
                <a:gd name="connsiteX52" fmla="*/ 5355472 w 7156483"/>
                <a:gd name="connsiteY52" fmla="*/ 1028700 h 1267587"/>
                <a:gd name="connsiteX53" fmla="*/ 5374522 w 7156483"/>
                <a:gd name="connsiteY53" fmla="*/ 1019175 h 1267587"/>
                <a:gd name="connsiteX54" fmla="*/ 5469772 w 7156483"/>
                <a:gd name="connsiteY54" fmla="*/ 952500 h 1267587"/>
                <a:gd name="connsiteX55" fmla="*/ 5555497 w 7156483"/>
                <a:gd name="connsiteY55" fmla="*/ 962025 h 1267587"/>
                <a:gd name="connsiteX56" fmla="*/ 5584072 w 7156483"/>
                <a:gd name="connsiteY56" fmla="*/ 971550 h 1267587"/>
                <a:gd name="connsiteX57" fmla="*/ 5650747 w 7156483"/>
                <a:gd name="connsiteY57" fmla="*/ 981075 h 1267587"/>
                <a:gd name="connsiteX58" fmla="*/ 5736472 w 7156483"/>
                <a:gd name="connsiteY58" fmla="*/ 971550 h 1267587"/>
                <a:gd name="connsiteX59" fmla="*/ 5860297 w 7156483"/>
                <a:gd name="connsiteY59" fmla="*/ 971550 h 1267587"/>
                <a:gd name="connsiteX60" fmla="*/ 5936497 w 7156483"/>
                <a:gd name="connsiteY60" fmla="*/ 1000125 h 1267587"/>
                <a:gd name="connsiteX61" fmla="*/ 5965072 w 7156483"/>
                <a:gd name="connsiteY61" fmla="*/ 1009650 h 1267587"/>
                <a:gd name="connsiteX62" fmla="*/ 6022222 w 7156483"/>
                <a:gd name="connsiteY62" fmla="*/ 1000125 h 1267587"/>
                <a:gd name="connsiteX63" fmla="*/ 6031747 w 7156483"/>
                <a:gd name="connsiteY63" fmla="*/ 1000125 h 1267587"/>
                <a:gd name="connsiteX64" fmla="*/ 6126997 w 7156483"/>
                <a:gd name="connsiteY64" fmla="*/ 971550 h 1267587"/>
                <a:gd name="connsiteX65" fmla="*/ 6260347 w 7156483"/>
                <a:gd name="connsiteY65" fmla="*/ 962025 h 1267587"/>
                <a:gd name="connsiteX66" fmla="*/ 6355597 w 7156483"/>
                <a:gd name="connsiteY66" fmla="*/ 923925 h 1267587"/>
                <a:gd name="connsiteX67" fmla="*/ 6488947 w 7156483"/>
                <a:gd name="connsiteY67" fmla="*/ 933450 h 1267587"/>
                <a:gd name="connsiteX68" fmla="*/ 6688972 w 7156483"/>
                <a:gd name="connsiteY68" fmla="*/ 962025 h 1267587"/>
                <a:gd name="connsiteX69" fmla="*/ 6869947 w 7156483"/>
                <a:gd name="connsiteY69" fmla="*/ 971550 h 1267587"/>
                <a:gd name="connsiteX70" fmla="*/ 6984247 w 7156483"/>
                <a:gd name="connsiteY70" fmla="*/ 1009650 h 1267587"/>
                <a:gd name="connsiteX71" fmla="*/ 7031872 w 7156483"/>
                <a:gd name="connsiteY71" fmla="*/ 1009650 h 1267587"/>
                <a:gd name="connsiteX72" fmla="*/ 7144739 w 7156483"/>
                <a:gd name="connsiteY72" fmla="*/ 1008216 h 1267587"/>
                <a:gd name="connsiteX73" fmla="*/ 7156483 w 7156483"/>
                <a:gd name="connsiteY73" fmla="*/ 1014088 h 1267587"/>
                <a:gd name="connsiteX74" fmla="*/ 7155697 w 7156483"/>
                <a:gd name="connsiteY74" fmla="*/ 257175 h 1267587"/>
                <a:gd name="connsiteX75" fmla="*/ 5374522 w 7156483"/>
                <a:gd name="connsiteY75" fmla="*/ 114300 h 1267587"/>
                <a:gd name="connsiteX76" fmla="*/ 5174497 w 7156483"/>
                <a:gd name="connsiteY76" fmla="*/ 257175 h 1267587"/>
                <a:gd name="connsiteX77" fmla="*/ 4574422 w 7156483"/>
                <a:gd name="connsiteY77" fmla="*/ 304800 h 1267587"/>
                <a:gd name="connsiteX78" fmla="*/ 4479172 w 7156483"/>
                <a:gd name="connsiteY78" fmla="*/ 314325 h 1267587"/>
                <a:gd name="connsiteX79" fmla="*/ 3574297 w 7156483"/>
                <a:gd name="connsiteY79" fmla="*/ 304800 h 1267587"/>
                <a:gd name="connsiteX80" fmla="*/ 1783597 w 7156483"/>
                <a:gd name="connsiteY80" fmla="*/ 190500 h 1267587"/>
                <a:gd name="connsiteX81" fmla="*/ 354847 w 7156483"/>
                <a:gd name="connsiteY81" fmla="*/ 57150 h 1267587"/>
                <a:gd name="connsiteX82" fmla="*/ 0 w 7156483"/>
                <a:gd name="connsiteY82" fmla="*/ 0 h 1267587"/>
                <a:gd name="connsiteX83" fmla="*/ 0 w 7156483"/>
                <a:gd name="connsiteY83" fmla="*/ 661584 h 126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7156483" h="1267587">
                  <a:moveTo>
                    <a:pt x="0" y="661584"/>
                  </a:moveTo>
                  <a:lnTo>
                    <a:pt x="30997" y="666750"/>
                  </a:lnTo>
                  <a:cubicBezTo>
                    <a:pt x="55213" y="670786"/>
                    <a:pt x="87450" y="685800"/>
                    <a:pt x="145297" y="685800"/>
                  </a:cubicBezTo>
                  <a:lnTo>
                    <a:pt x="335797" y="695325"/>
                  </a:lnTo>
                  <a:cubicBezTo>
                    <a:pt x="451560" y="778013"/>
                    <a:pt x="375160" y="742950"/>
                    <a:pt x="583447" y="742950"/>
                  </a:cubicBezTo>
                  <a:lnTo>
                    <a:pt x="888247" y="762000"/>
                  </a:lnTo>
                  <a:cubicBezTo>
                    <a:pt x="952420" y="794086"/>
                    <a:pt x="947839" y="798683"/>
                    <a:pt x="1002547" y="809625"/>
                  </a:cubicBezTo>
                  <a:cubicBezTo>
                    <a:pt x="1005660" y="810248"/>
                    <a:pt x="1008897" y="809625"/>
                    <a:pt x="1012072" y="809625"/>
                  </a:cubicBezTo>
                  <a:lnTo>
                    <a:pt x="1202572" y="838200"/>
                  </a:lnTo>
                  <a:lnTo>
                    <a:pt x="1259722" y="914400"/>
                  </a:lnTo>
                  <a:lnTo>
                    <a:pt x="1507372" y="1019175"/>
                  </a:lnTo>
                  <a:cubicBezTo>
                    <a:pt x="1557607" y="1089504"/>
                    <a:pt x="1535684" y="1066537"/>
                    <a:pt x="1564522" y="1095375"/>
                  </a:cubicBezTo>
                  <a:lnTo>
                    <a:pt x="1612147" y="1095375"/>
                  </a:lnTo>
                  <a:cubicBezTo>
                    <a:pt x="1628022" y="1117600"/>
                    <a:pt x="1634668" y="1151291"/>
                    <a:pt x="1659772" y="1162050"/>
                  </a:cubicBezTo>
                  <a:cubicBezTo>
                    <a:pt x="1686198" y="1173376"/>
                    <a:pt x="1717137" y="1157252"/>
                    <a:pt x="1745497" y="1152525"/>
                  </a:cubicBezTo>
                  <a:cubicBezTo>
                    <a:pt x="1755401" y="1150874"/>
                    <a:pt x="1774072" y="1143000"/>
                    <a:pt x="1774072" y="1143000"/>
                  </a:cubicBezTo>
                  <a:lnTo>
                    <a:pt x="1993147" y="1076325"/>
                  </a:lnTo>
                  <a:cubicBezTo>
                    <a:pt x="2076696" y="1147939"/>
                    <a:pt x="2030550" y="1133475"/>
                    <a:pt x="2126497" y="1133475"/>
                  </a:cubicBezTo>
                  <a:lnTo>
                    <a:pt x="2183647" y="1095375"/>
                  </a:lnTo>
                  <a:cubicBezTo>
                    <a:pt x="2300804" y="1153954"/>
                    <a:pt x="2216906" y="1120359"/>
                    <a:pt x="2307472" y="1143000"/>
                  </a:cubicBezTo>
                  <a:cubicBezTo>
                    <a:pt x="2353604" y="1154533"/>
                    <a:pt x="2318713" y="1152525"/>
                    <a:pt x="2355097" y="1152525"/>
                  </a:cubicBezTo>
                  <a:lnTo>
                    <a:pt x="2374147" y="1152525"/>
                  </a:lnTo>
                  <a:lnTo>
                    <a:pt x="2440822" y="1133475"/>
                  </a:lnTo>
                  <a:cubicBezTo>
                    <a:pt x="2469397" y="1136650"/>
                    <a:pt x="2497796" y="1143000"/>
                    <a:pt x="2526547" y="1143000"/>
                  </a:cubicBezTo>
                  <a:cubicBezTo>
                    <a:pt x="2558455" y="1143000"/>
                    <a:pt x="2589983" y="1135922"/>
                    <a:pt x="2621797" y="1133475"/>
                  </a:cubicBezTo>
                  <a:cubicBezTo>
                    <a:pt x="2631294" y="1132744"/>
                    <a:pt x="2640847" y="1133475"/>
                    <a:pt x="2650372" y="1133475"/>
                  </a:cubicBezTo>
                  <a:lnTo>
                    <a:pt x="2869447" y="1085850"/>
                  </a:lnTo>
                  <a:lnTo>
                    <a:pt x="3059947" y="1085850"/>
                  </a:lnTo>
                  <a:cubicBezTo>
                    <a:pt x="3075822" y="1108075"/>
                    <a:pt x="3087158" y="1134380"/>
                    <a:pt x="3107572" y="1152525"/>
                  </a:cubicBezTo>
                  <a:cubicBezTo>
                    <a:pt x="3117356" y="1161222"/>
                    <a:pt x="3132893" y="1159210"/>
                    <a:pt x="3145672" y="1162050"/>
                  </a:cubicBezTo>
                  <a:cubicBezTo>
                    <a:pt x="3161476" y="1165562"/>
                    <a:pt x="3177731" y="1167127"/>
                    <a:pt x="3193297" y="1171575"/>
                  </a:cubicBezTo>
                  <a:cubicBezTo>
                    <a:pt x="3222259" y="1179850"/>
                    <a:pt x="3249486" y="1194243"/>
                    <a:pt x="3279022" y="1200150"/>
                  </a:cubicBezTo>
                  <a:cubicBezTo>
                    <a:pt x="3422661" y="1228878"/>
                    <a:pt x="3243683" y="1192297"/>
                    <a:pt x="3364747" y="1219200"/>
                  </a:cubicBezTo>
                  <a:cubicBezTo>
                    <a:pt x="3380551" y="1222712"/>
                    <a:pt x="3412372" y="1228725"/>
                    <a:pt x="3412372" y="1228725"/>
                  </a:cubicBezTo>
                  <a:lnTo>
                    <a:pt x="3583822" y="1247775"/>
                  </a:lnTo>
                  <a:cubicBezTo>
                    <a:pt x="3615572" y="1254125"/>
                    <a:pt x="3647019" y="1271404"/>
                    <a:pt x="3679072" y="1266825"/>
                  </a:cubicBezTo>
                  <a:cubicBezTo>
                    <a:pt x="3696852" y="1264285"/>
                    <a:pt x="3703147" y="1239945"/>
                    <a:pt x="3717172" y="1228725"/>
                  </a:cubicBezTo>
                  <a:cubicBezTo>
                    <a:pt x="3719651" y="1226742"/>
                    <a:pt x="3723522" y="1228725"/>
                    <a:pt x="3726697" y="1228725"/>
                  </a:cubicBezTo>
                  <a:lnTo>
                    <a:pt x="3850522" y="1200150"/>
                  </a:lnTo>
                  <a:cubicBezTo>
                    <a:pt x="3879097" y="1196975"/>
                    <a:pt x="3909227" y="1200450"/>
                    <a:pt x="3936247" y="1190625"/>
                  </a:cubicBezTo>
                  <a:cubicBezTo>
                    <a:pt x="3947005" y="1186713"/>
                    <a:pt x="3947968" y="1170844"/>
                    <a:pt x="3955297" y="1162050"/>
                  </a:cubicBezTo>
                  <a:cubicBezTo>
                    <a:pt x="3997291" y="1111657"/>
                    <a:pt x="3973421" y="1154376"/>
                    <a:pt x="3993397" y="1114425"/>
                  </a:cubicBezTo>
                  <a:lnTo>
                    <a:pt x="4107697" y="1019175"/>
                  </a:lnTo>
                  <a:cubicBezTo>
                    <a:pt x="4217519" y="1055782"/>
                    <a:pt x="4163301" y="1047750"/>
                    <a:pt x="4269622" y="1047750"/>
                  </a:cubicBezTo>
                  <a:lnTo>
                    <a:pt x="4469647" y="1057275"/>
                  </a:lnTo>
                  <a:lnTo>
                    <a:pt x="4574422" y="1038225"/>
                  </a:lnTo>
                  <a:lnTo>
                    <a:pt x="4660147" y="1038225"/>
                  </a:lnTo>
                  <a:lnTo>
                    <a:pt x="4803022" y="1047750"/>
                  </a:lnTo>
                  <a:cubicBezTo>
                    <a:pt x="4915856" y="1085361"/>
                    <a:pt x="4858626" y="1076325"/>
                    <a:pt x="4974472" y="1076325"/>
                  </a:cubicBezTo>
                  <a:lnTo>
                    <a:pt x="5031622" y="1085850"/>
                  </a:lnTo>
                  <a:cubicBezTo>
                    <a:pt x="5123546" y="1106278"/>
                    <a:pt x="5117347" y="1134172"/>
                    <a:pt x="5117347" y="1085850"/>
                  </a:cubicBezTo>
                  <a:lnTo>
                    <a:pt x="5222122" y="1019175"/>
                  </a:lnTo>
                  <a:cubicBezTo>
                    <a:pt x="5303345" y="1035420"/>
                    <a:pt x="5296821" y="1048250"/>
                    <a:pt x="5355472" y="1028700"/>
                  </a:cubicBezTo>
                  <a:cubicBezTo>
                    <a:pt x="5362207" y="1026455"/>
                    <a:pt x="5368172" y="1022350"/>
                    <a:pt x="5374522" y="1019175"/>
                  </a:cubicBezTo>
                  <a:lnTo>
                    <a:pt x="5469772" y="952500"/>
                  </a:lnTo>
                  <a:cubicBezTo>
                    <a:pt x="5498347" y="955675"/>
                    <a:pt x="5527137" y="957298"/>
                    <a:pt x="5555497" y="962025"/>
                  </a:cubicBezTo>
                  <a:cubicBezTo>
                    <a:pt x="5565401" y="963676"/>
                    <a:pt x="5574227" y="969581"/>
                    <a:pt x="5584072" y="971550"/>
                  </a:cubicBezTo>
                  <a:cubicBezTo>
                    <a:pt x="5606087" y="975953"/>
                    <a:pt x="5628522" y="977900"/>
                    <a:pt x="5650747" y="981075"/>
                  </a:cubicBezTo>
                  <a:lnTo>
                    <a:pt x="5736472" y="971550"/>
                  </a:lnTo>
                  <a:lnTo>
                    <a:pt x="5860297" y="971550"/>
                  </a:lnTo>
                  <a:lnTo>
                    <a:pt x="5936497" y="1000125"/>
                  </a:lnTo>
                  <a:cubicBezTo>
                    <a:pt x="5945933" y="1003556"/>
                    <a:pt x="5955032" y="1009650"/>
                    <a:pt x="5965072" y="1009650"/>
                  </a:cubicBezTo>
                  <a:cubicBezTo>
                    <a:pt x="5984385" y="1009650"/>
                    <a:pt x="6003103" y="1002856"/>
                    <a:pt x="6022222" y="1000125"/>
                  </a:cubicBezTo>
                  <a:cubicBezTo>
                    <a:pt x="6025365" y="999676"/>
                    <a:pt x="6028572" y="1000125"/>
                    <a:pt x="6031747" y="1000125"/>
                  </a:cubicBezTo>
                  <a:lnTo>
                    <a:pt x="6126997" y="971550"/>
                  </a:lnTo>
                  <a:lnTo>
                    <a:pt x="6260347" y="962025"/>
                  </a:lnTo>
                  <a:cubicBezTo>
                    <a:pt x="6350332" y="932030"/>
                    <a:pt x="6324773" y="954749"/>
                    <a:pt x="6355597" y="923925"/>
                  </a:cubicBezTo>
                  <a:lnTo>
                    <a:pt x="6488947" y="933450"/>
                  </a:lnTo>
                  <a:cubicBezTo>
                    <a:pt x="6603794" y="976518"/>
                    <a:pt x="6538020" y="962025"/>
                    <a:pt x="6688972" y="962025"/>
                  </a:cubicBezTo>
                  <a:lnTo>
                    <a:pt x="6869947" y="971550"/>
                  </a:lnTo>
                  <a:cubicBezTo>
                    <a:pt x="6888148" y="978375"/>
                    <a:pt x="6953734" y="1006260"/>
                    <a:pt x="6984247" y="1009650"/>
                  </a:cubicBezTo>
                  <a:cubicBezTo>
                    <a:pt x="7000025" y="1011403"/>
                    <a:pt x="7015997" y="1009650"/>
                    <a:pt x="7031872" y="1009650"/>
                  </a:cubicBezTo>
                  <a:lnTo>
                    <a:pt x="7144739" y="1008216"/>
                  </a:lnTo>
                  <a:lnTo>
                    <a:pt x="7156483" y="1014088"/>
                  </a:lnTo>
                  <a:lnTo>
                    <a:pt x="7155697" y="257175"/>
                  </a:lnTo>
                  <a:lnTo>
                    <a:pt x="5374522" y="114300"/>
                  </a:lnTo>
                  <a:lnTo>
                    <a:pt x="5174497" y="257175"/>
                  </a:lnTo>
                  <a:lnTo>
                    <a:pt x="4574422" y="304800"/>
                  </a:lnTo>
                  <a:lnTo>
                    <a:pt x="4479172" y="314325"/>
                  </a:lnTo>
                  <a:lnTo>
                    <a:pt x="3574297" y="304800"/>
                  </a:lnTo>
                  <a:lnTo>
                    <a:pt x="1783597" y="190500"/>
                  </a:lnTo>
                  <a:lnTo>
                    <a:pt x="354847" y="57150"/>
                  </a:lnTo>
                  <a:lnTo>
                    <a:pt x="0" y="0"/>
                  </a:lnTo>
                  <a:lnTo>
                    <a:pt x="0" y="661584"/>
                  </a:lnTo>
                  <a:close/>
                </a:path>
              </a:pathLst>
            </a:custGeom>
            <a:solidFill>
              <a:schemeClr val="accent2">
                <a:lumMod val="50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714356" y="4752257"/>
              <a:ext cx="3873707" cy="1875811"/>
            </a:xfrm>
            <a:custGeom>
              <a:avLst/>
              <a:gdLst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104775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638300 w 7181850"/>
                <a:gd name="connsiteY7" fmla="*/ 485775 h 3457575"/>
                <a:gd name="connsiteX8" fmla="*/ 1714500 w 7181850"/>
                <a:gd name="connsiteY8" fmla="*/ 523875 h 3457575"/>
                <a:gd name="connsiteX9" fmla="*/ 1743075 w 7181850"/>
                <a:gd name="connsiteY9" fmla="*/ 533400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76250 h 3457575"/>
                <a:gd name="connsiteX18" fmla="*/ 2962275 w 7181850"/>
                <a:gd name="connsiteY18" fmla="*/ 457200 h 3457575"/>
                <a:gd name="connsiteX19" fmla="*/ 3133725 w 7181850"/>
                <a:gd name="connsiteY19" fmla="*/ 485775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4019550 w 7181850"/>
                <a:gd name="connsiteY22" fmla="*/ 561975 h 3457575"/>
                <a:gd name="connsiteX23" fmla="*/ 4038600 w 7181850"/>
                <a:gd name="connsiteY23" fmla="*/ 438150 h 3457575"/>
                <a:gd name="connsiteX24" fmla="*/ 4152900 w 7181850"/>
                <a:gd name="connsiteY24" fmla="*/ 400050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104775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638300 w 7181850"/>
                <a:gd name="connsiteY7" fmla="*/ 485775 h 3457575"/>
                <a:gd name="connsiteX8" fmla="*/ 1714500 w 7181850"/>
                <a:gd name="connsiteY8" fmla="*/ 523875 h 3457575"/>
                <a:gd name="connsiteX9" fmla="*/ 1743075 w 7181850"/>
                <a:gd name="connsiteY9" fmla="*/ 533400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76250 h 3457575"/>
                <a:gd name="connsiteX18" fmla="*/ 2967441 w 7181850"/>
                <a:gd name="connsiteY18" fmla="*/ 410705 h 3457575"/>
                <a:gd name="connsiteX19" fmla="*/ 3133725 w 7181850"/>
                <a:gd name="connsiteY19" fmla="*/ 485775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4019550 w 7181850"/>
                <a:gd name="connsiteY22" fmla="*/ 561975 h 3457575"/>
                <a:gd name="connsiteX23" fmla="*/ 4038600 w 7181850"/>
                <a:gd name="connsiteY23" fmla="*/ 438150 h 3457575"/>
                <a:gd name="connsiteX24" fmla="*/ 4152900 w 7181850"/>
                <a:gd name="connsiteY24" fmla="*/ 400050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104775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638300 w 7181850"/>
                <a:gd name="connsiteY7" fmla="*/ 485775 h 3457575"/>
                <a:gd name="connsiteX8" fmla="*/ 1714500 w 7181850"/>
                <a:gd name="connsiteY8" fmla="*/ 523875 h 3457575"/>
                <a:gd name="connsiteX9" fmla="*/ 1743075 w 7181850"/>
                <a:gd name="connsiteY9" fmla="*/ 533400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133725 w 7181850"/>
                <a:gd name="connsiteY19" fmla="*/ 485775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4019550 w 7181850"/>
                <a:gd name="connsiteY22" fmla="*/ 561975 h 3457575"/>
                <a:gd name="connsiteX23" fmla="*/ 4038600 w 7181850"/>
                <a:gd name="connsiteY23" fmla="*/ 438150 h 3457575"/>
                <a:gd name="connsiteX24" fmla="*/ 4152900 w 7181850"/>
                <a:gd name="connsiteY24" fmla="*/ 400050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104775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638300 w 7181850"/>
                <a:gd name="connsiteY7" fmla="*/ 485775 h 3457575"/>
                <a:gd name="connsiteX8" fmla="*/ 1714500 w 7181850"/>
                <a:gd name="connsiteY8" fmla="*/ 523875 h 3457575"/>
                <a:gd name="connsiteX9" fmla="*/ 1743075 w 7181850"/>
                <a:gd name="connsiteY9" fmla="*/ 533400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4019550 w 7181850"/>
                <a:gd name="connsiteY22" fmla="*/ 561975 h 3457575"/>
                <a:gd name="connsiteX23" fmla="*/ 4038600 w 7181850"/>
                <a:gd name="connsiteY23" fmla="*/ 438150 h 3457575"/>
                <a:gd name="connsiteX24" fmla="*/ 4152900 w 7181850"/>
                <a:gd name="connsiteY24" fmla="*/ 400050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104775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638300 w 7181850"/>
                <a:gd name="connsiteY7" fmla="*/ 485775 h 3457575"/>
                <a:gd name="connsiteX8" fmla="*/ 1714500 w 7181850"/>
                <a:gd name="connsiteY8" fmla="*/ 523875 h 3457575"/>
                <a:gd name="connsiteX9" fmla="*/ 1743075 w 7181850"/>
                <a:gd name="connsiteY9" fmla="*/ 533400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52900 w 7181850"/>
                <a:gd name="connsiteY24" fmla="*/ 400050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104775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638300 w 7181850"/>
                <a:gd name="connsiteY7" fmla="*/ 485775 h 3457575"/>
                <a:gd name="connsiteX8" fmla="*/ 1714500 w 7181850"/>
                <a:gd name="connsiteY8" fmla="*/ 523875 h 3457575"/>
                <a:gd name="connsiteX9" fmla="*/ 1743075 w 7181850"/>
                <a:gd name="connsiteY9" fmla="*/ 533400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104775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638300 w 7181850"/>
                <a:gd name="connsiteY7" fmla="*/ 485775 h 3457575"/>
                <a:gd name="connsiteX8" fmla="*/ 1714500 w 7181850"/>
                <a:gd name="connsiteY8" fmla="*/ 523875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104775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14500 w 7181850"/>
                <a:gd name="connsiteY8" fmla="*/ 523875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104775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62025 w 7181850"/>
                <a:gd name="connsiteY4" fmla="*/ 123825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47725 w 7181850"/>
                <a:gd name="connsiteY87" fmla="*/ 1323975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83888 w 7181850"/>
                <a:gd name="connsiteY87" fmla="*/ 1396300 h 3457575"/>
                <a:gd name="connsiteX88" fmla="*/ 714375 w 7181850"/>
                <a:gd name="connsiteY88" fmla="*/ 1400175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990600 w 7181850"/>
                <a:gd name="connsiteY86" fmla="*/ 1304925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81150 w 7181850"/>
                <a:gd name="connsiteY83" fmla="*/ 1419225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86025 w 7181850"/>
                <a:gd name="connsiteY75" fmla="*/ 1933575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75984 w 7181850"/>
                <a:gd name="connsiteY83" fmla="*/ 1460554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28900 w 7181850"/>
                <a:gd name="connsiteY74" fmla="*/ 2105025 h 3457575"/>
                <a:gd name="connsiteX75" fmla="*/ 2449862 w 7181850"/>
                <a:gd name="connsiteY75" fmla="*/ 1969737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75984 w 7181850"/>
                <a:gd name="connsiteY83" fmla="*/ 1460554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3200 w 7181850"/>
                <a:gd name="connsiteY73" fmla="*/ 2133600 h 3457575"/>
                <a:gd name="connsiteX74" fmla="*/ 2603069 w 7181850"/>
                <a:gd name="connsiteY74" fmla="*/ 2156686 h 3457575"/>
                <a:gd name="connsiteX75" fmla="*/ 2449862 w 7181850"/>
                <a:gd name="connsiteY75" fmla="*/ 1969737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75984 w 7181850"/>
                <a:gd name="connsiteY83" fmla="*/ 1460554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8366 w 7181850"/>
                <a:gd name="connsiteY73" fmla="*/ 2159430 h 3457575"/>
                <a:gd name="connsiteX74" fmla="*/ 2603069 w 7181850"/>
                <a:gd name="connsiteY74" fmla="*/ 2156686 h 3457575"/>
                <a:gd name="connsiteX75" fmla="*/ 2449862 w 7181850"/>
                <a:gd name="connsiteY75" fmla="*/ 1969737 h 3457575"/>
                <a:gd name="connsiteX76" fmla="*/ 2428875 w 7181850"/>
                <a:gd name="connsiteY76" fmla="*/ 1809750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75984 w 7181850"/>
                <a:gd name="connsiteY83" fmla="*/ 1460554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8366 w 7181850"/>
                <a:gd name="connsiteY73" fmla="*/ 2159430 h 3457575"/>
                <a:gd name="connsiteX74" fmla="*/ 2603069 w 7181850"/>
                <a:gd name="connsiteY74" fmla="*/ 2156686 h 3457575"/>
                <a:gd name="connsiteX75" fmla="*/ 2449862 w 7181850"/>
                <a:gd name="connsiteY75" fmla="*/ 1969737 h 3457575"/>
                <a:gd name="connsiteX76" fmla="*/ 2403045 w 7181850"/>
                <a:gd name="connsiteY76" fmla="*/ 1804584 h 3457575"/>
                <a:gd name="connsiteX77" fmla="*/ 2305050 w 7181850"/>
                <a:gd name="connsiteY77" fmla="*/ 1762125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75984 w 7181850"/>
                <a:gd name="connsiteY83" fmla="*/ 1460554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43525 w 7181850"/>
                <a:gd name="connsiteY54" fmla="*/ 2476500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8366 w 7181850"/>
                <a:gd name="connsiteY73" fmla="*/ 2159430 h 3457575"/>
                <a:gd name="connsiteX74" fmla="*/ 2603069 w 7181850"/>
                <a:gd name="connsiteY74" fmla="*/ 2156686 h 3457575"/>
                <a:gd name="connsiteX75" fmla="*/ 2449862 w 7181850"/>
                <a:gd name="connsiteY75" fmla="*/ 1969737 h 3457575"/>
                <a:gd name="connsiteX76" fmla="*/ 2403045 w 7181850"/>
                <a:gd name="connsiteY76" fmla="*/ 1804584 h 3457575"/>
                <a:gd name="connsiteX77" fmla="*/ 2243057 w 7181850"/>
                <a:gd name="connsiteY77" fmla="*/ 1772458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75984 w 7181850"/>
                <a:gd name="connsiteY83" fmla="*/ 1460554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64190 w 7181850"/>
                <a:gd name="connsiteY54" fmla="*/ 2517829 h 3457575"/>
                <a:gd name="connsiteX55" fmla="*/ 5143500 w 7181850"/>
                <a:gd name="connsiteY55" fmla="*/ 248602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8366 w 7181850"/>
                <a:gd name="connsiteY73" fmla="*/ 2159430 h 3457575"/>
                <a:gd name="connsiteX74" fmla="*/ 2603069 w 7181850"/>
                <a:gd name="connsiteY74" fmla="*/ 2156686 h 3457575"/>
                <a:gd name="connsiteX75" fmla="*/ 2449862 w 7181850"/>
                <a:gd name="connsiteY75" fmla="*/ 1969737 h 3457575"/>
                <a:gd name="connsiteX76" fmla="*/ 2403045 w 7181850"/>
                <a:gd name="connsiteY76" fmla="*/ 1804584 h 3457575"/>
                <a:gd name="connsiteX77" fmla="*/ 2243057 w 7181850"/>
                <a:gd name="connsiteY77" fmla="*/ 1772458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75984 w 7181850"/>
                <a:gd name="connsiteY83" fmla="*/ 1460554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57825 w 7181850"/>
                <a:gd name="connsiteY53" fmla="*/ 2628900 h 3457575"/>
                <a:gd name="connsiteX54" fmla="*/ 5364190 w 7181850"/>
                <a:gd name="connsiteY54" fmla="*/ 2517829 h 3457575"/>
                <a:gd name="connsiteX55" fmla="*/ 5158998 w 7181850"/>
                <a:gd name="connsiteY55" fmla="*/ 251185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8366 w 7181850"/>
                <a:gd name="connsiteY73" fmla="*/ 2159430 h 3457575"/>
                <a:gd name="connsiteX74" fmla="*/ 2603069 w 7181850"/>
                <a:gd name="connsiteY74" fmla="*/ 2156686 h 3457575"/>
                <a:gd name="connsiteX75" fmla="*/ 2449862 w 7181850"/>
                <a:gd name="connsiteY75" fmla="*/ 1969737 h 3457575"/>
                <a:gd name="connsiteX76" fmla="*/ 2403045 w 7181850"/>
                <a:gd name="connsiteY76" fmla="*/ 1804584 h 3457575"/>
                <a:gd name="connsiteX77" fmla="*/ 2243057 w 7181850"/>
                <a:gd name="connsiteY77" fmla="*/ 1772458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75984 w 7181850"/>
                <a:gd name="connsiteY83" fmla="*/ 1460554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10225 w 7181850"/>
                <a:gd name="connsiteY51" fmla="*/ 2628900 h 3457575"/>
                <a:gd name="connsiteX52" fmla="*/ 5534025 w 7181850"/>
                <a:gd name="connsiteY52" fmla="*/ 2667000 h 3457575"/>
                <a:gd name="connsiteX53" fmla="*/ 5437161 w 7181850"/>
                <a:gd name="connsiteY53" fmla="*/ 2680561 h 3457575"/>
                <a:gd name="connsiteX54" fmla="*/ 5364190 w 7181850"/>
                <a:gd name="connsiteY54" fmla="*/ 2517829 h 3457575"/>
                <a:gd name="connsiteX55" fmla="*/ 5158998 w 7181850"/>
                <a:gd name="connsiteY55" fmla="*/ 2511855 h 3457575"/>
                <a:gd name="connsiteX56" fmla="*/ 5067300 w 7181850"/>
                <a:gd name="connsiteY56" fmla="*/ 2428875 h 3457575"/>
                <a:gd name="connsiteX57" fmla="*/ 4972050 w 7181850"/>
                <a:gd name="connsiteY57" fmla="*/ 2447925 h 3457575"/>
                <a:gd name="connsiteX58" fmla="*/ 4781550 w 7181850"/>
                <a:gd name="connsiteY58" fmla="*/ 2390775 h 3457575"/>
                <a:gd name="connsiteX59" fmla="*/ 4600575 w 7181850"/>
                <a:gd name="connsiteY59" fmla="*/ 2295525 h 3457575"/>
                <a:gd name="connsiteX60" fmla="*/ 4419600 w 7181850"/>
                <a:gd name="connsiteY60" fmla="*/ 2276475 h 3457575"/>
                <a:gd name="connsiteX61" fmla="*/ 4324350 w 7181850"/>
                <a:gd name="connsiteY61" fmla="*/ 2324100 h 3457575"/>
                <a:gd name="connsiteX62" fmla="*/ 4095750 w 7181850"/>
                <a:gd name="connsiteY62" fmla="*/ 2295525 h 3457575"/>
                <a:gd name="connsiteX63" fmla="*/ 3781425 w 7181850"/>
                <a:gd name="connsiteY63" fmla="*/ 2266950 h 3457575"/>
                <a:gd name="connsiteX64" fmla="*/ 3667125 w 7181850"/>
                <a:gd name="connsiteY64" fmla="*/ 2305050 h 3457575"/>
                <a:gd name="connsiteX65" fmla="*/ 3600450 w 7181850"/>
                <a:gd name="connsiteY65" fmla="*/ 2305050 h 3457575"/>
                <a:gd name="connsiteX66" fmla="*/ 3533775 w 7181850"/>
                <a:gd name="connsiteY66" fmla="*/ 2362200 h 3457575"/>
                <a:gd name="connsiteX67" fmla="*/ 3448050 w 7181850"/>
                <a:gd name="connsiteY67" fmla="*/ 2400300 h 3457575"/>
                <a:gd name="connsiteX68" fmla="*/ 3381375 w 7181850"/>
                <a:gd name="connsiteY68" fmla="*/ 2381250 h 3457575"/>
                <a:gd name="connsiteX69" fmla="*/ 3267075 w 7181850"/>
                <a:gd name="connsiteY69" fmla="*/ 2085975 h 3457575"/>
                <a:gd name="connsiteX70" fmla="*/ 3114675 w 7181850"/>
                <a:gd name="connsiteY70" fmla="*/ 1971675 h 3457575"/>
                <a:gd name="connsiteX71" fmla="*/ 2962275 w 7181850"/>
                <a:gd name="connsiteY71" fmla="*/ 1962150 h 3457575"/>
                <a:gd name="connsiteX72" fmla="*/ 2895600 w 7181850"/>
                <a:gd name="connsiteY72" fmla="*/ 2038350 h 3457575"/>
                <a:gd name="connsiteX73" fmla="*/ 2748366 w 7181850"/>
                <a:gd name="connsiteY73" fmla="*/ 2159430 h 3457575"/>
                <a:gd name="connsiteX74" fmla="*/ 2603069 w 7181850"/>
                <a:gd name="connsiteY74" fmla="*/ 2156686 h 3457575"/>
                <a:gd name="connsiteX75" fmla="*/ 2449862 w 7181850"/>
                <a:gd name="connsiteY75" fmla="*/ 1969737 h 3457575"/>
                <a:gd name="connsiteX76" fmla="*/ 2403045 w 7181850"/>
                <a:gd name="connsiteY76" fmla="*/ 1804584 h 3457575"/>
                <a:gd name="connsiteX77" fmla="*/ 2243057 w 7181850"/>
                <a:gd name="connsiteY77" fmla="*/ 1772458 h 3457575"/>
                <a:gd name="connsiteX78" fmla="*/ 2152650 w 7181850"/>
                <a:gd name="connsiteY78" fmla="*/ 1676400 h 3457575"/>
                <a:gd name="connsiteX79" fmla="*/ 2066925 w 7181850"/>
                <a:gd name="connsiteY79" fmla="*/ 1524000 h 3457575"/>
                <a:gd name="connsiteX80" fmla="*/ 1924050 w 7181850"/>
                <a:gd name="connsiteY80" fmla="*/ 1419225 h 3457575"/>
                <a:gd name="connsiteX81" fmla="*/ 1828800 w 7181850"/>
                <a:gd name="connsiteY81" fmla="*/ 1381125 h 3457575"/>
                <a:gd name="connsiteX82" fmla="*/ 1724025 w 7181850"/>
                <a:gd name="connsiteY82" fmla="*/ 1400175 h 3457575"/>
                <a:gd name="connsiteX83" fmla="*/ 1575984 w 7181850"/>
                <a:gd name="connsiteY83" fmla="*/ 1460554 h 3457575"/>
                <a:gd name="connsiteX84" fmla="*/ 1352550 w 7181850"/>
                <a:gd name="connsiteY84" fmla="*/ 1419225 h 3457575"/>
                <a:gd name="connsiteX85" fmla="*/ 1228725 w 7181850"/>
                <a:gd name="connsiteY85" fmla="*/ 1343025 h 3457575"/>
                <a:gd name="connsiteX86" fmla="*/ 1068092 w 7181850"/>
                <a:gd name="connsiteY86" fmla="*/ 1346254 h 3457575"/>
                <a:gd name="connsiteX87" fmla="*/ 883888 w 7181850"/>
                <a:gd name="connsiteY87" fmla="*/ 1396300 h 3457575"/>
                <a:gd name="connsiteX88" fmla="*/ 698877 w 7181850"/>
                <a:gd name="connsiteY88" fmla="*/ 1446670 h 3457575"/>
                <a:gd name="connsiteX89" fmla="*/ 504825 w 7181850"/>
                <a:gd name="connsiteY89" fmla="*/ 1419225 h 3457575"/>
                <a:gd name="connsiteX90" fmla="*/ 171450 w 7181850"/>
                <a:gd name="connsiteY90" fmla="*/ 1276350 h 3457575"/>
                <a:gd name="connsiteX91" fmla="*/ 0 w 7181850"/>
                <a:gd name="connsiteY91" fmla="*/ 1314450 h 3457575"/>
                <a:gd name="connsiteX92" fmla="*/ 47625 w 7181850"/>
                <a:gd name="connsiteY92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41222 w 7181850"/>
                <a:gd name="connsiteY51" fmla="*/ 2706876 h 3457575"/>
                <a:gd name="connsiteX52" fmla="*/ 5610225 w 7181850"/>
                <a:gd name="connsiteY52" fmla="*/ 2628900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98877 w 7181850"/>
                <a:gd name="connsiteY89" fmla="*/ 1446670 h 3457575"/>
                <a:gd name="connsiteX90" fmla="*/ 504825 w 7181850"/>
                <a:gd name="connsiteY90" fmla="*/ 141922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43575 w 7181850"/>
                <a:gd name="connsiteY50" fmla="*/ 279082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98877 w 7181850"/>
                <a:gd name="connsiteY89" fmla="*/ 1446670 h 3457575"/>
                <a:gd name="connsiteX90" fmla="*/ 504825 w 7181850"/>
                <a:gd name="connsiteY90" fmla="*/ 141922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886450 w 7181850"/>
                <a:gd name="connsiteY49" fmla="*/ 2943225 h 3457575"/>
                <a:gd name="connsiteX50" fmla="*/ 5728076 w 7181850"/>
                <a:gd name="connsiteY50" fmla="*/ 285798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98877 w 7181850"/>
                <a:gd name="connsiteY89" fmla="*/ 1446670 h 3457575"/>
                <a:gd name="connsiteX90" fmla="*/ 504825 w 7181850"/>
                <a:gd name="connsiteY90" fmla="*/ 141922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932945 w 7181850"/>
                <a:gd name="connsiteY49" fmla="*/ 3056880 h 3457575"/>
                <a:gd name="connsiteX50" fmla="*/ 5728076 w 7181850"/>
                <a:gd name="connsiteY50" fmla="*/ 285798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98877 w 7181850"/>
                <a:gd name="connsiteY89" fmla="*/ 1446670 h 3457575"/>
                <a:gd name="connsiteX90" fmla="*/ 504825 w 7181850"/>
                <a:gd name="connsiteY90" fmla="*/ 141922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81775 w 7181850"/>
                <a:gd name="connsiteY45" fmla="*/ 3038475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932945 w 7181850"/>
                <a:gd name="connsiteY49" fmla="*/ 2989720 h 3457575"/>
                <a:gd name="connsiteX50" fmla="*/ 5728076 w 7181850"/>
                <a:gd name="connsiteY50" fmla="*/ 285798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98877 w 7181850"/>
                <a:gd name="connsiteY89" fmla="*/ 1446670 h 3457575"/>
                <a:gd name="connsiteX90" fmla="*/ 504825 w 7181850"/>
                <a:gd name="connsiteY90" fmla="*/ 141922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53225 w 7181850"/>
                <a:gd name="connsiteY44" fmla="*/ 3190875 h 3457575"/>
                <a:gd name="connsiteX45" fmla="*/ 6550779 w 7181850"/>
                <a:gd name="connsiteY45" fmla="*/ 3079804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932945 w 7181850"/>
                <a:gd name="connsiteY49" fmla="*/ 2989720 h 3457575"/>
                <a:gd name="connsiteX50" fmla="*/ 5728076 w 7181850"/>
                <a:gd name="connsiteY50" fmla="*/ 285798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98877 w 7181850"/>
                <a:gd name="connsiteY89" fmla="*/ 1446670 h 3457575"/>
                <a:gd name="connsiteX90" fmla="*/ 504825 w 7181850"/>
                <a:gd name="connsiteY90" fmla="*/ 141922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38950 w 7181850"/>
                <a:gd name="connsiteY43" fmla="*/ 3286125 h 3457575"/>
                <a:gd name="connsiteX44" fmla="*/ 6722228 w 7181850"/>
                <a:gd name="connsiteY44" fmla="*/ 3232204 h 3457575"/>
                <a:gd name="connsiteX45" fmla="*/ 6550779 w 7181850"/>
                <a:gd name="connsiteY45" fmla="*/ 3079804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932945 w 7181850"/>
                <a:gd name="connsiteY49" fmla="*/ 2989720 h 3457575"/>
                <a:gd name="connsiteX50" fmla="*/ 5728076 w 7181850"/>
                <a:gd name="connsiteY50" fmla="*/ 285798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98877 w 7181850"/>
                <a:gd name="connsiteY89" fmla="*/ 1446670 h 3457575"/>
                <a:gd name="connsiteX90" fmla="*/ 504825 w 7181850"/>
                <a:gd name="connsiteY90" fmla="*/ 141922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28618 w 7181850"/>
                <a:gd name="connsiteY43" fmla="*/ 3317122 h 3457575"/>
                <a:gd name="connsiteX44" fmla="*/ 6722228 w 7181850"/>
                <a:gd name="connsiteY44" fmla="*/ 3232204 h 3457575"/>
                <a:gd name="connsiteX45" fmla="*/ 6550779 w 7181850"/>
                <a:gd name="connsiteY45" fmla="*/ 3079804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932945 w 7181850"/>
                <a:gd name="connsiteY49" fmla="*/ 2989720 h 3457575"/>
                <a:gd name="connsiteX50" fmla="*/ 5728076 w 7181850"/>
                <a:gd name="connsiteY50" fmla="*/ 285798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98877 w 7181850"/>
                <a:gd name="connsiteY89" fmla="*/ 1446670 h 3457575"/>
                <a:gd name="connsiteX90" fmla="*/ 504825 w 7181850"/>
                <a:gd name="connsiteY90" fmla="*/ 141922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28618 w 7181850"/>
                <a:gd name="connsiteY43" fmla="*/ 3317122 h 3457575"/>
                <a:gd name="connsiteX44" fmla="*/ 6722228 w 7181850"/>
                <a:gd name="connsiteY44" fmla="*/ 3232204 h 3457575"/>
                <a:gd name="connsiteX45" fmla="*/ 6550779 w 7181850"/>
                <a:gd name="connsiteY45" fmla="*/ 3079804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932945 w 7181850"/>
                <a:gd name="connsiteY49" fmla="*/ 2989720 h 3457575"/>
                <a:gd name="connsiteX50" fmla="*/ 5728076 w 7181850"/>
                <a:gd name="connsiteY50" fmla="*/ 285798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98877 w 7181850"/>
                <a:gd name="connsiteY89" fmla="*/ 1446670 h 3457575"/>
                <a:gd name="connsiteX90" fmla="*/ 334344 w 7181850"/>
                <a:gd name="connsiteY90" fmla="*/ 127457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00175 w 7181850"/>
                <a:gd name="connsiteY6" fmla="*/ 314325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28618 w 7181850"/>
                <a:gd name="connsiteY43" fmla="*/ 3317122 h 3457575"/>
                <a:gd name="connsiteX44" fmla="*/ 6722228 w 7181850"/>
                <a:gd name="connsiteY44" fmla="*/ 3232204 h 3457575"/>
                <a:gd name="connsiteX45" fmla="*/ 6550779 w 7181850"/>
                <a:gd name="connsiteY45" fmla="*/ 3079804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932945 w 7181850"/>
                <a:gd name="connsiteY49" fmla="*/ 2989720 h 3457575"/>
                <a:gd name="connsiteX50" fmla="*/ 5728076 w 7181850"/>
                <a:gd name="connsiteY50" fmla="*/ 285798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52382 w 7181850"/>
                <a:gd name="connsiteY89" fmla="*/ 1436338 h 3457575"/>
                <a:gd name="connsiteX90" fmla="*/ 334344 w 7181850"/>
                <a:gd name="connsiteY90" fmla="*/ 127457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47625 w 7181850"/>
                <a:gd name="connsiteY0" fmla="*/ 0 h 3457575"/>
                <a:gd name="connsiteX1" fmla="*/ 304800 w 7181850"/>
                <a:gd name="connsiteY1" fmla="*/ 19050 h 3457575"/>
                <a:gd name="connsiteX2" fmla="*/ 419100 w 7181850"/>
                <a:gd name="connsiteY2" fmla="*/ 76200 h 3457575"/>
                <a:gd name="connsiteX3" fmla="*/ 695325 w 7181850"/>
                <a:gd name="connsiteY3" fmla="*/ 78944 h 3457575"/>
                <a:gd name="connsiteX4" fmla="*/ 925863 w 7181850"/>
                <a:gd name="connsiteY4" fmla="*/ 108327 h 3457575"/>
                <a:gd name="connsiteX5" fmla="*/ 1228725 w 7181850"/>
                <a:gd name="connsiteY5" fmla="*/ 161925 h 3457575"/>
                <a:gd name="connsiteX6" fmla="*/ 1467335 w 7181850"/>
                <a:gd name="connsiteY6" fmla="*/ 324657 h 3457575"/>
                <a:gd name="connsiteX7" fmla="*/ 1591805 w 7181850"/>
                <a:gd name="connsiteY7" fmla="*/ 418616 h 3457575"/>
                <a:gd name="connsiteX8" fmla="*/ 1704168 w 7181850"/>
                <a:gd name="connsiteY8" fmla="*/ 492878 h 3457575"/>
                <a:gd name="connsiteX9" fmla="*/ 1784404 w 7181850"/>
                <a:gd name="connsiteY9" fmla="*/ 486905 h 3457575"/>
                <a:gd name="connsiteX10" fmla="*/ 1857375 w 7181850"/>
                <a:gd name="connsiteY10" fmla="*/ 447675 h 3457575"/>
                <a:gd name="connsiteX11" fmla="*/ 1990725 w 7181850"/>
                <a:gd name="connsiteY11" fmla="*/ 390525 h 3457575"/>
                <a:gd name="connsiteX12" fmla="*/ 2105025 w 7181850"/>
                <a:gd name="connsiteY12" fmla="*/ 438150 h 3457575"/>
                <a:gd name="connsiteX13" fmla="*/ 2181225 w 7181850"/>
                <a:gd name="connsiteY13" fmla="*/ 466725 h 3457575"/>
                <a:gd name="connsiteX14" fmla="*/ 2286000 w 7181850"/>
                <a:gd name="connsiteY14" fmla="*/ 447675 h 3457575"/>
                <a:gd name="connsiteX15" fmla="*/ 2400300 w 7181850"/>
                <a:gd name="connsiteY15" fmla="*/ 457200 h 3457575"/>
                <a:gd name="connsiteX16" fmla="*/ 2533650 w 7181850"/>
                <a:gd name="connsiteY16" fmla="*/ 466725 h 3457575"/>
                <a:gd name="connsiteX17" fmla="*/ 2771775 w 7181850"/>
                <a:gd name="connsiteY17" fmla="*/ 450420 h 3457575"/>
                <a:gd name="connsiteX18" fmla="*/ 2967441 w 7181850"/>
                <a:gd name="connsiteY18" fmla="*/ 410705 h 3457575"/>
                <a:gd name="connsiteX19" fmla="*/ 3082064 w 7181850"/>
                <a:gd name="connsiteY19" fmla="*/ 434114 h 3457575"/>
                <a:gd name="connsiteX20" fmla="*/ 3371850 w 7181850"/>
                <a:gd name="connsiteY20" fmla="*/ 571500 h 3457575"/>
                <a:gd name="connsiteX21" fmla="*/ 3724275 w 7181850"/>
                <a:gd name="connsiteY21" fmla="*/ 581025 h 3457575"/>
                <a:gd name="connsiteX22" fmla="*/ 3947225 w 7181850"/>
                <a:gd name="connsiteY22" fmla="*/ 525812 h 3457575"/>
                <a:gd name="connsiteX23" fmla="*/ 4038600 w 7181850"/>
                <a:gd name="connsiteY23" fmla="*/ 438150 h 3457575"/>
                <a:gd name="connsiteX24" fmla="*/ 4137402 w 7181850"/>
                <a:gd name="connsiteY24" fmla="*/ 348389 h 3457575"/>
                <a:gd name="connsiteX25" fmla="*/ 4333875 w 7181850"/>
                <a:gd name="connsiteY25" fmla="*/ 400050 h 3457575"/>
                <a:gd name="connsiteX26" fmla="*/ 4543425 w 7181850"/>
                <a:gd name="connsiteY26" fmla="*/ 390525 h 3457575"/>
                <a:gd name="connsiteX27" fmla="*/ 4867275 w 7181850"/>
                <a:gd name="connsiteY27" fmla="*/ 400050 h 3457575"/>
                <a:gd name="connsiteX28" fmla="*/ 5010150 w 7181850"/>
                <a:gd name="connsiteY28" fmla="*/ 400050 h 3457575"/>
                <a:gd name="connsiteX29" fmla="*/ 5172075 w 7181850"/>
                <a:gd name="connsiteY29" fmla="*/ 409575 h 3457575"/>
                <a:gd name="connsiteX30" fmla="*/ 5276850 w 7181850"/>
                <a:gd name="connsiteY30" fmla="*/ 352425 h 3457575"/>
                <a:gd name="connsiteX31" fmla="*/ 5381625 w 7181850"/>
                <a:gd name="connsiteY31" fmla="*/ 361950 h 3457575"/>
                <a:gd name="connsiteX32" fmla="*/ 5476875 w 7181850"/>
                <a:gd name="connsiteY32" fmla="*/ 314325 h 3457575"/>
                <a:gd name="connsiteX33" fmla="*/ 5667375 w 7181850"/>
                <a:gd name="connsiteY33" fmla="*/ 304800 h 3457575"/>
                <a:gd name="connsiteX34" fmla="*/ 5934075 w 7181850"/>
                <a:gd name="connsiteY34" fmla="*/ 342900 h 3457575"/>
                <a:gd name="connsiteX35" fmla="*/ 6172200 w 7181850"/>
                <a:gd name="connsiteY35" fmla="*/ 361950 h 3457575"/>
                <a:gd name="connsiteX36" fmla="*/ 6362700 w 7181850"/>
                <a:gd name="connsiteY36" fmla="*/ 304800 h 3457575"/>
                <a:gd name="connsiteX37" fmla="*/ 6553200 w 7181850"/>
                <a:gd name="connsiteY37" fmla="*/ 276225 h 3457575"/>
                <a:gd name="connsiteX38" fmla="*/ 6858000 w 7181850"/>
                <a:gd name="connsiteY38" fmla="*/ 295275 h 3457575"/>
                <a:gd name="connsiteX39" fmla="*/ 7019925 w 7181850"/>
                <a:gd name="connsiteY39" fmla="*/ 323850 h 3457575"/>
                <a:gd name="connsiteX40" fmla="*/ 7181850 w 7181850"/>
                <a:gd name="connsiteY40" fmla="*/ 333375 h 3457575"/>
                <a:gd name="connsiteX41" fmla="*/ 7172325 w 7181850"/>
                <a:gd name="connsiteY41" fmla="*/ 3457575 h 3457575"/>
                <a:gd name="connsiteX42" fmla="*/ 6991350 w 7181850"/>
                <a:gd name="connsiteY42" fmla="*/ 3448050 h 3457575"/>
                <a:gd name="connsiteX43" fmla="*/ 6828618 w 7181850"/>
                <a:gd name="connsiteY43" fmla="*/ 3317122 h 3457575"/>
                <a:gd name="connsiteX44" fmla="*/ 6722228 w 7181850"/>
                <a:gd name="connsiteY44" fmla="*/ 3232204 h 3457575"/>
                <a:gd name="connsiteX45" fmla="*/ 6550779 w 7181850"/>
                <a:gd name="connsiteY45" fmla="*/ 3079804 h 3457575"/>
                <a:gd name="connsiteX46" fmla="*/ 6419850 w 7181850"/>
                <a:gd name="connsiteY46" fmla="*/ 3000375 h 3457575"/>
                <a:gd name="connsiteX47" fmla="*/ 6229350 w 7181850"/>
                <a:gd name="connsiteY47" fmla="*/ 2943225 h 3457575"/>
                <a:gd name="connsiteX48" fmla="*/ 6029325 w 7181850"/>
                <a:gd name="connsiteY48" fmla="*/ 2914650 h 3457575"/>
                <a:gd name="connsiteX49" fmla="*/ 5932945 w 7181850"/>
                <a:gd name="connsiteY49" fmla="*/ 2989720 h 3457575"/>
                <a:gd name="connsiteX50" fmla="*/ 5728076 w 7181850"/>
                <a:gd name="connsiteY50" fmla="*/ 2857985 h 3457575"/>
                <a:gd name="connsiteX51" fmla="*/ 5641222 w 7181850"/>
                <a:gd name="connsiteY51" fmla="*/ 2706876 h 3457575"/>
                <a:gd name="connsiteX52" fmla="*/ 5599893 w 7181850"/>
                <a:gd name="connsiteY52" fmla="*/ 2670229 h 3457575"/>
                <a:gd name="connsiteX53" fmla="*/ 5534025 w 7181850"/>
                <a:gd name="connsiteY53" fmla="*/ 2667000 h 3457575"/>
                <a:gd name="connsiteX54" fmla="*/ 5437161 w 7181850"/>
                <a:gd name="connsiteY54" fmla="*/ 2680561 h 3457575"/>
                <a:gd name="connsiteX55" fmla="*/ 5364190 w 7181850"/>
                <a:gd name="connsiteY55" fmla="*/ 2517829 h 3457575"/>
                <a:gd name="connsiteX56" fmla="*/ 5158998 w 7181850"/>
                <a:gd name="connsiteY56" fmla="*/ 2511855 h 3457575"/>
                <a:gd name="connsiteX57" fmla="*/ 5067300 w 7181850"/>
                <a:gd name="connsiteY57" fmla="*/ 2428875 h 3457575"/>
                <a:gd name="connsiteX58" fmla="*/ 4972050 w 7181850"/>
                <a:gd name="connsiteY58" fmla="*/ 2447925 h 3457575"/>
                <a:gd name="connsiteX59" fmla="*/ 4781550 w 7181850"/>
                <a:gd name="connsiteY59" fmla="*/ 2390775 h 3457575"/>
                <a:gd name="connsiteX60" fmla="*/ 4600575 w 7181850"/>
                <a:gd name="connsiteY60" fmla="*/ 2295525 h 3457575"/>
                <a:gd name="connsiteX61" fmla="*/ 4419600 w 7181850"/>
                <a:gd name="connsiteY61" fmla="*/ 2276475 h 3457575"/>
                <a:gd name="connsiteX62" fmla="*/ 4324350 w 7181850"/>
                <a:gd name="connsiteY62" fmla="*/ 2324100 h 3457575"/>
                <a:gd name="connsiteX63" fmla="*/ 4095750 w 7181850"/>
                <a:gd name="connsiteY63" fmla="*/ 2295525 h 3457575"/>
                <a:gd name="connsiteX64" fmla="*/ 3781425 w 7181850"/>
                <a:gd name="connsiteY64" fmla="*/ 2266950 h 3457575"/>
                <a:gd name="connsiteX65" fmla="*/ 3667125 w 7181850"/>
                <a:gd name="connsiteY65" fmla="*/ 2305050 h 3457575"/>
                <a:gd name="connsiteX66" fmla="*/ 3600450 w 7181850"/>
                <a:gd name="connsiteY66" fmla="*/ 2305050 h 3457575"/>
                <a:gd name="connsiteX67" fmla="*/ 3533775 w 7181850"/>
                <a:gd name="connsiteY67" fmla="*/ 2362200 h 3457575"/>
                <a:gd name="connsiteX68" fmla="*/ 3448050 w 7181850"/>
                <a:gd name="connsiteY68" fmla="*/ 2400300 h 3457575"/>
                <a:gd name="connsiteX69" fmla="*/ 3381375 w 7181850"/>
                <a:gd name="connsiteY69" fmla="*/ 2381250 h 3457575"/>
                <a:gd name="connsiteX70" fmla="*/ 3267075 w 7181850"/>
                <a:gd name="connsiteY70" fmla="*/ 2085975 h 3457575"/>
                <a:gd name="connsiteX71" fmla="*/ 3114675 w 7181850"/>
                <a:gd name="connsiteY71" fmla="*/ 1971675 h 3457575"/>
                <a:gd name="connsiteX72" fmla="*/ 2962275 w 7181850"/>
                <a:gd name="connsiteY72" fmla="*/ 1962150 h 3457575"/>
                <a:gd name="connsiteX73" fmla="*/ 2895600 w 7181850"/>
                <a:gd name="connsiteY73" fmla="*/ 2038350 h 3457575"/>
                <a:gd name="connsiteX74" fmla="*/ 2748366 w 7181850"/>
                <a:gd name="connsiteY74" fmla="*/ 2159430 h 3457575"/>
                <a:gd name="connsiteX75" fmla="*/ 2603069 w 7181850"/>
                <a:gd name="connsiteY75" fmla="*/ 2156686 h 3457575"/>
                <a:gd name="connsiteX76" fmla="*/ 2449862 w 7181850"/>
                <a:gd name="connsiteY76" fmla="*/ 1969737 h 3457575"/>
                <a:gd name="connsiteX77" fmla="*/ 2403045 w 7181850"/>
                <a:gd name="connsiteY77" fmla="*/ 1804584 h 3457575"/>
                <a:gd name="connsiteX78" fmla="*/ 2243057 w 7181850"/>
                <a:gd name="connsiteY78" fmla="*/ 1772458 h 3457575"/>
                <a:gd name="connsiteX79" fmla="*/ 2152650 w 7181850"/>
                <a:gd name="connsiteY79" fmla="*/ 1676400 h 3457575"/>
                <a:gd name="connsiteX80" fmla="*/ 2066925 w 7181850"/>
                <a:gd name="connsiteY80" fmla="*/ 1524000 h 3457575"/>
                <a:gd name="connsiteX81" fmla="*/ 1924050 w 7181850"/>
                <a:gd name="connsiteY81" fmla="*/ 1419225 h 3457575"/>
                <a:gd name="connsiteX82" fmla="*/ 1828800 w 7181850"/>
                <a:gd name="connsiteY82" fmla="*/ 1381125 h 3457575"/>
                <a:gd name="connsiteX83" fmla="*/ 1724025 w 7181850"/>
                <a:gd name="connsiteY83" fmla="*/ 1400175 h 3457575"/>
                <a:gd name="connsiteX84" fmla="*/ 1575984 w 7181850"/>
                <a:gd name="connsiteY84" fmla="*/ 1460554 h 3457575"/>
                <a:gd name="connsiteX85" fmla="*/ 1352550 w 7181850"/>
                <a:gd name="connsiteY85" fmla="*/ 1419225 h 3457575"/>
                <a:gd name="connsiteX86" fmla="*/ 1228725 w 7181850"/>
                <a:gd name="connsiteY86" fmla="*/ 1343025 h 3457575"/>
                <a:gd name="connsiteX87" fmla="*/ 1068092 w 7181850"/>
                <a:gd name="connsiteY87" fmla="*/ 1346254 h 3457575"/>
                <a:gd name="connsiteX88" fmla="*/ 883888 w 7181850"/>
                <a:gd name="connsiteY88" fmla="*/ 1396300 h 3457575"/>
                <a:gd name="connsiteX89" fmla="*/ 652382 w 7181850"/>
                <a:gd name="connsiteY89" fmla="*/ 1436338 h 3457575"/>
                <a:gd name="connsiteX90" fmla="*/ 334344 w 7181850"/>
                <a:gd name="connsiteY90" fmla="*/ 1274575 h 3457575"/>
                <a:gd name="connsiteX91" fmla="*/ 171450 w 7181850"/>
                <a:gd name="connsiteY91" fmla="*/ 1276350 h 3457575"/>
                <a:gd name="connsiteX92" fmla="*/ 0 w 7181850"/>
                <a:gd name="connsiteY92" fmla="*/ 1314450 h 3457575"/>
                <a:gd name="connsiteX93" fmla="*/ 47625 w 7181850"/>
                <a:gd name="connsiteY93" fmla="*/ 0 h 3457575"/>
                <a:gd name="connsiteX0" fmla="*/ 24136 w 7181850"/>
                <a:gd name="connsiteY0" fmla="*/ 0 h 3469319"/>
                <a:gd name="connsiteX1" fmla="*/ 304800 w 7181850"/>
                <a:gd name="connsiteY1" fmla="*/ 30794 h 3469319"/>
                <a:gd name="connsiteX2" fmla="*/ 419100 w 7181850"/>
                <a:gd name="connsiteY2" fmla="*/ 87944 h 3469319"/>
                <a:gd name="connsiteX3" fmla="*/ 695325 w 7181850"/>
                <a:gd name="connsiteY3" fmla="*/ 90688 h 3469319"/>
                <a:gd name="connsiteX4" fmla="*/ 925863 w 7181850"/>
                <a:gd name="connsiteY4" fmla="*/ 120071 h 3469319"/>
                <a:gd name="connsiteX5" fmla="*/ 1228725 w 7181850"/>
                <a:gd name="connsiteY5" fmla="*/ 173669 h 3469319"/>
                <a:gd name="connsiteX6" fmla="*/ 1467335 w 7181850"/>
                <a:gd name="connsiteY6" fmla="*/ 336401 h 3469319"/>
                <a:gd name="connsiteX7" fmla="*/ 1591805 w 7181850"/>
                <a:gd name="connsiteY7" fmla="*/ 430360 h 3469319"/>
                <a:gd name="connsiteX8" fmla="*/ 1704168 w 7181850"/>
                <a:gd name="connsiteY8" fmla="*/ 504622 h 3469319"/>
                <a:gd name="connsiteX9" fmla="*/ 1784404 w 7181850"/>
                <a:gd name="connsiteY9" fmla="*/ 498649 h 3469319"/>
                <a:gd name="connsiteX10" fmla="*/ 1857375 w 7181850"/>
                <a:gd name="connsiteY10" fmla="*/ 459419 h 3469319"/>
                <a:gd name="connsiteX11" fmla="*/ 1990725 w 7181850"/>
                <a:gd name="connsiteY11" fmla="*/ 402269 h 3469319"/>
                <a:gd name="connsiteX12" fmla="*/ 2105025 w 7181850"/>
                <a:gd name="connsiteY12" fmla="*/ 449894 h 3469319"/>
                <a:gd name="connsiteX13" fmla="*/ 2181225 w 7181850"/>
                <a:gd name="connsiteY13" fmla="*/ 478469 h 3469319"/>
                <a:gd name="connsiteX14" fmla="*/ 2286000 w 7181850"/>
                <a:gd name="connsiteY14" fmla="*/ 459419 h 3469319"/>
                <a:gd name="connsiteX15" fmla="*/ 2400300 w 7181850"/>
                <a:gd name="connsiteY15" fmla="*/ 468944 h 3469319"/>
                <a:gd name="connsiteX16" fmla="*/ 2533650 w 7181850"/>
                <a:gd name="connsiteY16" fmla="*/ 478469 h 3469319"/>
                <a:gd name="connsiteX17" fmla="*/ 2771775 w 7181850"/>
                <a:gd name="connsiteY17" fmla="*/ 462164 h 3469319"/>
                <a:gd name="connsiteX18" fmla="*/ 2967441 w 7181850"/>
                <a:gd name="connsiteY18" fmla="*/ 422449 h 3469319"/>
                <a:gd name="connsiteX19" fmla="*/ 3082064 w 7181850"/>
                <a:gd name="connsiteY19" fmla="*/ 445858 h 3469319"/>
                <a:gd name="connsiteX20" fmla="*/ 3371850 w 7181850"/>
                <a:gd name="connsiteY20" fmla="*/ 583244 h 3469319"/>
                <a:gd name="connsiteX21" fmla="*/ 3724275 w 7181850"/>
                <a:gd name="connsiteY21" fmla="*/ 592769 h 3469319"/>
                <a:gd name="connsiteX22" fmla="*/ 3947225 w 7181850"/>
                <a:gd name="connsiteY22" fmla="*/ 537556 h 3469319"/>
                <a:gd name="connsiteX23" fmla="*/ 4038600 w 7181850"/>
                <a:gd name="connsiteY23" fmla="*/ 449894 h 3469319"/>
                <a:gd name="connsiteX24" fmla="*/ 4137402 w 7181850"/>
                <a:gd name="connsiteY24" fmla="*/ 360133 h 3469319"/>
                <a:gd name="connsiteX25" fmla="*/ 4333875 w 7181850"/>
                <a:gd name="connsiteY25" fmla="*/ 411794 h 3469319"/>
                <a:gd name="connsiteX26" fmla="*/ 4543425 w 7181850"/>
                <a:gd name="connsiteY26" fmla="*/ 402269 h 3469319"/>
                <a:gd name="connsiteX27" fmla="*/ 4867275 w 7181850"/>
                <a:gd name="connsiteY27" fmla="*/ 411794 h 3469319"/>
                <a:gd name="connsiteX28" fmla="*/ 5010150 w 7181850"/>
                <a:gd name="connsiteY28" fmla="*/ 411794 h 3469319"/>
                <a:gd name="connsiteX29" fmla="*/ 5172075 w 7181850"/>
                <a:gd name="connsiteY29" fmla="*/ 421319 h 3469319"/>
                <a:gd name="connsiteX30" fmla="*/ 5276850 w 7181850"/>
                <a:gd name="connsiteY30" fmla="*/ 364169 h 3469319"/>
                <a:gd name="connsiteX31" fmla="*/ 5381625 w 7181850"/>
                <a:gd name="connsiteY31" fmla="*/ 373694 h 3469319"/>
                <a:gd name="connsiteX32" fmla="*/ 5476875 w 7181850"/>
                <a:gd name="connsiteY32" fmla="*/ 326069 h 3469319"/>
                <a:gd name="connsiteX33" fmla="*/ 5667375 w 7181850"/>
                <a:gd name="connsiteY33" fmla="*/ 316544 h 3469319"/>
                <a:gd name="connsiteX34" fmla="*/ 5934075 w 7181850"/>
                <a:gd name="connsiteY34" fmla="*/ 354644 h 3469319"/>
                <a:gd name="connsiteX35" fmla="*/ 6172200 w 7181850"/>
                <a:gd name="connsiteY35" fmla="*/ 373694 h 3469319"/>
                <a:gd name="connsiteX36" fmla="*/ 6362700 w 7181850"/>
                <a:gd name="connsiteY36" fmla="*/ 316544 h 3469319"/>
                <a:gd name="connsiteX37" fmla="*/ 6553200 w 7181850"/>
                <a:gd name="connsiteY37" fmla="*/ 287969 h 3469319"/>
                <a:gd name="connsiteX38" fmla="*/ 6858000 w 7181850"/>
                <a:gd name="connsiteY38" fmla="*/ 307019 h 3469319"/>
                <a:gd name="connsiteX39" fmla="*/ 7019925 w 7181850"/>
                <a:gd name="connsiteY39" fmla="*/ 335594 h 3469319"/>
                <a:gd name="connsiteX40" fmla="*/ 7181850 w 7181850"/>
                <a:gd name="connsiteY40" fmla="*/ 345119 h 3469319"/>
                <a:gd name="connsiteX41" fmla="*/ 7172325 w 7181850"/>
                <a:gd name="connsiteY41" fmla="*/ 3469319 h 3469319"/>
                <a:gd name="connsiteX42" fmla="*/ 6991350 w 7181850"/>
                <a:gd name="connsiteY42" fmla="*/ 3459794 h 3469319"/>
                <a:gd name="connsiteX43" fmla="*/ 6828618 w 7181850"/>
                <a:gd name="connsiteY43" fmla="*/ 3328866 h 3469319"/>
                <a:gd name="connsiteX44" fmla="*/ 6722228 w 7181850"/>
                <a:gd name="connsiteY44" fmla="*/ 3243948 h 3469319"/>
                <a:gd name="connsiteX45" fmla="*/ 6550779 w 7181850"/>
                <a:gd name="connsiteY45" fmla="*/ 3091548 h 3469319"/>
                <a:gd name="connsiteX46" fmla="*/ 6419850 w 7181850"/>
                <a:gd name="connsiteY46" fmla="*/ 3012119 h 3469319"/>
                <a:gd name="connsiteX47" fmla="*/ 6229350 w 7181850"/>
                <a:gd name="connsiteY47" fmla="*/ 2954969 h 3469319"/>
                <a:gd name="connsiteX48" fmla="*/ 6029325 w 7181850"/>
                <a:gd name="connsiteY48" fmla="*/ 2926394 h 3469319"/>
                <a:gd name="connsiteX49" fmla="*/ 5932945 w 7181850"/>
                <a:gd name="connsiteY49" fmla="*/ 3001464 h 3469319"/>
                <a:gd name="connsiteX50" fmla="*/ 5728076 w 7181850"/>
                <a:gd name="connsiteY50" fmla="*/ 2869729 h 3469319"/>
                <a:gd name="connsiteX51" fmla="*/ 5641222 w 7181850"/>
                <a:gd name="connsiteY51" fmla="*/ 2718620 h 3469319"/>
                <a:gd name="connsiteX52" fmla="*/ 5599893 w 7181850"/>
                <a:gd name="connsiteY52" fmla="*/ 2681973 h 3469319"/>
                <a:gd name="connsiteX53" fmla="*/ 5534025 w 7181850"/>
                <a:gd name="connsiteY53" fmla="*/ 2678744 h 3469319"/>
                <a:gd name="connsiteX54" fmla="*/ 5437161 w 7181850"/>
                <a:gd name="connsiteY54" fmla="*/ 2692305 h 3469319"/>
                <a:gd name="connsiteX55" fmla="*/ 5364190 w 7181850"/>
                <a:gd name="connsiteY55" fmla="*/ 2529573 h 3469319"/>
                <a:gd name="connsiteX56" fmla="*/ 5158998 w 7181850"/>
                <a:gd name="connsiteY56" fmla="*/ 2523599 h 3469319"/>
                <a:gd name="connsiteX57" fmla="*/ 5067300 w 7181850"/>
                <a:gd name="connsiteY57" fmla="*/ 2440619 h 3469319"/>
                <a:gd name="connsiteX58" fmla="*/ 4972050 w 7181850"/>
                <a:gd name="connsiteY58" fmla="*/ 2459669 h 3469319"/>
                <a:gd name="connsiteX59" fmla="*/ 4781550 w 7181850"/>
                <a:gd name="connsiteY59" fmla="*/ 2402519 h 3469319"/>
                <a:gd name="connsiteX60" fmla="*/ 4600575 w 7181850"/>
                <a:gd name="connsiteY60" fmla="*/ 2307269 h 3469319"/>
                <a:gd name="connsiteX61" fmla="*/ 4419600 w 7181850"/>
                <a:gd name="connsiteY61" fmla="*/ 2288219 h 3469319"/>
                <a:gd name="connsiteX62" fmla="*/ 4324350 w 7181850"/>
                <a:gd name="connsiteY62" fmla="*/ 2335844 h 3469319"/>
                <a:gd name="connsiteX63" fmla="*/ 4095750 w 7181850"/>
                <a:gd name="connsiteY63" fmla="*/ 2307269 h 3469319"/>
                <a:gd name="connsiteX64" fmla="*/ 3781425 w 7181850"/>
                <a:gd name="connsiteY64" fmla="*/ 2278694 h 3469319"/>
                <a:gd name="connsiteX65" fmla="*/ 3667125 w 7181850"/>
                <a:gd name="connsiteY65" fmla="*/ 2316794 h 3469319"/>
                <a:gd name="connsiteX66" fmla="*/ 3600450 w 7181850"/>
                <a:gd name="connsiteY66" fmla="*/ 2316794 h 3469319"/>
                <a:gd name="connsiteX67" fmla="*/ 3533775 w 7181850"/>
                <a:gd name="connsiteY67" fmla="*/ 2373944 h 3469319"/>
                <a:gd name="connsiteX68" fmla="*/ 3448050 w 7181850"/>
                <a:gd name="connsiteY68" fmla="*/ 2412044 h 3469319"/>
                <a:gd name="connsiteX69" fmla="*/ 3381375 w 7181850"/>
                <a:gd name="connsiteY69" fmla="*/ 2392994 h 3469319"/>
                <a:gd name="connsiteX70" fmla="*/ 3267075 w 7181850"/>
                <a:gd name="connsiteY70" fmla="*/ 2097719 h 3469319"/>
                <a:gd name="connsiteX71" fmla="*/ 3114675 w 7181850"/>
                <a:gd name="connsiteY71" fmla="*/ 1983419 h 3469319"/>
                <a:gd name="connsiteX72" fmla="*/ 2962275 w 7181850"/>
                <a:gd name="connsiteY72" fmla="*/ 1973894 h 3469319"/>
                <a:gd name="connsiteX73" fmla="*/ 2895600 w 7181850"/>
                <a:gd name="connsiteY73" fmla="*/ 2050094 h 3469319"/>
                <a:gd name="connsiteX74" fmla="*/ 2748366 w 7181850"/>
                <a:gd name="connsiteY74" fmla="*/ 2171174 h 3469319"/>
                <a:gd name="connsiteX75" fmla="*/ 2603069 w 7181850"/>
                <a:gd name="connsiteY75" fmla="*/ 2168430 h 3469319"/>
                <a:gd name="connsiteX76" fmla="*/ 2449862 w 7181850"/>
                <a:gd name="connsiteY76" fmla="*/ 1981481 h 3469319"/>
                <a:gd name="connsiteX77" fmla="*/ 2403045 w 7181850"/>
                <a:gd name="connsiteY77" fmla="*/ 1816328 h 3469319"/>
                <a:gd name="connsiteX78" fmla="*/ 2243057 w 7181850"/>
                <a:gd name="connsiteY78" fmla="*/ 1784202 h 3469319"/>
                <a:gd name="connsiteX79" fmla="*/ 2152650 w 7181850"/>
                <a:gd name="connsiteY79" fmla="*/ 1688144 h 3469319"/>
                <a:gd name="connsiteX80" fmla="*/ 2066925 w 7181850"/>
                <a:gd name="connsiteY80" fmla="*/ 1535744 h 3469319"/>
                <a:gd name="connsiteX81" fmla="*/ 1924050 w 7181850"/>
                <a:gd name="connsiteY81" fmla="*/ 1430969 h 3469319"/>
                <a:gd name="connsiteX82" fmla="*/ 1828800 w 7181850"/>
                <a:gd name="connsiteY82" fmla="*/ 1392869 h 3469319"/>
                <a:gd name="connsiteX83" fmla="*/ 1724025 w 7181850"/>
                <a:gd name="connsiteY83" fmla="*/ 1411919 h 3469319"/>
                <a:gd name="connsiteX84" fmla="*/ 1575984 w 7181850"/>
                <a:gd name="connsiteY84" fmla="*/ 1472298 h 3469319"/>
                <a:gd name="connsiteX85" fmla="*/ 1352550 w 7181850"/>
                <a:gd name="connsiteY85" fmla="*/ 1430969 h 3469319"/>
                <a:gd name="connsiteX86" fmla="*/ 1228725 w 7181850"/>
                <a:gd name="connsiteY86" fmla="*/ 1354769 h 3469319"/>
                <a:gd name="connsiteX87" fmla="*/ 1068092 w 7181850"/>
                <a:gd name="connsiteY87" fmla="*/ 1357998 h 3469319"/>
                <a:gd name="connsiteX88" fmla="*/ 883888 w 7181850"/>
                <a:gd name="connsiteY88" fmla="*/ 1408044 h 3469319"/>
                <a:gd name="connsiteX89" fmla="*/ 652382 w 7181850"/>
                <a:gd name="connsiteY89" fmla="*/ 1448082 h 3469319"/>
                <a:gd name="connsiteX90" fmla="*/ 334344 w 7181850"/>
                <a:gd name="connsiteY90" fmla="*/ 1286319 h 3469319"/>
                <a:gd name="connsiteX91" fmla="*/ 171450 w 7181850"/>
                <a:gd name="connsiteY91" fmla="*/ 1288094 h 3469319"/>
                <a:gd name="connsiteX92" fmla="*/ 0 w 7181850"/>
                <a:gd name="connsiteY92" fmla="*/ 1326194 h 3469319"/>
                <a:gd name="connsiteX93" fmla="*/ 24136 w 7181850"/>
                <a:gd name="connsiteY93" fmla="*/ 0 h 3469319"/>
                <a:gd name="connsiteX0" fmla="*/ 0 w 7157714"/>
                <a:gd name="connsiteY0" fmla="*/ 0 h 3469319"/>
                <a:gd name="connsiteX1" fmla="*/ 280664 w 7157714"/>
                <a:gd name="connsiteY1" fmla="*/ 30794 h 3469319"/>
                <a:gd name="connsiteX2" fmla="*/ 394964 w 7157714"/>
                <a:gd name="connsiteY2" fmla="*/ 87944 h 3469319"/>
                <a:gd name="connsiteX3" fmla="*/ 671189 w 7157714"/>
                <a:gd name="connsiteY3" fmla="*/ 90688 h 3469319"/>
                <a:gd name="connsiteX4" fmla="*/ 901727 w 7157714"/>
                <a:gd name="connsiteY4" fmla="*/ 120071 h 3469319"/>
                <a:gd name="connsiteX5" fmla="*/ 1204589 w 7157714"/>
                <a:gd name="connsiteY5" fmla="*/ 173669 h 3469319"/>
                <a:gd name="connsiteX6" fmla="*/ 1443199 w 7157714"/>
                <a:gd name="connsiteY6" fmla="*/ 336401 h 3469319"/>
                <a:gd name="connsiteX7" fmla="*/ 1567669 w 7157714"/>
                <a:gd name="connsiteY7" fmla="*/ 430360 h 3469319"/>
                <a:gd name="connsiteX8" fmla="*/ 1680032 w 7157714"/>
                <a:gd name="connsiteY8" fmla="*/ 504622 h 3469319"/>
                <a:gd name="connsiteX9" fmla="*/ 1760268 w 7157714"/>
                <a:gd name="connsiteY9" fmla="*/ 498649 h 3469319"/>
                <a:gd name="connsiteX10" fmla="*/ 1833239 w 7157714"/>
                <a:gd name="connsiteY10" fmla="*/ 459419 h 3469319"/>
                <a:gd name="connsiteX11" fmla="*/ 1966589 w 7157714"/>
                <a:gd name="connsiteY11" fmla="*/ 402269 h 3469319"/>
                <a:gd name="connsiteX12" fmla="*/ 2080889 w 7157714"/>
                <a:gd name="connsiteY12" fmla="*/ 449894 h 3469319"/>
                <a:gd name="connsiteX13" fmla="*/ 2157089 w 7157714"/>
                <a:gd name="connsiteY13" fmla="*/ 478469 h 3469319"/>
                <a:gd name="connsiteX14" fmla="*/ 2261864 w 7157714"/>
                <a:gd name="connsiteY14" fmla="*/ 459419 h 3469319"/>
                <a:gd name="connsiteX15" fmla="*/ 2376164 w 7157714"/>
                <a:gd name="connsiteY15" fmla="*/ 468944 h 3469319"/>
                <a:gd name="connsiteX16" fmla="*/ 2509514 w 7157714"/>
                <a:gd name="connsiteY16" fmla="*/ 478469 h 3469319"/>
                <a:gd name="connsiteX17" fmla="*/ 2747639 w 7157714"/>
                <a:gd name="connsiteY17" fmla="*/ 462164 h 3469319"/>
                <a:gd name="connsiteX18" fmla="*/ 2943305 w 7157714"/>
                <a:gd name="connsiteY18" fmla="*/ 422449 h 3469319"/>
                <a:gd name="connsiteX19" fmla="*/ 3057928 w 7157714"/>
                <a:gd name="connsiteY19" fmla="*/ 445858 h 3469319"/>
                <a:gd name="connsiteX20" fmla="*/ 3347714 w 7157714"/>
                <a:gd name="connsiteY20" fmla="*/ 583244 h 3469319"/>
                <a:gd name="connsiteX21" fmla="*/ 3700139 w 7157714"/>
                <a:gd name="connsiteY21" fmla="*/ 592769 h 3469319"/>
                <a:gd name="connsiteX22" fmla="*/ 3923089 w 7157714"/>
                <a:gd name="connsiteY22" fmla="*/ 537556 h 3469319"/>
                <a:gd name="connsiteX23" fmla="*/ 4014464 w 7157714"/>
                <a:gd name="connsiteY23" fmla="*/ 449894 h 3469319"/>
                <a:gd name="connsiteX24" fmla="*/ 4113266 w 7157714"/>
                <a:gd name="connsiteY24" fmla="*/ 360133 h 3469319"/>
                <a:gd name="connsiteX25" fmla="*/ 4309739 w 7157714"/>
                <a:gd name="connsiteY25" fmla="*/ 411794 h 3469319"/>
                <a:gd name="connsiteX26" fmla="*/ 4519289 w 7157714"/>
                <a:gd name="connsiteY26" fmla="*/ 402269 h 3469319"/>
                <a:gd name="connsiteX27" fmla="*/ 4843139 w 7157714"/>
                <a:gd name="connsiteY27" fmla="*/ 411794 h 3469319"/>
                <a:gd name="connsiteX28" fmla="*/ 4986014 w 7157714"/>
                <a:gd name="connsiteY28" fmla="*/ 411794 h 3469319"/>
                <a:gd name="connsiteX29" fmla="*/ 5147939 w 7157714"/>
                <a:gd name="connsiteY29" fmla="*/ 421319 h 3469319"/>
                <a:gd name="connsiteX30" fmla="*/ 5252714 w 7157714"/>
                <a:gd name="connsiteY30" fmla="*/ 364169 h 3469319"/>
                <a:gd name="connsiteX31" fmla="*/ 5357489 w 7157714"/>
                <a:gd name="connsiteY31" fmla="*/ 373694 h 3469319"/>
                <a:gd name="connsiteX32" fmla="*/ 5452739 w 7157714"/>
                <a:gd name="connsiteY32" fmla="*/ 326069 h 3469319"/>
                <a:gd name="connsiteX33" fmla="*/ 5643239 w 7157714"/>
                <a:gd name="connsiteY33" fmla="*/ 316544 h 3469319"/>
                <a:gd name="connsiteX34" fmla="*/ 5909939 w 7157714"/>
                <a:gd name="connsiteY34" fmla="*/ 354644 h 3469319"/>
                <a:gd name="connsiteX35" fmla="*/ 6148064 w 7157714"/>
                <a:gd name="connsiteY35" fmla="*/ 373694 h 3469319"/>
                <a:gd name="connsiteX36" fmla="*/ 6338564 w 7157714"/>
                <a:gd name="connsiteY36" fmla="*/ 316544 h 3469319"/>
                <a:gd name="connsiteX37" fmla="*/ 6529064 w 7157714"/>
                <a:gd name="connsiteY37" fmla="*/ 287969 h 3469319"/>
                <a:gd name="connsiteX38" fmla="*/ 6833864 w 7157714"/>
                <a:gd name="connsiteY38" fmla="*/ 307019 h 3469319"/>
                <a:gd name="connsiteX39" fmla="*/ 6995789 w 7157714"/>
                <a:gd name="connsiteY39" fmla="*/ 335594 h 3469319"/>
                <a:gd name="connsiteX40" fmla="*/ 7157714 w 7157714"/>
                <a:gd name="connsiteY40" fmla="*/ 345119 h 3469319"/>
                <a:gd name="connsiteX41" fmla="*/ 7148189 w 7157714"/>
                <a:gd name="connsiteY41" fmla="*/ 3469319 h 3469319"/>
                <a:gd name="connsiteX42" fmla="*/ 6967214 w 7157714"/>
                <a:gd name="connsiteY42" fmla="*/ 3459794 h 3469319"/>
                <a:gd name="connsiteX43" fmla="*/ 6804482 w 7157714"/>
                <a:gd name="connsiteY43" fmla="*/ 3328866 h 3469319"/>
                <a:gd name="connsiteX44" fmla="*/ 6698092 w 7157714"/>
                <a:gd name="connsiteY44" fmla="*/ 3243948 h 3469319"/>
                <a:gd name="connsiteX45" fmla="*/ 6526643 w 7157714"/>
                <a:gd name="connsiteY45" fmla="*/ 3091548 h 3469319"/>
                <a:gd name="connsiteX46" fmla="*/ 6395714 w 7157714"/>
                <a:gd name="connsiteY46" fmla="*/ 3012119 h 3469319"/>
                <a:gd name="connsiteX47" fmla="*/ 6205214 w 7157714"/>
                <a:gd name="connsiteY47" fmla="*/ 2954969 h 3469319"/>
                <a:gd name="connsiteX48" fmla="*/ 6005189 w 7157714"/>
                <a:gd name="connsiteY48" fmla="*/ 2926394 h 3469319"/>
                <a:gd name="connsiteX49" fmla="*/ 5908809 w 7157714"/>
                <a:gd name="connsiteY49" fmla="*/ 3001464 h 3469319"/>
                <a:gd name="connsiteX50" fmla="*/ 5703940 w 7157714"/>
                <a:gd name="connsiteY50" fmla="*/ 2869729 h 3469319"/>
                <a:gd name="connsiteX51" fmla="*/ 5617086 w 7157714"/>
                <a:gd name="connsiteY51" fmla="*/ 2718620 h 3469319"/>
                <a:gd name="connsiteX52" fmla="*/ 5575757 w 7157714"/>
                <a:gd name="connsiteY52" fmla="*/ 2681973 h 3469319"/>
                <a:gd name="connsiteX53" fmla="*/ 5509889 w 7157714"/>
                <a:gd name="connsiteY53" fmla="*/ 2678744 h 3469319"/>
                <a:gd name="connsiteX54" fmla="*/ 5413025 w 7157714"/>
                <a:gd name="connsiteY54" fmla="*/ 2692305 h 3469319"/>
                <a:gd name="connsiteX55" fmla="*/ 5340054 w 7157714"/>
                <a:gd name="connsiteY55" fmla="*/ 2529573 h 3469319"/>
                <a:gd name="connsiteX56" fmla="*/ 5134862 w 7157714"/>
                <a:gd name="connsiteY56" fmla="*/ 2523599 h 3469319"/>
                <a:gd name="connsiteX57" fmla="*/ 5043164 w 7157714"/>
                <a:gd name="connsiteY57" fmla="*/ 2440619 h 3469319"/>
                <a:gd name="connsiteX58" fmla="*/ 4947914 w 7157714"/>
                <a:gd name="connsiteY58" fmla="*/ 2459669 h 3469319"/>
                <a:gd name="connsiteX59" fmla="*/ 4757414 w 7157714"/>
                <a:gd name="connsiteY59" fmla="*/ 2402519 h 3469319"/>
                <a:gd name="connsiteX60" fmla="*/ 4576439 w 7157714"/>
                <a:gd name="connsiteY60" fmla="*/ 2307269 h 3469319"/>
                <a:gd name="connsiteX61" fmla="*/ 4395464 w 7157714"/>
                <a:gd name="connsiteY61" fmla="*/ 2288219 h 3469319"/>
                <a:gd name="connsiteX62" fmla="*/ 4300214 w 7157714"/>
                <a:gd name="connsiteY62" fmla="*/ 2335844 h 3469319"/>
                <a:gd name="connsiteX63" fmla="*/ 4071614 w 7157714"/>
                <a:gd name="connsiteY63" fmla="*/ 2307269 h 3469319"/>
                <a:gd name="connsiteX64" fmla="*/ 3757289 w 7157714"/>
                <a:gd name="connsiteY64" fmla="*/ 2278694 h 3469319"/>
                <a:gd name="connsiteX65" fmla="*/ 3642989 w 7157714"/>
                <a:gd name="connsiteY65" fmla="*/ 2316794 h 3469319"/>
                <a:gd name="connsiteX66" fmla="*/ 3576314 w 7157714"/>
                <a:gd name="connsiteY66" fmla="*/ 2316794 h 3469319"/>
                <a:gd name="connsiteX67" fmla="*/ 3509639 w 7157714"/>
                <a:gd name="connsiteY67" fmla="*/ 2373944 h 3469319"/>
                <a:gd name="connsiteX68" fmla="*/ 3423914 w 7157714"/>
                <a:gd name="connsiteY68" fmla="*/ 2412044 h 3469319"/>
                <a:gd name="connsiteX69" fmla="*/ 3357239 w 7157714"/>
                <a:gd name="connsiteY69" fmla="*/ 2392994 h 3469319"/>
                <a:gd name="connsiteX70" fmla="*/ 3242939 w 7157714"/>
                <a:gd name="connsiteY70" fmla="*/ 2097719 h 3469319"/>
                <a:gd name="connsiteX71" fmla="*/ 3090539 w 7157714"/>
                <a:gd name="connsiteY71" fmla="*/ 1983419 h 3469319"/>
                <a:gd name="connsiteX72" fmla="*/ 2938139 w 7157714"/>
                <a:gd name="connsiteY72" fmla="*/ 1973894 h 3469319"/>
                <a:gd name="connsiteX73" fmla="*/ 2871464 w 7157714"/>
                <a:gd name="connsiteY73" fmla="*/ 2050094 h 3469319"/>
                <a:gd name="connsiteX74" fmla="*/ 2724230 w 7157714"/>
                <a:gd name="connsiteY74" fmla="*/ 2171174 h 3469319"/>
                <a:gd name="connsiteX75" fmla="*/ 2578933 w 7157714"/>
                <a:gd name="connsiteY75" fmla="*/ 2168430 h 3469319"/>
                <a:gd name="connsiteX76" fmla="*/ 2425726 w 7157714"/>
                <a:gd name="connsiteY76" fmla="*/ 1981481 h 3469319"/>
                <a:gd name="connsiteX77" fmla="*/ 2378909 w 7157714"/>
                <a:gd name="connsiteY77" fmla="*/ 1816328 h 3469319"/>
                <a:gd name="connsiteX78" fmla="*/ 2218921 w 7157714"/>
                <a:gd name="connsiteY78" fmla="*/ 1784202 h 3469319"/>
                <a:gd name="connsiteX79" fmla="*/ 2128514 w 7157714"/>
                <a:gd name="connsiteY79" fmla="*/ 1688144 h 3469319"/>
                <a:gd name="connsiteX80" fmla="*/ 2042789 w 7157714"/>
                <a:gd name="connsiteY80" fmla="*/ 1535744 h 3469319"/>
                <a:gd name="connsiteX81" fmla="*/ 1899914 w 7157714"/>
                <a:gd name="connsiteY81" fmla="*/ 1430969 h 3469319"/>
                <a:gd name="connsiteX82" fmla="*/ 1804664 w 7157714"/>
                <a:gd name="connsiteY82" fmla="*/ 1392869 h 3469319"/>
                <a:gd name="connsiteX83" fmla="*/ 1699889 w 7157714"/>
                <a:gd name="connsiteY83" fmla="*/ 1411919 h 3469319"/>
                <a:gd name="connsiteX84" fmla="*/ 1551848 w 7157714"/>
                <a:gd name="connsiteY84" fmla="*/ 1472298 h 3469319"/>
                <a:gd name="connsiteX85" fmla="*/ 1328414 w 7157714"/>
                <a:gd name="connsiteY85" fmla="*/ 1430969 h 3469319"/>
                <a:gd name="connsiteX86" fmla="*/ 1204589 w 7157714"/>
                <a:gd name="connsiteY86" fmla="*/ 1354769 h 3469319"/>
                <a:gd name="connsiteX87" fmla="*/ 1043956 w 7157714"/>
                <a:gd name="connsiteY87" fmla="*/ 1357998 h 3469319"/>
                <a:gd name="connsiteX88" fmla="*/ 859752 w 7157714"/>
                <a:gd name="connsiteY88" fmla="*/ 1408044 h 3469319"/>
                <a:gd name="connsiteX89" fmla="*/ 628246 w 7157714"/>
                <a:gd name="connsiteY89" fmla="*/ 1448082 h 3469319"/>
                <a:gd name="connsiteX90" fmla="*/ 310208 w 7157714"/>
                <a:gd name="connsiteY90" fmla="*/ 1286319 h 3469319"/>
                <a:gd name="connsiteX91" fmla="*/ 147314 w 7157714"/>
                <a:gd name="connsiteY91" fmla="*/ 1288094 h 3469319"/>
                <a:gd name="connsiteX92" fmla="*/ 5225 w 7157714"/>
                <a:gd name="connsiteY92" fmla="*/ 1320322 h 3469319"/>
                <a:gd name="connsiteX93" fmla="*/ 0 w 7157714"/>
                <a:gd name="connsiteY93" fmla="*/ 0 h 3469319"/>
                <a:gd name="connsiteX0" fmla="*/ 18364 w 7176078"/>
                <a:gd name="connsiteY0" fmla="*/ 0 h 3469319"/>
                <a:gd name="connsiteX1" fmla="*/ 299028 w 7176078"/>
                <a:gd name="connsiteY1" fmla="*/ 30794 h 3469319"/>
                <a:gd name="connsiteX2" fmla="*/ 413328 w 7176078"/>
                <a:gd name="connsiteY2" fmla="*/ 87944 h 3469319"/>
                <a:gd name="connsiteX3" fmla="*/ 689553 w 7176078"/>
                <a:gd name="connsiteY3" fmla="*/ 90688 h 3469319"/>
                <a:gd name="connsiteX4" fmla="*/ 920091 w 7176078"/>
                <a:gd name="connsiteY4" fmla="*/ 120071 h 3469319"/>
                <a:gd name="connsiteX5" fmla="*/ 1222953 w 7176078"/>
                <a:gd name="connsiteY5" fmla="*/ 173669 h 3469319"/>
                <a:gd name="connsiteX6" fmla="*/ 1461563 w 7176078"/>
                <a:gd name="connsiteY6" fmla="*/ 336401 h 3469319"/>
                <a:gd name="connsiteX7" fmla="*/ 1586033 w 7176078"/>
                <a:gd name="connsiteY7" fmla="*/ 430360 h 3469319"/>
                <a:gd name="connsiteX8" fmla="*/ 1698396 w 7176078"/>
                <a:gd name="connsiteY8" fmla="*/ 504622 h 3469319"/>
                <a:gd name="connsiteX9" fmla="*/ 1778632 w 7176078"/>
                <a:gd name="connsiteY9" fmla="*/ 498649 h 3469319"/>
                <a:gd name="connsiteX10" fmla="*/ 1851603 w 7176078"/>
                <a:gd name="connsiteY10" fmla="*/ 459419 h 3469319"/>
                <a:gd name="connsiteX11" fmla="*/ 1984953 w 7176078"/>
                <a:gd name="connsiteY11" fmla="*/ 402269 h 3469319"/>
                <a:gd name="connsiteX12" fmla="*/ 2099253 w 7176078"/>
                <a:gd name="connsiteY12" fmla="*/ 449894 h 3469319"/>
                <a:gd name="connsiteX13" fmla="*/ 2175453 w 7176078"/>
                <a:gd name="connsiteY13" fmla="*/ 478469 h 3469319"/>
                <a:gd name="connsiteX14" fmla="*/ 2280228 w 7176078"/>
                <a:gd name="connsiteY14" fmla="*/ 459419 h 3469319"/>
                <a:gd name="connsiteX15" fmla="*/ 2394528 w 7176078"/>
                <a:gd name="connsiteY15" fmla="*/ 468944 h 3469319"/>
                <a:gd name="connsiteX16" fmla="*/ 2527878 w 7176078"/>
                <a:gd name="connsiteY16" fmla="*/ 478469 h 3469319"/>
                <a:gd name="connsiteX17" fmla="*/ 2766003 w 7176078"/>
                <a:gd name="connsiteY17" fmla="*/ 462164 h 3469319"/>
                <a:gd name="connsiteX18" fmla="*/ 2961669 w 7176078"/>
                <a:gd name="connsiteY18" fmla="*/ 422449 h 3469319"/>
                <a:gd name="connsiteX19" fmla="*/ 3076292 w 7176078"/>
                <a:gd name="connsiteY19" fmla="*/ 445858 h 3469319"/>
                <a:gd name="connsiteX20" fmla="*/ 3366078 w 7176078"/>
                <a:gd name="connsiteY20" fmla="*/ 583244 h 3469319"/>
                <a:gd name="connsiteX21" fmla="*/ 3718503 w 7176078"/>
                <a:gd name="connsiteY21" fmla="*/ 592769 h 3469319"/>
                <a:gd name="connsiteX22" fmla="*/ 3941453 w 7176078"/>
                <a:gd name="connsiteY22" fmla="*/ 537556 h 3469319"/>
                <a:gd name="connsiteX23" fmla="*/ 4032828 w 7176078"/>
                <a:gd name="connsiteY23" fmla="*/ 449894 h 3469319"/>
                <a:gd name="connsiteX24" fmla="*/ 4131630 w 7176078"/>
                <a:gd name="connsiteY24" fmla="*/ 360133 h 3469319"/>
                <a:gd name="connsiteX25" fmla="*/ 4328103 w 7176078"/>
                <a:gd name="connsiteY25" fmla="*/ 411794 h 3469319"/>
                <a:gd name="connsiteX26" fmla="*/ 4537653 w 7176078"/>
                <a:gd name="connsiteY26" fmla="*/ 402269 h 3469319"/>
                <a:gd name="connsiteX27" fmla="*/ 4861503 w 7176078"/>
                <a:gd name="connsiteY27" fmla="*/ 411794 h 3469319"/>
                <a:gd name="connsiteX28" fmla="*/ 5004378 w 7176078"/>
                <a:gd name="connsiteY28" fmla="*/ 411794 h 3469319"/>
                <a:gd name="connsiteX29" fmla="*/ 5166303 w 7176078"/>
                <a:gd name="connsiteY29" fmla="*/ 421319 h 3469319"/>
                <a:gd name="connsiteX30" fmla="*/ 5271078 w 7176078"/>
                <a:gd name="connsiteY30" fmla="*/ 364169 h 3469319"/>
                <a:gd name="connsiteX31" fmla="*/ 5375853 w 7176078"/>
                <a:gd name="connsiteY31" fmla="*/ 373694 h 3469319"/>
                <a:gd name="connsiteX32" fmla="*/ 5471103 w 7176078"/>
                <a:gd name="connsiteY32" fmla="*/ 326069 h 3469319"/>
                <a:gd name="connsiteX33" fmla="*/ 5661603 w 7176078"/>
                <a:gd name="connsiteY33" fmla="*/ 316544 h 3469319"/>
                <a:gd name="connsiteX34" fmla="*/ 5928303 w 7176078"/>
                <a:gd name="connsiteY34" fmla="*/ 354644 h 3469319"/>
                <a:gd name="connsiteX35" fmla="*/ 6166428 w 7176078"/>
                <a:gd name="connsiteY35" fmla="*/ 373694 h 3469319"/>
                <a:gd name="connsiteX36" fmla="*/ 6356928 w 7176078"/>
                <a:gd name="connsiteY36" fmla="*/ 316544 h 3469319"/>
                <a:gd name="connsiteX37" fmla="*/ 6547428 w 7176078"/>
                <a:gd name="connsiteY37" fmla="*/ 287969 h 3469319"/>
                <a:gd name="connsiteX38" fmla="*/ 6852228 w 7176078"/>
                <a:gd name="connsiteY38" fmla="*/ 307019 h 3469319"/>
                <a:gd name="connsiteX39" fmla="*/ 7014153 w 7176078"/>
                <a:gd name="connsiteY39" fmla="*/ 335594 h 3469319"/>
                <a:gd name="connsiteX40" fmla="*/ 7176078 w 7176078"/>
                <a:gd name="connsiteY40" fmla="*/ 345119 h 3469319"/>
                <a:gd name="connsiteX41" fmla="*/ 7166553 w 7176078"/>
                <a:gd name="connsiteY41" fmla="*/ 3469319 h 3469319"/>
                <a:gd name="connsiteX42" fmla="*/ 6985578 w 7176078"/>
                <a:gd name="connsiteY42" fmla="*/ 3459794 h 3469319"/>
                <a:gd name="connsiteX43" fmla="*/ 6822846 w 7176078"/>
                <a:gd name="connsiteY43" fmla="*/ 3328866 h 3469319"/>
                <a:gd name="connsiteX44" fmla="*/ 6716456 w 7176078"/>
                <a:gd name="connsiteY44" fmla="*/ 3243948 h 3469319"/>
                <a:gd name="connsiteX45" fmla="*/ 6545007 w 7176078"/>
                <a:gd name="connsiteY45" fmla="*/ 3091548 h 3469319"/>
                <a:gd name="connsiteX46" fmla="*/ 6414078 w 7176078"/>
                <a:gd name="connsiteY46" fmla="*/ 3012119 h 3469319"/>
                <a:gd name="connsiteX47" fmla="*/ 6223578 w 7176078"/>
                <a:gd name="connsiteY47" fmla="*/ 2954969 h 3469319"/>
                <a:gd name="connsiteX48" fmla="*/ 6023553 w 7176078"/>
                <a:gd name="connsiteY48" fmla="*/ 2926394 h 3469319"/>
                <a:gd name="connsiteX49" fmla="*/ 5927173 w 7176078"/>
                <a:gd name="connsiteY49" fmla="*/ 3001464 h 3469319"/>
                <a:gd name="connsiteX50" fmla="*/ 5722304 w 7176078"/>
                <a:gd name="connsiteY50" fmla="*/ 2869729 h 3469319"/>
                <a:gd name="connsiteX51" fmla="*/ 5635450 w 7176078"/>
                <a:gd name="connsiteY51" fmla="*/ 2718620 h 3469319"/>
                <a:gd name="connsiteX52" fmla="*/ 5594121 w 7176078"/>
                <a:gd name="connsiteY52" fmla="*/ 2681973 h 3469319"/>
                <a:gd name="connsiteX53" fmla="*/ 5528253 w 7176078"/>
                <a:gd name="connsiteY53" fmla="*/ 2678744 h 3469319"/>
                <a:gd name="connsiteX54" fmla="*/ 5431389 w 7176078"/>
                <a:gd name="connsiteY54" fmla="*/ 2692305 h 3469319"/>
                <a:gd name="connsiteX55" fmla="*/ 5358418 w 7176078"/>
                <a:gd name="connsiteY55" fmla="*/ 2529573 h 3469319"/>
                <a:gd name="connsiteX56" fmla="*/ 5153226 w 7176078"/>
                <a:gd name="connsiteY56" fmla="*/ 2523599 h 3469319"/>
                <a:gd name="connsiteX57" fmla="*/ 5061528 w 7176078"/>
                <a:gd name="connsiteY57" fmla="*/ 2440619 h 3469319"/>
                <a:gd name="connsiteX58" fmla="*/ 4966278 w 7176078"/>
                <a:gd name="connsiteY58" fmla="*/ 2459669 h 3469319"/>
                <a:gd name="connsiteX59" fmla="*/ 4775778 w 7176078"/>
                <a:gd name="connsiteY59" fmla="*/ 2402519 h 3469319"/>
                <a:gd name="connsiteX60" fmla="*/ 4594803 w 7176078"/>
                <a:gd name="connsiteY60" fmla="*/ 2307269 h 3469319"/>
                <a:gd name="connsiteX61" fmla="*/ 4413828 w 7176078"/>
                <a:gd name="connsiteY61" fmla="*/ 2288219 h 3469319"/>
                <a:gd name="connsiteX62" fmla="*/ 4318578 w 7176078"/>
                <a:gd name="connsiteY62" fmla="*/ 2335844 h 3469319"/>
                <a:gd name="connsiteX63" fmla="*/ 4089978 w 7176078"/>
                <a:gd name="connsiteY63" fmla="*/ 2307269 h 3469319"/>
                <a:gd name="connsiteX64" fmla="*/ 3775653 w 7176078"/>
                <a:gd name="connsiteY64" fmla="*/ 2278694 h 3469319"/>
                <a:gd name="connsiteX65" fmla="*/ 3661353 w 7176078"/>
                <a:gd name="connsiteY65" fmla="*/ 2316794 h 3469319"/>
                <a:gd name="connsiteX66" fmla="*/ 3594678 w 7176078"/>
                <a:gd name="connsiteY66" fmla="*/ 2316794 h 3469319"/>
                <a:gd name="connsiteX67" fmla="*/ 3528003 w 7176078"/>
                <a:gd name="connsiteY67" fmla="*/ 2373944 h 3469319"/>
                <a:gd name="connsiteX68" fmla="*/ 3442278 w 7176078"/>
                <a:gd name="connsiteY68" fmla="*/ 2412044 h 3469319"/>
                <a:gd name="connsiteX69" fmla="*/ 3375603 w 7176078"/>
                <a:gd name="connsiteY69" fmla="*/ 2392994 h 3469319"/>
                <a:gd name="connsiteX70" fmla="*/ 3261303 w 7176078"/>
                <a:gd name="connsiteY70" fmla="*/ 2097719 h 3469319"/>
                <a:gd name="connsiteX71" fmla="*/ 3108903 w 7176078"/>
                <a:gd name="connsiteY71" fmla="*/ 1983419 h 3469319"/>
                <a:gd name="connsiteX72" fmla="*/ 2956503 w 7176078"/>
                <a:gd name="connsiteY72" fmla="*/ 1973894 h 3469319"/>
                <a:gd name="connsiteX73" fmla="*/ 2889828 w 7176078"/>
                <a:gd name="connsiteY73" fmla="*/ 2050094 h 3469319"/>
                <a:gd name="connsiteX74" fmla="*/ 2742594 w 7176078"/>
                <a:gd name="connsiteY74" fmla="*/ 2171174 h 3469319"/>
                <a:gd name="connsiteX75" fmla="*/ 2597297 w 7176078"/>
                <a:gd name="connsiteY75" fmla="*/ 2168430 h 3469319"/>
                <a:gd name="connsiteX76" fmla="*/ 2444090 w 7176078"/>
                <a:gd name="connsiteY76" fmla="*/ 1981481 h 3469319"/>
                <a:gd name="connsiteX77" fmla="*/ 2397273 w 7176078"/>
                <a:gd name="connsiteY77" fmla="*/ 1816328 h 3469319"/>
                <a:gd name="connsiteX78" fmla="*/ 2237285 w 7176078"/>
                <a:gd name="connsiteY78" fmla="*/ 1784202 h 3469319"/>
                <a:gd name="connsiteX79" fmla="*/ 2146878 w 7176078"/>
                <a:gd name="connsiteY79" fmla="*/ 1688144 h 3469319"/>
                <a:gd name="connsiteX80" fmla="*/ 2061153 w 7176078"/>
                <a:gd name="connsiteY80" fmla="*/ 1535744 h 3469319"/>
                <a:gd name="connsiteX81" fmla="*/ 1918278 w 7176078"/>
                <a:gd name="connsiteY81" fmla="*/ 1430969 h 3469319"/>
                <a:gd name="connsiteX82" fmla="*/ 1823028 w 7176078"/>
                <a:gd name="connsiteY82" fmla="*/ 1392869 h 3469319"/>
                <a:gd name="connsiteX83" fmla="*/ 1718253 w 7176078"/>
                <a:gd name="connsiteY83" fmla="*/ 1411919 h 3469319"/>
                <a:gd name="connsiteX84" fmla="*/ 1570212 w 7176078"/>
                <a:gd name="connsiteY84" fmla="*/ 1472298 h 3469319"/>
                <a:gd name="connsiteX85" fmla="*/ 1346778 w 7176078"/>
                <a:gd name="connsiteY85" fmla="*/ 1430969 h 3469319"/>
                <a:gd name="connsiteX86" fmla="*/ 1222953 w 7176078"/>
                <a:gd name="connsiteY86" fmla="*/ 1354769 h 3469319"/>
                <a:gd name="connsiteX87" fmla="*/ 1062320 w 7176078"/>
                <a:gd name="connsiteY87" fmla="*/ 1357998 h 3469319"/>
                <a:gd name="connsiteX88" fmla="*/ 878116 w 7176078"/>
                <a:gd name="connsiteY88" fmla="*/ 1408044 h 3469319"/>
                <a:gd name="connsiteX89" fmla="*/ 646610 w 7176078"/>
                <a:gd name="connsiteY89" fmla="*/ 1448082 h 3469319"/>
                <a:gd name="connsiteX90" fmla="*/ 328572 w 7176078"/>
                <a:gd name="connsiteY90" fmla="*/ 1286319 h 3469319"/>
                <a:gd name="connsiteX91" fmla="*/ 165678 w 7176078"/>
                <a:gd name="connsiteY91" fmla="*/ 1288094 h 3469319"/>
                <a:gd name="connsiteX92" fmla="*/ 100 w 7176078"/>
                <a:gd name="connsiteY92" fmla="*/ 1320322 h 3469319"/>
                <a:gd name="connsiteX93" fmla="*/ 18364 w 7176078"/>
                <a:gd name="connsiteY93" fmla="*/ 0 h 3469319"/>
                <a:gd name="connsiteX0" fmla="*/ 6725 w 7164439"/>
                <a:gd name="connsiteY0" fmla="*/ 0 h 3469319"/>
                <a:gd name="connsiteX1" fmla="*/ 287389 w 7164439"/>
                <a:gd name="connsiteY1" fmla="*/ 30794 h 3469319"/>
                <a:gd name="connsiteX2" fmla="*/ 401689 w 7164439"/>
                <a:gd name="connsiteY2" fmla="*/ 87944 h 3469319"/>
                <a:gd name="connsiteX3" fmla="*/ 677914 w 7164439"/>
                <a:gd name="connsiteY3" fmla="*/ 90688 h 3469319"/>
                <a:gd name="connsiteX4" fmla="*/ 908452 w 7164439"/>
                <a:gd name="connsiteY4" fmla="*/ 120071 h 3469319"/>
                <a:gd name="connsiteX5" fmla="*/ 1211314 w 7164439"/>
                <a:gd name="connsiteY5" fmla="*/ 173669 h 3469319"/>
                <a:gd name="connsiteX6" fmla="*/ 1449924 w 7164439"/>
                <a:gd name="connsiteY6" fmla="*/ 336401 h 3469319"/>
                <a:gd name="connsiteX7" fmla="*/ 1574394 w 7164439"/>
                <a:gd name="connsiteY7" fmla="*/ 430360 h 3469319"/>
                <a:gd name="connsiteX8" fmla="*/ 1686757 w 7164439"/>
                <a:gd name="connsiteY8" fmla="*/ 504622 h 3469319"/>
                <a:gd name="connsiteX9" fmla="*/ 1766993 w 7164439"/>
                <a:gd name="connsiteY9" fmla="*/ 498649 h 3469319"/>
                <a:gd name="connsiteX10" fmla="*/ 1839964 w 7164439"/>
                <a:gd name="connsiteY10" fmla="*/ 459419 h 3469319"/>
                <a:gd name="connsiteX11" fmla="*/ 1973314 w 7164439"/>
                <a:gd name="connsiteY11" fmla="*/ 402269 h 3469319"/>
                <a:gd name="connsiteX12" fmla="*/ 2087614 w 7164439"/>
                <a:gd name="connsiteY12" fmla="*/ 449894 h 3469319"/>
                <a:gd name="connsiteX13" fmla="*/ 2163814 w 7164439"/>
                <a:gd name="connsiteY13" fmla="*/ 478469 h 3469319"/>
                <a:gd name="connsiteX14" fmla="*/ 2268589 w 7164439"/>
                <a:gd name="connsiteY14" fmla="*/ 459419 h 3469319"/>
                <a:gd name="connsiteX15" fmla="*/ 2382889 w 7164439"/>
                <a:gd name="connsiteY15" fmla="*/ 468944 h 3469319"/>
                <a:gd name="connsiteX16" fmla="*/ 2516239 w 7164439"/>
                <a:gd name="connsiteY16" fmla="*/ 478469 h 3469319"/>
                <a:gd name="connsiteX17" fmla="*/ 2754364 w 7164439"/>
                <a:gd name="connsiteY17" fmla="*/ 462164 h 3469319"/>
                <a:gd name="connsiteX18" fmla="*/ 2950030 w 7164439"/>
                <a:gd name="connsiteY18" fmla="*/ 422449 h 3469319"/>
                <a:gd name="connsiteX19" fmla="*/ 3064653 w 7164439"/>
                <a:gd name="connsiteY19" fmla="*/ 445858 h 3469319"/>
                <a:gd name="connsiteX20" fmla="*/ 3354439 w 7164439"/>
                <a:gd name="connsiteY20" fmla="*/ 583244 h 3469319"/>
                <a:gd name="connsiteX21" fmla="*/ 3706864 w 7164439"/>
                <a:gd name="connsiteY21" fmla="*/ 592769 h 3469319"/>
                <a:gd name="connsiteX22" fmla="*/ 3929814 w 7164439"/>
                <a:gd name="connsiteY22" fmla="*/ 537556 h 3469319"/>
                <a:gd name="connsiteX23" fmla="*/ 4021189 w 7164439"/>
                <a:gd name="connsiteY23" fmla="*/ 449894 h 3469319"/>
                <a:gd name="connsiteX24" fmla="*/ 4119991 w 7164439"/>
                <a:gd name="connsiteY24" fmla="*/ 360133 h 3469319"/>
                <a:gd name="connsiteX25" fmla="*/ 4316464 w 7164439"/>
                <a:gd name="connsiteY25" fmla="*/ 411794 h 3469319"/>
                <a:gd name="connsiteX26" fmla="*/ 4526014 w 7164439"/>
                <a:gd name="connsiteY26" fmla="*/ 402269 h 3469319"/>
                <a:gd name="connsiteX27" fmla="*/ 4849864 w 7164439"/>
                <a:gd name="connsiteY27" fmla="*/ 411794 h 3469319"/>
                <a:gd name="connsiteX28" fmla="*/ 4992739 w 7164439"/>
                <a:gd name="connsiteY28" fmla="*/ 411794 h 3469319"/>
                <a:gd name="connsiteX29" fmla="*/ 5154664 w 7164439"/>
                <a:gd name="connsiteY29" fmla="*/ 421319 h 3469319"/>
                <a:gd name="connsiteX30" fmla="*/ 5259439 w 7164439"/>
                <a:gd name="connsiteY30" fmla="*/ 364169 h 3469319"/>
                <a:gd name="connsiteX31" fmla="*/ 5364214 w 7164439"/>
                <a:gd name="connsiteY31" fmla="*/ 373694 h 3469319"/>
                <a:gd name="connsiteX32" fmla="*/ 5459464 w 7164439"/>
                <a:gd name="connsiteY32" fmla="*/ 326069 h 3469319"/>
                <a:gd name="connsiteX33" fmla="*/ 5649964 w 7164439"/>
                <a:gd name="connsiteY33" fmla="*/ 316544 h 3469319"/>
                <a:gd name="connsiteX34" fmla="*/ 5916664 w 7164439"/>
                <a:gd name="connsiteY34" fmla="*/ 354644 h 3469319"/>
                <a:gd name="connsiteX35" fmla="*/ 6154789 w 7164439"/>
                <a:gd name="connsiteY35" fmla="*/ 373694 h 3469319"/>
                <a:gd name="connsiteX36" fmla="*/ 6345289 w 7164439"/>
                <a:gd name="connsiteY36" fmla="*/ 316544 h 3469319"/>
                <a:gd name="connsiteX37" fmla="*/ 6535789 w 7164439"/>
                <a:gd name="connsiteY37" fmla="*/ 287969 h 3469319"/>
                <a:gd name="connsiteX38" fmla="*/ 6840589 w 7164439"/>
                <a:gd name="connsiteY38" fmla="*/ 307019 h 3469319"/>
                <a:gd name="connsiteX39" fmla="*/ 7002514 w 7164439"/>
                <a:gd name="connsiteY39" fmla="*/ 335594 h 3469319"/>
                <a:gd name="connsiteX40" fmla="*/ 7164439 w 7164439"/>
                <a:gd name="connsiteY40" fmla="*/ 345119 h 3469319"/>
                <a:gd name="connsiteX41" fmla="*/ 7154914 w 7164439"/>
                <a:gd name="connsiteY41" fmla="*/ 3469319 h 3469319"/>
                <a:gd name="connsiteX42" fmla="*/ 6973939 w 7164439"/>
                <a:gd name="connsiteY42" fmla="*/ 3459794 h 3469319"/>
                <a:gd name="connsiteX43" fmla="*/ 6811207 w 7164439"/>
                <a:gd name="connsiteY43" fmla="*/ 3328866 h 3469319"/>
                <a:gd name="connsiteX44" fmla="*/ 6704817 w 7164439"/>
                <a:gd name="connsiteY44" fmla="*/ 3243948 h 3469319"/>
                <a:gd name="connsiteX45" fmla="*/ 6533368 w 7164439"/>
                <a:gd name="connsiteY45" fmla="*/ 3091548 h 3469319"/>
                <a:gd name="connsiteX46" fmla="*/ 6402439 w 7164439"/>
                <a:gd name="connsiteY46" fmla="*/ 3012119 h 3469319"/>
                <a:gd name="connsiteX47" fmla="*/ 6211939 w 7164439"/>
                <a:gd name="connsiteY47" fmla="*/ 2954969 h 3469319"/>
                <a:gd name="connsiteX48" fmla="*/ 6011914 w 7164439"/>
                <a:gd name="connsiteY48" fmla="*/ 2926394 h 3469319"/>
                <a:gd name="connsiteX49" fmla="*/ 5915534 w 7164439"/>
                <a:gd name="connsiteY49" fmla="*/ 3001464 h 3469319"/>
                <a:gd name="connsiteX50" fmla="*/ 5710665 w 7164439"/>
                <a:gd name="connsiteY50" fmla="*/ 2869729 h 3469319"/>
                <a:gd name="connsiteX51" fmla="*/ 5623811 w 7164439"/>
                <a:gd name="connsiteY51" fmla="*/ 2718620 h 3469319"/>
                <a:gd name="connsiteX52" fmla="*/ 5582482 w 7164439"/>
                <a:gd name="connsiteY52" fmla="*/ 2681973 h 3469319"/>
                <a:gd name="connsiteX53" fmla="*/ 5516614 w 7164439"/>
                <a:gd name="connsiteY53" fmla="*/ 2678744 h 3469319"/>
                <a:gd name="connsiteX54" fmla="*/ 5419750 w 7164439"/>
                <a:gd name="connsiteY54" fmla="*/ 2692305 h 3469319"/>
                <a:gd name="connsiteX55" fmla="*/ 5346779 w 7164439"/>
                <a:gd name="connsiteY55" fmla="*/ 2529573 h 3469319"/>
                <a:gd name="connsiteX56" fmla="*/ 5141587 w 7164439"/>
                <a:gd name="connsiteY56" fmla="*/ 2523599 h 3469319"/>
                <a:gd name="connsiteX57" fmla="*/ 5049889 w 7164439"/>
                <a:gd name="connsiteY57" fmla="*/ 2440619 h 3469319"/>
                <a:gd name="connsiteX58" fmla="*/ 4954639 w 7164439"/>
                <a:gd name="connsiteY58" fmla="*/ 2459669 h 3469319"/>
                <a:gd name="connsiteX59" fmla="*/ 4764139 w 7164439"/>
                <a:gd name="connsiteY59" fmla="*/ 2402519 h 3469319"/>
                <a:gd name="connsiteX60" fmla="*/ 4583164 w 7164439"/>
                <a:gd name="connsiteY60" fmla="*/ 2307269 h 3469319"/>
                <a:gd name="connsiteX61" fmla="*/ 4402189 w 7164439"/>
                <a:gd name="connsiteY61" fmla="*/ 2288219 h 3469319"/>
                <a:gd name="connsiteX62" fmla="*/ 4306939 w 7164439"/>
                <a:gd name="connsiteY62" fmla="*/ 2335844 h 3469319"/>
                <a:gd name="connsiteX63" fmla="*/ 4078339 w 7164439"/>
                <a:gd name="connsiteY63" fmla="*/ 2307269 h 3469319"/>
                <a:gd name="connsiteX64" fmla="*/ 3764014 w 7164439"/>
                <a:gd name="connsiteY64" fmla="*/ 2278694 h 3469319"/>
                <a:gd name="connsiteX65" fmla="*/ 3649714 w 7164439"/>
                <a:gd name="connsiteY65" fmla="*/ 2316794 h 3469319"/>
                <a:gd name="connsiteX66" fmla="*/ 3583039 w 7164439"/>
                <a:gd name="connsiteY66" fmla="*/ 2316794 h 3469319"/>
                <a:gd name="connsiteX67" fmla="*/ 3516364 w 7164439"/>
                <a:gd name="connsiteY67" fmla="*/ 2373944 h 3469319"/>
                <a:gd name="connsiteX68" fmla="*/ 3430639 w 7164439"/>
                <a:gd name="connsiteY68" fmla="*/ 2412044 h 3469319"/>
                <a:gd name="connsiteX69" fmla="*/ 3363964 w 7164439"/>
                <a:gd name="connsiteY69" fmla="*/ 2392994 h 3469319"/>
                <a:gd name="connsiteX70" fmla="*/ 3249664 w 7164439"/>
                <a:gd name="connsiteY70" fmla="*/ 2097719 h 3469319"/>
                <a:gd name="connsiteX71" fmla="*/ 3097264 w 7164439"/>
                <a:gd name="connsiteY71" fmla="*/ 1983419 h 3469319"/>
                <a:gd name="connsiteX72" fmla="*/ 2944864 w 7164439"/>
                <a:gd name="connsiteY72" fmla="*/ 1973894 h 3469319"/>
                <a:gd name="connsiteX73" fmla="*/ 2878189 w 7164439"/>
                <a:gd name="connsiteY73" fmla="*/ 2050094 h 3469319"/>
                <a:gd name="connsiteX74" fmla="*/ 2730955 w 7164439"/>
                <a:gd name="connsiteY74" fmla="*/ 2171174 h 3469319"/>
                <a:gd name="connsiteX75" fmla="*/ 2585658 w 7164439"/>
                <a:gd name="connsiteY75" fmla="*/ 2168430 h 3469319"/>
                <a:gd name="connsiteX76" fmla="*/ 2432451 w 7164439"/>
                <a:gd name="connsiteY76" fmla="*/ 1981481 h 3469319"/>
                <a:gd name="connsiteX77" fmla="*/ 2385634 w 7164439"/>
                <a:gd name="connsiteY77" fmla="*/ 1816328 h 3469319"/>
                <a:gd name="connsiteX78" fmla="*/ 2225646 w 7164439"/>
                <a:gd name="connsiteY78" fmla="*/ 1784202 h 3469319"/>
                <a:gd name="connsiteX79" fmla="*/ 2135239 w 7164439"/>
                <a:gd name="connsiteY79" fmla="*/ 1688144 h 3469319"/>
                <a:gd name="connsiteX80" fmla="*/ 2049514 w 7164439"/>
                <a:gd name="connsiteY80" fmla="*/ 1535744 h 3469319"/>
                <a:gd name="connsiteX81" fmla="*/ 1906639 w 7164439"/>
                <a:gd name="connsiteY81" fmla="*/ 1430969 h 3469319"/>
                <a:gd name="connsiteX82" fmla="*/ 1811389 w 7164439"/>
                <a:gd name="connsiteY82" fmla="*/ 1392869 h 3469319"/>
                <a:gd name="connsiteX83" fmla="*/ 1706614 w 7164439"/>
                <a:gd name="connsiteY83" fmla="*/ 1411919 h 3469319"/>
                <a:gd name="connsiteX84" fmla="*/ 1558573 w 7164439"/>
                <a:gd name="connsiteY84" fmla="*/ 1472298 h 3469319"/>
                <a:gd name="connsiteX85" fmla="*/ 1335139 w 7164439"/>
                <a:gd name="connsiteY85" fmla="*/ 1430969 h 3469319"/>
                <a:gd name="connsiteX86" fmla="*/ 1211314 w 7164439"/>
                <a:gd name="connsiteY86" fmla="*/ 1354769 h 3469319"/>
                <a:gd name="connsiteX87" fmla="*/ 1050681 w 7164439"/>
                <a:gd name="connsiteY87" fmla="*/ 1357998 h 3469319"/>
                <a:gd name="connsiteX88" fmla="*/ 866477 w 7164439"/>
                <a:gd name="connsiteY88" fmla="*/ 1408044 h 3469319"/>
                <a:gd name="connsiteX89" fmla="*/ 634971 w 7164439"/>
                <a:gd name="connsiteY89" fmla="*/ 1448082 h 3469319"/>
                <a:gd name="connsiteX90" fmla="*/ 316933 w 7164439"/>
                <a:gd name="connsiteY90" fmla="*/ 1286319 h 3469319"/>
                <a:gd name="connsiteX91" fmla="*/ 154039 w 7164439"/>
                <a:gd name="connsiteY91" fmla="*/ 1288094 h 3469319"/>
                <a:gd name="connsiteX92" fmla="*/ 205 w 7164439"/>
                <a:gd name="connsiteY92" fmla="*/ 1326194 h 3469319"/>
                <a:gd name="connsiteX93" fmla="*/ 6725 w 7164439"/>
                <a:gd name="connsiteY93" fmla="*/ 0 h 346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7164439" h="3469319">
                  <a:moveTo>
                    <a:pt x="6725" y="0"/>
                  </a:moveTo>
                  <a:lnTo>
                    <a:pt x="287389" y="30794"/>
                  </a:lnTo>
                  <a:lnTo>
                    <a:pt x="401689" y="87944"/>
                  </a:lnTo>
                  <a:lnTo>
                    <a:pt x="677914" y="90688"/>
                  </a:lnTo>
                  <a:lnTo>
                    <a:pt x="908452" y="120071"/>
                  </a:lnTo>
                  <a:lnTo>
                    <a:pt x="1211314" y="173669"/>
                  </a:lnTo>
                  <a:lnTo>
                    <a:pt x="1449924" y="336401"/>
                  </a:lnTo>
                  <a:lnTo>
                    <a:pt x="1574394" y="430360"/>
                  </a:lnTo>
                  <a:cubicBezTo>
                    <a:pt x="1599794" y="443060"/>
                    <a:pt x="1654657" y="493241"/>
                    <a:pt x="1686757" y="504622"/>
                  </a:cubicBezTo>
                  <a:cubicBezTo>
                    <a:pt x="1718857" y="516004"/>
                    <a:pt x="1741458" y="506183"/>
                    <a:pt x="1766993" y="498649"/>
                  </a:cubicBezTo>
                  <a:cubicBezTo>
                    <a:pt x="1792528" y="491115"/>
                    <a:pt x="1815640" y="472496"/>
                    <a:pt x="1839964" y="459419"/>
                  </a:cubicBezTo>
                  <a:lnTo>
                    <a:pt x="1973314" y="402269"/>
                  </a:lnTo>
                  <a:lnTo>
                    <a:pt x="2087614" y="449894"/>
                  </a:lnTo>
                  <a:lnTo>
                    <a:pt x="2163814" y="478469"/>
                  </a:lnTo>
                  <a:lnTo>
                    <a:pt x="2268589" y="459419"/>
                  </a:lnTo>
                  <a:lnTo>
                    <a:pt x="2382889" y="468944"/>
                  </a:lnTo>
                  <a:lnTo>
                    <a:pt x="2516239" y="478469"/>
                  </a:lnTo>
                  <a:lnTo>
                    <a:pt x="2754364" y="462164"/>
                  </a:lnTo>
                  <a:lnTo>
                    <a:pt x="2950030" y="422449"/>
                  </a:lnTo>
                  <a:lnTo>
                    <a:pt x="3064653" y="445858"/>
                  </a:lnTo>
                  <a:lnTo>
                    <a:pt x="3354439" y="583244"/>
                  </a:lnTo>
                  <a:lnTo>
                    <a:pt x="3706864" y="592769"/>
                  </a:lnTo>
                  <a:lnTo>
                    <a:pt x="3929814" y="537556"/>
                  </a:lnTo>
                  <a:lnTo>
                    <a:pt x="4021189" y="449894"/>
                  </a:lnTo>
                  <a:lnTo>
                    <a:pt x="4119991" y="360133"/>
                  </a:lnTo>
                  <a:lnTo>
                    <a:pt x="4316464" y="411794"/>
                  </a:lnTo>
                  <a:lnTo>
                    <a:pt x="4526014" y="402269"/>
                  </a:lnTo>
                  <a:lnTo>
                    <a:pt x="4849864" y="411794"/>
                  </a:lnTo>
                  <a:lnTo>
                    <a:pt x="4992739" y="411794"/>
                  </a:lnTo>
                  <a:lnTo>
                    <a:pt x="5154664" y="421319"/>
                  </a:lnTo>
                  <a:lnTo>
                    <a:pt x="5259439" y="364169"/>
                  </a:lnTo>
                  <a:lnTo>
                    <a:pt x="5364214" y="373694"/>
                  </a:lnTo>
                  <a:lnTo>
                    <a:pt x="5459464" y="326069"/>
                  </a:lnTo>
                  <a:lnTo>
                    <a:pt x="5649964" y="316544"/>
                  </a:lnTo>
                  <a:lnTo>
                    <a:pt x="5916664" y="354644"/>
                  </a:lnTo>
                  <a:lnTo>
                    <a:pt x="6154789" y="373694"/>
                  </a:lnTo>
                  <a:lnTo>
                    <a:pt x="6345289" y="316544"/>
                  </a:lnTo>
                  <a:lnTo>
                    <a:pt x="6535789" y="287969"/>
                  </a:lnTo>
                  <a:lnTo>
                    <a:pt x="6840589" y="307019"/>
                  </a:lnTo>
                  <a:lnTo>
                    <a:pt x="7002514" y="335594"/>
                  </a:lnTo>
                  <a:lnTo>
                    <a:pt x="7164439" y="345119"/>
                  </a:lnTo>
                  <a:lnTo>
                    <a:pt x="7154914" y="3469319"/>
                  </a:lnTo>
                  <a:lnTo>
                    <a:pt x="6973939" y="3459794"/>
                  </a:lnTo>
                  <a:lnTo>
                    <a:pt x="6811207" y="3328866"/>
                  </a:lnTo>
                  <a:lnTo>
                    <a:pt x="6704817" y="3243948"/>
                  </a:lnTo>
                  <a:lnTo>
                    <a:pt x="6533368" y="3091548"/>
                  </a:lnTo>
                  <a:lnTo>
                    <a:pt x="6402439" y="3012119"/>
                  </a:lnTo>
                  <a:lnTo>
                    <a:pt x="6211939" y="2954969"/>
                  </a:lnTo>
                  <a:lnTo>
                    <a:pt x="6011914" y="2926394"/>
                  </a:lnTo>
                  <a:lnTo>
                    <a:pt x="5915534" y="3001464"/>
                  </a:lnTo>
                  <a:lnTo>
                    <a:pt x="5710665" y="2869729"/>
                  </a:lnTo>
                  <a:cubicBezTo>
                    <a:pt x="5671381" y="2817637"/>
                    <a:pt x="5663095" y="2770712"/>
                    <a:pt x="5623811" y="2718620"/>
                  </a:cubicBezTo>
                  <a:lnTo>
                    <a:pt x="5582482" y="2681973"/>
                  </a:lnTo>
                  <a:cubicBezTo>
                    <a:pt x="5557082" y="2694673"/>
                    <a:pt x="5543736" y="2677022"/>
                    <a:pt x="5516614" y="2678744"/>
                  </a:cubicBezTo>
                  <a:cubicBezTo>
                    <a:pt x="5489492" y="2680466"/>
                    <a:pt x="5452038" y="2687785"/>
                    <a:pt x="5419750" y="2692305"/>
                  </a:cubicBezTo>
                  <a:lnTo>
                    <a:pt x="5346779" y="2529573"/>
                  </a:lnTo>
                  <a:lnTo>
                    <a:pt x="5141587" y="2523599"/>
                  </a:lnTo>
                  <a:lnTo>
                    <a:pt x="5049889" y="2440619"/>
                  </a:lnTo>
                  <a:lnTo>
                    <a:pt x="4954639" y="2459669"/>
                  </a:lnTo>
                  <a:lnTo>
                    <a:pt x="4764139" y="2402519"/>
                  </a:lnTo>
                  <a:lnTo>
                    <a:pt x="4583164" y="2307269"/>
                  </a:lnTo>
                  <a:lnTo>
                    <a:pt x="4402189" y="2288219"/>
                  </a:lnTo>
                  <a:lnTo>
                    <a:pt x="4306939" y="2335844"/>
                  </a:lnTo>
                  <a:lnTo>
                    <a:pt x="4078339" y="2307269"/>
                  </a:lnTo>
                  <a:lnTo>
                    <a:pt x="3764014" y="2278694"/>
                  </a:lnTo>
                  <a:cubicBezTo>
                    <a:pt x="3750309" y="2283833"/>
                    <a:pt x="3678058" y="2314217"/>
                    <a:pt x="3649714" y="2316794"/>
                  </a:cubicBezTo>
                  <a:cubicBezTo>
                    <a:pt x="3627580" y="2318806"/>
                    <a:pt x="3605264" y="2316794"/>
                    <a:pt x="3583039" y="2316794"/>
                  </a:cubicBezTo>
                  <a:lnTo>
                    <a:pt x="3516364" y="2373944"/>
                  </a:lnTo>
                  <a:cubicBezTo>
                    <a:pt x="3435960" y="2404096"/>
                    <a:pt x="3459346" y="2383337"/>
                    <a:pt x="3430639" y="2412044"/>
                  </a:cubicBezTo>
                  <a:lnTo>
                    <a:pt x="3363964" y="2392994"/>
                  </a:lnTo>
                  <a:lnTo>
                    <a:pt x="3249664" y="2097719"/>
                  </a:lnTo>
                  <a:lnTo>
                    <a:pt x="3097264" y="1983419"/>
                  </a:lnTo>
                  <a:lnTo>
                    <a:pt x="2944864" y="1973894"/>
                  </a:lnTo>
                  <a:cubicBezTo>
                    <a:pt x="2884792" y="2043978"/>
                    <a:pt x="2908412" y="2019871"/>
                    <a:pt x="2878189" y="2050094"/>
                  </a:cubicBezTo>
                  <a:cubicBezTo>
                    <a:pt x="2827389" y="2081844"/>
                    <a:pt x="2779710" y="2151451"/>
                    <a:pt x="2730955" y="2171174"/>
                  </a:cubicBezTo>
                  <a:cubicBezTo>
                    <a:pt x="2682200" y="2190897"/>
                    <a:pt x="2632368" y="2160735"/>
                    <a:pt x="2585658" y="2168430"/>
                  </a:cubicBezTo>
                  <a:lnTo>
                    <a:pt x="2432451" y="1981481"/>
                  </a:lnTo>
                  <a:lnTo>
                    <a:pt x="2385634" y="1816328"/>
                  </a:lnTo>
                  <a:lnTo>
                    <a:pt x="2225646" y="1784202"/>
                  </a:lnTo>
                  <a:lnTo>
                    <a:pt x="2135239" y="1688144"/>
                  </a:lnTo>
                  <a:lnTo>
                    <a:pt x="2049514" y="1535744"/>
                  </a:lnTo>
                  <a:lnTo>
                    <a:pt x="1906639" y="1430969"/>
                  </a:lnTo>
                  <a:lnTo>
                    <a:pt x="1811389" y="1392869"/>
                  </a:lnTo>
                  <a:cubicBezTo>
                    <a:pt x="1719465" y="1413297"/>
                    <a:pt x="1754936" y="1411919"/>
                    <a:pt x="1706614" y="1411919"/>
                  </a:cubicBezTo>
                  <a:lnTo>
                    <a:pt x="1558573" y="1472298"/>
                  </a:lnTo>
                  <a:lnTo>
                    <a:pt x="1335139" y="1430969"/>
                  </a:lnTo>
                  <a:lnTo>
                    <a:pt x="1211314" y="1354769"/>
                  </a:lnTo>
                  <a:lnTo>
                    <a:pt x="1050681" y="1357998"/>
                  </a:lnTo>
                  <a:cubicBezTo>
                    <a:pt x="946360" y="1381181"/>
                    <a:pt x="952899" y="1408044"/>
                    <a:pt x="866477" y="1408044"/>
                  </a:cubicBezTo>
                  <a:lnTo>
                    <a:pt x="634971" y="1448082"/>
                  </a:lnTo>
                  <a:lnTo>
                    <a:pt x="316933" y="1286319"/>
                  </a:lnTo>
                  <a:lnTo>
                    <a:pt x="154039" y="1288094"/>
                  </a:lnTo>
                  <a:lnTo>
                    <a:pt x="205" y="1326194"/>
                  </a:lnTo>
                  <a:cubicBezTo>
                    <a:pt x="-1537" y="886087"/>
                    <a:pt x="8467" y="440107"/>
                    <a:pt x="672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699792" y="5448711"/>
              <a:ext cx="3888271" cy="1292657"/>
            </a:xfrm>
            <a:custGeom>
              <a:avLst/>
              <a:gdLst>
                <a:gd name="connsiteX0" fmla="*/ 85725 w 7191375"/>
                <a:gd name="connsiteY0" fmla="*/ 0 h 2390775"/>
                <a:gd name="connsiteX1" fmla="*/ 333375 w 7191375"/>
                <a:gd name="connsiteY1" fmla="*/ 0 h 2390775"/>
                <a:gd name="connsiteX2" fmla="*/ 600075 w 7191375"/>
                <a:gd name="connsiteY2" fmla="*/ 142875 h 2390775"/>
                <a:gd name="connsiteX3" fmla="*/ 809625 w 7191375"/>
                <a:gd name="connsiteY3" fmla="*/ 171450 h 2390775"/>
                <a:gd name="connsiteX4" fmla="*/ 952500 w 7191375"/>
                <a:gd name="connsiteY4" fmla="*/ 85725 h 2390775"/>
                <a:gd name="connsiteX5" fmla="*/ 1123950 w 7191375"/>
                <a:gd name="connsiteY5" fmla="*/ 76200 h 2390775"/>
                <a:gd name="connsiteX6" fmla="*/ 1123950 w 7191375"/>
                <a:gd name="connsiteY6" fmla="*/ 76200 h 2390775"/>
                <a:gd name="connsiteX7" fmla="*/ 1285875 w 7191375"/>
                <a:gd name="connsiteY7" fmla="*/ 85725 h 2390775"/>
                <a:gd name="connsiteX8" fmla="*/ 1390650 w 7191375"/>
                <a:gd name="connsiteY8" fmla="*/ 152400 h 2390775"/>
                <a:gd name="connsiteX9" fmla="*/ 1438275 w 7191375"/>
                <a:gd name="connsiteY9" fmla="*/ 171450 h 2390775"/>
                <a:gd name="connsiteX10" fmla="*/ 1485900 w 7191375"/>
                <a:gd name="connsiteY10" fmla="*/ 171450 h 2390775"/>
                <a:gd name="connsiteX11" fmla="*/ 1552575 w 7191375"/>
                <a:gd name="connsiteY11" fmla="*/ 180975 h 2390775"/>
                <a:gd name="connsiteX12" fmla="*/ 1685925 w 7191375"/>
                <a:gd name="connsiteY12" fmla="*/ 161925 h 2390775"/>
                <a:gd name="connsiteX13" fmla="*/ 1714500 w 7191375"/>
                <a:gd name="connsiteY13" fmla="*/ 142875 h 2390775"/>
                <a:gd name="connsiteX14" fmla="*/ 1914525 w 7191375"/>
                <a:gd name="connsiteY14" fmla="*/ 133350 h 2390775"/>
                <a:gd name="connsiteX15" fmla="*/ 2066925 w 7191375"/>
                <a:gd name="connsiteY15" fmla="*/ 228600 h 2390775"/>
                <a:gd name="connsiteX16" fmla="*/ 2114550 w 7191375"/>
                <a:gd name="connsiteY16" fmla="*/ 295275 h 2390775"/>
                <a:gd name="connsiteX17" fmla="*/ 2171700 w 7191375"/>
                <a:gd name="connsiteY17" fmla="*/ 409575 h 2390775"/>
                <a:gd name="connsiteX18" fmla="*/ 2219325 w 7191375"/>
                <a:gd name="connsiteY18" fmla="*/ 485775 h 2390775"/>
                <a:gd name="connsiteX19" fmla="*/ 2276475 w 7191375"/>
                <a:gd name="connsiteY19" fmla="*/ 504825 h 2390775"/>
                <a:gd name="connsiteX20" fmla="*/ 2400300 w 7191375"/>
                <a:gd name="connsiteY20" fmla="*/ 514350 h 2390775"/>
                <a:gd name="connsiteX21" fmla="*/ 2409825 w 7191375"/>
                <a:gd name="connsiteY21" fmla="*/ 609600 h 2390775"/>
                <a:gd name="connsiteX22" fmla="*/ 2466975 w 7191375"/>
                <a:gd name="connsiteY22" fmla="*/ 704850 h 2390775"/>
                <a:gd name="connsiteX23" fmla="*/ 2543175 w 7191375"/>
                <a:gd name="connsiteY23" fmla="*/ 809625 h 2390775"/>
                <a:gd name="connsiteX24" fmla="*/ 2562225 w 7191375"/>
                <a:gd name="connsiteY24" fmla="*/ 819150 h 2390775"/>
                <a:gd name="connsiteX25" fmla="*/ 2590800 w 7191375"/>
                <a:gd name="connsiteY25" fmla="*/ 838200 h 2390775"/>
                <a:gd name="connsiteX26" fmla="*/ 2695575 w 7191375"/>
                <a:gd name="connsiteY26" fmla="*/ 904875 h 2390775"/>
                <a:gd name="connsiteX27" fmla="*/ 2743200 w 7191375"/>
                <a:gd name="connsiteY27" fmla="*/ 895350 h 2390775"/>
                <a:gd name="connsiteX28" fmla="*/ 2771775 w 7191375"/>
                <a:gd name="connsiteY28" fmla="*/ 847725 h 2390775"/>
                <a:gd name="connsiteX29" fmla="*/ 2886075 w 7191375"/>
                <a:gd name="connsiteY29" fmla="*/ 762000 h 2390775"/>
                <a:gd name="connsiteX30" fmla="*/ 2943225 w 7191375"/>
                <a:gd name="connsiteY30" fmla="*/ 685800 h 2390775"/>
                <a:gd name="connsiteX31" fmla="*/ 2981325 w 7191375"/>
                <a:gd name="connsiteY31" fmla="*/ 638175 h 2390775"/>
                <a:gd name="connsiteX32" fmla="*/ 3248025 w 7191375"/>
                <a:gd name="connsiteY32" fmla="*/ 800100 h 2390775"/>
                <a:gd name="connsiteX33" fmla="*/ 3343275 w 7191375"/>
                <a:gd name="connsiteY33" fmla="*/ 952500 h 2390775"/>
                <a:gd name="connsiteX34" fmla="*/ 3409950 w 7191375"/>
                <a:gd name="connsiteY34" fmla="*/ 1066800 h 2390775"/>
                <a:gd name="connsiteX35" fmla="*/ 3429000 w 7191375"/>
                <a:gd name="connsiteY35" fmla="*/ 1076325 h 2390775"/>
                <a:gd name="connsiteX36" fmla="*/ 3514725 w 7191375"/>
                <a:gd name="connsiteY36" fmla="*/ 1123950 h 2390775"/>
                <a:gd name="connsiteX37" fmla="*/ 3676650 w 7191375"/>
                <a:gd name="connsiteY37" fmla="*/ 990600 h 2390775"/>
                <a:gd name="connsiteX38" fmla="*/ 3790950 w 7191375"/>
                <a:gd name="connsiteY38" fmla="*/ 990600 h 2390775"/>
                <a:gd name="connsiteX39" fmla="*/ 3829050 w 7191375"/>
                <a:gd name="connsiteY39" fmla="*/ 1009650 h 2390775"/>
                <a:gd name="connsiteX40" fmla="*/ 3886200 w 7191375"/>
                <a:gd name="connsiteY40" fmla="*/ 1028700 h 2390775"/>
                <a:gd name="connsiteX41" fmla="*/ 3981450 w 7191375"/>
                <a:gd name="connsiteY41" fmla="*/ 1038225 h 2390775"/>
                <a:gd name="connsiteX42" fmla="*/ 4105275 w 7191375"/>
                <a:gd name="connsiteY42" fmla="*/ 1028700 h 2390775"/>
                <a:gd name="connsiteX43" fmla="*/ 4133850 w 7191375"/>
                <a:gd name="connsiteY43" fmla="*/ 1019175 h 2390775"/>
                <a:gd name="connsiteX44" fmla="*/ 4229100 w 7191375"/>
                <a:gd name="connsiteY44" fmla="*/ 1019175 h 2390775"/>
                <a:gd name="connsiteX45" fmla="*/ 4305300 w 7191375"/>
                <a:gd name="connsiteY45" fmla="*/ 1057275 h 2390775"/>
                <a:gd name="connsiteX46" fmla="*/ 4352925 w 7191375"/>
                <a:gd name="connsiteY46" fmla="*/ 1047750 h 2390775"/>
                <a:gd name="connsiteX47" fmla="*/ 4371975 w 7191375"/>
                <a:gd name="connsiteY47" fmla="*/ 1047750 h 2390775"/>
                <a:gd name="connsiteX48" fmla="*/ 4438650 w 7191375"/>
                <a:gd name="connsiteY48" fmla="*/ 1009650 h 2390775"/>
                <a:gd name="connsiteX49" fmla="*/ 4524375 w 7191375"/>
                <a:gd name="connsiteY49" fmla="*/ 990600 h 2390775"/>
                <a:gd name="connsiteX50" fmla="*/ 4524375 w 7191375"/>
                <a:gd name="connsiteY50" fmla="*/ 990600 h 2390775"/>
                <a:gd name="connsiteX51" fmla="*/ 4733925 w 7191375"/>
                <a:gd name="connsiteY51" fmla="*/ 1095375 h 2390775"/>
                <a:gd name="connsiteX52" fmla="*/ 4810125 w 7191375"/>
                <a:gd name="connsiteY52" fmla="*/ 1143000 h 2390775"/>
                <a:gd name="connsiteX53" fmla="*/ 4924425 w 7191375"/>
                <a:gd name="connsiteY53" fmla="*/ 1190625 h 2390775"/>
                <a:gd name="connsiteX54" fmla="*/ 5019675 w 7191375"/>
                <a:gd name="connsiteY54" fmla="*/ 1152525 h 2390775"/>
                <a:gd name="connsiteX55" fmla="*/ 5057775 w 7191375"/>
                <a:gd name="connsiteY55" fmla="*/ 1104900 h 2390775"/>
                <a:gd name="connsiteX56" fmla="*/ 5105400 w 7191375"/>
                <a:gd name="connsiteY56" fmla="*/ 1209675 h 2390775"/>
                <a:gd name="connsiteX57" fmla="*/ 5124450 w 7191375"/>
                <a:gd name="connsiteY57" fmla="*/ 1228725 h 2390775"/>
                <a:gd name="connsiteX58" fmla="*/ 5200650 w 7191375"/>
                <a:gd name="connsiteY58" fmla="*/ 1257300 h 2390775"/>
                <a:gd name="connsiteX59" fmla="*/ 5334000 w 7191375"/>
                <a:gd name="connsiteY59" fmla="*/ 1247775 h 2390775"/>
                <a:gd name="connsiteX60" fmla="*/ 5381625 w 7191375"/>
                <a:gd name="connsiteY60" fmla="*/ 1247775 h 2390775"/>
                <a:gd name="connsiteX61" fmla="*/ 5400675 w 7191375"/>
                <a:gd name="connsiteY61" fmla="*/ 1333500 h 2390775"/>
                <a:gd name="connsiteX62" fmla="*/ 5448300 w 7191375"/>
                <a:gd name="connsiteY62" fmla="*/ 1400175 h 2390775"/>
                <a:gd name="connsiteX63" fmla="*/ 5591175 w 7191375"/>
                <a:gd name="connsiteY63" fmla="*/ 1381125 h 2390775"/>
                <a:gd name="connsiteX64" fmla="*/ 5695950 w 7191375"/>
                <a:gd name="connsiteY64" fmla="*/ 1495425 h 2390775"/>
                <a:gd name="connsiteX65" fmla="*/ 5753100 w 7191375"/>
                <a:gd name="connsiteY65" fmla="*/ 1590675 h 2390775"/>
                <a:gd name="connsiteX66" fmla="*/ 5876925 w 7191375"/>
                <a:gd name="connsiteY66" fmla="*/ 1676400 h 2390775"/>
                <a:gd name="connsiteX67" fmla="*/ 5953125 w 7191375"/>
                <a:gd name="connsiteY67" fmla="*/ 1704975 h 2390775"/>
                <a:gd name="connsiteX68" fmla="*/ 6067425 w 7191375"/>
                <a:gd name="connsiteY68" fmla="*/ 1619250 h 2390775"/>
                <a:gd name="connsiteX69" fmla="*/ 6191250 w 7191375"/>
                <a:gd name="connsiteY69" fmla="*/ 1676400 h 2390775"/>
                <a:gd name="connsiteX70" fmla="*/ 6200775 w 7191375"/>
                <a:gd name="connsiteY70" fmla="*/ 1676400 h 2390775"/>
                <a:gd name="connsiteX71" fmla="*/ 6267450 w 7191375"/>
                <a:gd name="connsiteY71" fmla="*/ 1666875 h 2390775"/>
                <a:gd name="connsiteX72" fmla="*/ 6400800 w 7191375"/>
                <a:gd name="connsiteY72" fmla="*/ 1685925 h 2390775"/>
                <a:gd name="connsiteX73" fmla="*/ 6477000 w 7191375"/>
                <a:gd name="connsiteY73" fmla="*/ 1762125 h 2390775"/>
                <a:gd name="connsiteX74" fmla="*/ 6515100 w 7191375"/>
                <a:gd name="connsiteY74" fmla="*/ 1771650 h 2390775"/>
                <a:gd name="connsiteX75" fmla="*/ 6600825 w 7191375"/>
                <a:gd name="connsiteY75" fmla="*/ 1828800 h 2390775"/>
                <a:gd name="connsiteX76" fmla="*/ 6715125 w 7191375"/>
                <a:gd name="connsiteY76" fmla="*/ 1876425 h 2390775"/>
                <a:gd name="connsiteX77" fmla="*/ 6734175 w 7191375"/>
                <a:gd name="connsiteY77" fmla="*/ 1962150 h 2390775"/>
                <a:gd name="connsiteX78" fmla="*/ 6762750 w 7191375"/>
                <a:gd name="connsiteY78" fmla="*/ 1990725 h 2390775"/>
                <a:gd name="connsiteX79" fmla="*/ 6800850 w 7191375"/>
                <a:gd name="connsiteY79" fmla="*/ 2019300 h 2390775"/>
                <a:gd name="connsiteX80" fmla="*/ 6915150 w 7191375"/>
                <a:gd name="connsiteY80" fmla="*/ 2085975 h 2390775"/>
                <a:gd name="connsiteX81" fmla="*/ 6962775 w 7191375"/>
                <a:gd name="connsiteY81" fmla="*/ 2152650 h 2390775"/>
                <a:gd name="connsiteX82" fmla="*/ 7048500 w 7191375"/>
                <a:gd name="connsiteY82" fmla="*/ 2181225 h 2390775"/>
                <a:gd name="connsiteX83" fmla="*/ 7181850 w 7191375"/>
                <a:gd name="connsiteY83" fmla="*/ 2171700 h 2390775"/>
                <a:gd name="connsiteX84" fmla="*/ 7191375 w 7191375"/>
                <a:gd name="connsiteY84" fmla="*/ 2390775 h 2390775"/>
                <a:gd name="connsiteX85" fmla="*/ 0 w 7191375"/>
                <a:gd name="connsiteY85" fmla="*/ 2390775 h 2390775"/>
                <a:gd name="connsiteX86" fmla="*/ 85725 w 7191375"/>
                <a:gd name="connsiteY86" fmla="*/ 0 h 2390775"/>
                <a:gd name="connsiteX0" fmla="*/ 28575 w 7191375"/>
                <a:gd name="connsiteY0" fmla="*/ 28575 h 2390775"/>
                <a:gd name="connsiteX1" fmla="*/ 333375 w 7191375"/>
                <a:gd name="connsiteY1" fmla="*/ 0 h 2390775"/>
                <a:gd name="connsiteX2" fmla="*/ 600075 w 7191375"/>
                <a:gd name="connsiteY2" fmla="*/ 142875 h 2390775"/>
                <a:gd name="connsiteX3" fmla="*/ 809625 w 7191375"/>
                <a:gd name="connsiteY3" fmla="*/ 171450 h 2390775"/>
                <a:gd name="connsiteX4" fmla="*/ 952500 w 7191375"/>
                <a:gd name="connsiteY4" fmla="*/ 85725 h 2390775"/>
                <a:gd name="connsiteX5" fmla="*/ 1123950 w 7191375"/>
                <a:gd name="connsiteY5" fmla="*/ 76200 h 2390775"/>
                <a:gd name="connsiteX6" fmla="*/ 1123950 w 7191375"/>
                <a:gd name="connsiteY6" fmla="*/ 76200 h 2390775"/>
                <a:gd name="connsiteX7" fmla="*/ 1285875 w 7191375"/>
                <a:gd name="connsiteY7" fmla="*/ 85725 h 2390775"/>
                <a:gd name="connsiteX8" fmla="*/ 1390650 w 7191375"/>
                <a:gd name="connsiteY8" fmla="*/ 152400 h 2390775"/>
                <a:gd name="connsiteX9" fmla="*/ 1438275 w 7191375"/>
                <a:gd name="connsiteY9" fmla="*/ 171450 h 2390775"/>
                <a:gd name="connsiteX10" fmla="*/ 1485900 w 7191375"/>
                <a:gd name="connsiteY10" fmla="*/ 171450 h 2390775"/>
                <a:gd name="connsiteX11" fmla="*/ 1552575 w 7191375"/>
                <a:gd name="connsiteY11" fmla="*/ 180975 h 2390775"/>
                <a:gd name="connsiteX12" fmla="*/ 1685925 w 7191375"/>
                <a:gd name="connsiteY12" fmla="*/ 161925 h 2390775"/>
                <a:gd name="connsiteX13" fmla="*/ 1714500 w 7191375"/>
                <a:gd name="connsiteY13" fmla="*/ 142875 h 2390775"/>
                <a:gd name="connsiteX14" fmla="*/ 1914525 w 7191375"/>
                <a:gd name="connsiteY14" fmla="*/ 133350 h 2390775"/>
                <a:gd name="connsiteX15" fmla="*/ 2066925 w 7191375"/>
                <a:gd name="connsiteY15" fmla="*/ 228600 h 2390775"/>
                <a:gd name="connsiteX16" fmla="*/ 2114550 w 7191375"/>
                <a:gd name="connsiteY16" fmla="*/ 295275 h 2390775"/>
                <a:gd name="connsiteX17" fmla="*/ 2171700 w 7191375"/>
                <a:gd name="connsiteY17" fmla="*/ 409575 h 2390775"/>
                <a:gd name="connsiteX18" fmla="*/ 2219325 w 7191375"/>
                <a:gd name="connsiteY18" fmla="*/ 485775 h 2390775"/>
                <a:gd name="connsiteX19" fmla="*/ 2276475 w 7191375"/>
                <a:gd name="connsiteY19" fmla="*/ 504825 h 2390775"/>
                <a:gd name="connsiteX20" fmla="*/ 2400300 w 7191375"/>
                <a:gd name="connsiteY20" fmla="*/ 514350 h 2390775"/>
                <a:gd name="connsiteX21" fmla="*/ 2409825 w 7191375"/>
                <a:gd name="connsiteY21" fmla="*/ 609600 h 2390775"/>
                <a:gd name="connsiteX22" fmla="*/ 2466975 w 7191375"/>
                <a:gd name="connsiteY22" fmla="*/ 704850 h 2390775"/>
                <a:gd name="connsiteX23" fmla="*/ 2543175 w 7191375"/>
                <a:gd name="connsiteY23" fmla="*/ 809625 h 2390775"/>
                <a:gd name="connsiteX24" fmla="*/ 2562225 w 7191375"/>
                <a:gd name="connsiteY24" fmla="*/ 819150 h 2390775"/>
                <a:gd name="connsiteX25" fmla="*/ 2590800 w 7191375"/>
                <a:gd name="connsiteY25" fmla="*/ 838200 h 2390775"/>
                <a:gd name="connsiteX26" fmla="*/ 2695575 w 7191375"/>
                <a:gd name="connsiteY26" fmla="*/ 904875 h 2390775"/>
                <a:gd name="connsiteX27" fmla="*/ 2743200 w 7191375"/>
                <a:gd name="connsiteY27" fmla="*/ 895350 h 2390775"/>
                <a:gd name="connsiteX28" fmla="*/ 2771775 w 7191375"/>
                <a:gd name="connsiteY28" fmla="*/ 847725 h 2390775"/>
                <a:gd name="connsiteX29" fmla="*/ 2886075 w 7191375"/>
                <a:gd name="connsiteY29" fmla="*/ 762000 h 2390775"/>
                <a:gd name="connsiteX30" fmla="*/ 2943225 w 7191375"/>
                <a:gd name="connsiteY30" fmla="*/ 685800 h 2390775"/>
                <a:gd name="connsiteX31" fmla="*/ 2981325 w 7191375"/>
                <a:gd name="connsiteY31" fmla="*/ 638175 h 2390775"/>
                <a:gd name="connsiteX32" fmla="*/ 3248025 w 7191375"/>
                <a:gd name="connsiteY32" fmla="*/ 800100 h 2390775"/>
                <a:gd name="connsiteX33" fmla="*/ 3343275 w 7191375"/>
                <a:gd name="connsiteY33" fmla="*/ 952500 h 2390775"/>
                <a:gd name="connsiteX34" fmla="*/ 3409950 w 7191375"/>
                <a:gd name="connsiteY34" fmla="*/ 1066800 h 2390775"/>
                <a:gd name="connsiteX35" fmla="*/ 3429000 w 7191375"/>
                <a:gd name="connsiteY35" fmla="*/ 1076325 h 2390775"/>
                <a:gd name="connsiteX36" fmla="*/ 3514725 w 7191375"/>
                <a:gd name="connsiteY36" fmla="*/ 1123950 h 2390775"/>
                <a:gd name="connsiteX37" fmla="*/ 3676650 w 7191375"/>
                <a:gd name="connsiteY37" fmla="*/ 990600 h 2390775"/>
                <a:gd name="connsiteX38" fmla="*/ 3790950 w 7191375"/>
                <a:gd name="connsiteY38" fmla="*/ 990600 h 2390775"/>
                <a:gd name="connsiteX39" fmla="*/ 3829050 w 7191375"/>
                <a:gd name="connsiteY39" fmla="*/ 1009650 h 2390775"/>
                <a:gd name="connsiteX40" fmla="*/ 3886200 w 7191375"/>
                <a:gd name="connsiteY40" fmla="*/ 1028700 h 2390775"/>
                <a:gd name="connsiteX41" fmla="*/ 3981450 w 7191375"/>
                <a:gd name="connsiteY41" fmla="*/ 1038225 h 2390775"/>
                <a:gd name="connsiteX42" fmla="*/ 4105275 w 7191375"/>
                <a:gd name="connsiteY42" fmla="*/ 1028700 h 2390775"/>
                <a:gd name="connsiteX43" fmla="*/ 4133850 w 7191375"/>
                <a:gd name="connsiteY43" fmla="*/ 1019175 h 2390775"/>
                <a:gd name="connsiteX44" fmla="*/ 4229100 w 7191375"/>
                <a:gd name="connsiteY44" fmla="*/ 1019175 h 2390775"/>
                <a:gd name="connsiteX45" fmla="*/ 4305300 w 7191375"/>
                <a:gd name="connsiteY45" fmla="*/ 1057275 h 2390775"/>
                <a:gd name="connsiteX46" fmla="*/ 4352925 w 7191375"/>
                <a:gd name="connsiteY46" fmla="*/ 1047750 h 2390775"/>
                <a:gd name="connsiteX47" fmla="*/ 4371975 w 7191375"/>
                <a:gd name="connsiteY47" fmla="*/ 1047750 h 2390775"/>
                <a:gd name="connsiteX48" fmla="*/ 4438650 w 7191375"/>
                <a:gd name="connsiteY48" fmla="*/ 1009650 h 2390775"/>
                <a:gd name="connsiteX49" fmla="*/ 4524375 w 7191375"/>
                <a:gd name="connsiteY49" fmla="*/ 990600 h 2390775"/>
                <a:gd name="connsiteX50" fmla="*/ 4524375 w 7191375"/>
                <a:gd name="connsiteY50" fmla="*/ 990600 h 2390775"/>
                <a:gd name="connsiteX51" fmla="*/ 4733925 w 7191375"/>
                <a:gd name="connsiteY51" fmla="*/ 1095375 h 2390775"/>
                <a:gd name="connsiteX52" fmla="*/ 4810125 w 7191375"/>
                <a:gd name="connsiteY52" fmla="*/ 1143000 h 2390775"/>
                <a:gd name="connsiteX53" fmla="*/ 4924425 w 7191375"/>
                <a:gd name="connsiteY53" fmla="*/ 1190625 h 2390775"/>
                <a:gd name="connsiteX54" fmla="*/ 5019675 w 7191375"/>
                <a:gd name="connsiteY54" fmla="*/ 1152525 h 2390775"/>
                <a:gd name="connsiteX55" fmla="*/ 5057775 w 7191375"/>
                <a:gd name="connsiteY55" fmla="*/ 1104900 h 2390775"/>
                <a:gd name="connsiteX56" fmla="*/ 5105400 w 7191375"/>
                <a:gd name="connsiteY56" fmla="*/ 1209675 h 2390775"/>
                <a:gd name="connsiteX57" fmla="*/ 5124450 w 7191375"/>
                <a:gd name="connsiteY57" fmla="*/ 1228725 h 2390775"/>
                <a:gd name="connsiteX58" fmla="*/ 5200650 w 7191375"/>
                <a:gd name="connsiteY58" fmla="*/ 1257300 h 2390775"/>
                <a:gd name="connsiteX59" fmla="*/ 5334000 w 7191375"/>
                <a:gd name="connsiteY59" fmla="*/ 1247775 h 2390775"/>
                <a:gd name="connsiteX60" fmla="*/ 5381625 w 7191375"/>
                <a:gd name="connsiteY60" fmla="*/ 1247775 h 2390775"/>
                <a:gd name="connsiteX61" fmla="*/ 5400675 w 7191375"/>
                <a:gd name="connsiteY61" fmla="*/ 1333500 h 2390775"/>
                <a:gd name="connsiteX62" fmla="*/ 5448300 w 7191375"/>
                <a:gd name="connsiteY62" fmla="*/ 1400175 h 2390775"/>
                <a:gd name="connsiteX63" fmla="*/ 5591175 w 7191375"/>
                <a:gd name="connsiteY63" fmla="*/ 1381125 h 2390775"/>
                <a:gd name="connsiteX64" fmla="*/ 5695950 w 7191375"/>
                <a:gd name="connsiteY64" fmla="*/ 1495425 h 2390775"/>
                <a:gd name="connsiteX65" fmla="*/ 5753100 w 7191375"/>
                <a:gd name="connsiteY65" fmla="*/ 1590675 h 2390775"/>
                <a:gd name="connsiteX66" fmla="*/ 5876925 w 7191375"/>
                <a:gd name="connsiteY66" fmla="*/ 1676400 h 2390775"/>
                <a:gd name="connsiteX67" fmla="*/ 5953125 w 7191375"/>
                <a:gd name="connsiteY67" fmla="*/ 1704975 h 2390775"/>
                <a:gd name="connsiteX68" fmla="*/ 6067425 w 7191375"/>
                <a:gd name="connsiteY68" fmla="*/ 1619250 h 2390775"/>
                <a:gd name="connsiteX69" fmla="*/ 6191250 w 7191375"/>
                <a:gd name="connsiteY69" fmla="*/ 1676400 h 2390775"/>
                <a:gd name="connsiteX70" fmla="*/ 6200775 w 7191375"/>
                <a:gd name="connsiteY70" fmla="*/ 1676400 h 2390775"/>
                <a:gd name="connsiteX71" fmla="*/ 6267450 w 7191375"/>
                <a:gd name="connsiteY71" fmla="*/ 1666875 h 2390775"/>
                <a:gd name="connsiteX72" fmla="*/ 6400800 w 7191375"/>
                <a:gd name="connsiteY72" fmla="*/ 1685925 h 2390775"/>
                <a:gd name="connsiteX73" fmla="*/ 6477000 w 7191375"/>
                <a:gd name="connsiteY73" fmla="*/ 1762125 h 2390775"/>
                <a:gd name="connsiteX74" fmla="*/ 6515100 w 7191375"/>
                <a:gd name="connsiteY74" fmla="*/ 1771650 h 2390775"/>
                <a:gd name="connsiteX75" fmla="*/ 6600825 w 7191375"/>
                <a:gd name="connsiteY75" fmla="*/ 1828800 h 2390775"/>
                <a:gd name="connsiteX76" fmla="*/ 6715125 w 7191375"/>
                <a:gd name="connsiteY76" fmla="*/ 1876425 h 2390775"/>
                <a:gd name="connsiteX77" fmla="*/ 6734175 w 7191375"/>
                <a:gd name="connsiteY77" fmla="*/ 1962150 h 2390775"/>
                <a:gd name="connsiteX78" fmla="*/ 6762750 w 7191375"/>
                <a:gd name="connsiteY78" fmla="*/ 1990725 h 2390775"/>
                <a:gd name="connsiteX79" fmla="*/ 6800850 w 7191375"/>
                <a:gd name="connsiteY79" fmla="*/ 2019300 h 2390775"/>
                <a:gd name="connsiteX80" fmla="*/ 6915150 w 7191375"/>
                <a:gd name="connsiteY80" fmla="*/ 2085975 h 2390775"/>
                <a:gd name="connsiteX81" fmla="*/ 6962775 w 7191375"/>
                <a:gd name="connsiteY81" fmla="*/ 2152650 h 2390775"/>
                <a:gd name="connsiteX82" fmla="*/ 7048500 w 7191375"/>
                <a:gd name="connsiteY82" fmla="*/ 2181225 h 2390775"/>
                <a:gd name="connsiteX83" fmla="*/ 7181850 w 7191375"/>
                <a:gd name="connsiteY83" fmla="*/ 2171700 h 2390775"/>
                <a:gd name="connsiteX84" fmla="*/ 7191375 w 7191375"/>
                <a:gd name="connsiteY84" fmla="*/ 2390775 h 2390775"/>
                <a:gd name="connsiteX85" fmla="*/ 0 w 7191375"/>
                <a:gd name="connsiteY85" fmla="*/ 2390775 h 2390775"/>
                <a:gd name="connsiteX86" fmla="*/ 28575 w 7191375"/>
                <a:gd name="connsiteY86" fmla="*/ 28575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7191375" h="2390775">
                  <a:moveTo>
                    <a:pt x="28575" y="28575"/>
                  </a:moveTo>
                  <a:lnTo>
                    <a:pt x="333375" y="0"/>
                  </a:lnTo>
                  <a:lnTo>
                    <a:pt x="600075" y="142875"/>
                  </a:lnTo>
                  <a:lnTo>
                    <a:pt x="809625" y="171450"/>
                  </a:lnTo>
                  <a:lnTo>
                    <a:pt x="952500" y="85725"/>
                  </a:lnTo>
                  <a:cubicBezTo>
                    <a:pt x="1066625" y="73044"/>
                    <a:pt x="1009474" y="76200"/>
                    <a:pt x="1123950" y="76200"/>
                  </a:cubicBezTo>
                  <a:lnTo>
                    <a:pt x="1123950" y="76200"/>
                  </a:lnTo>
                  <a:lnTo>
                    <a:pt x="1285875" y="85725"/>
                  </a:lnTo>
                  <a:cubicBezTo>
                    <a:pt x="1339341" y="123915"/>
                    <a:pt x="1340995" y="130331"/>
                    <a:pt x="1390650" y="152400"/>
                  </a:cubicBezTo>
                  <a:cubicBezTo>
                    <a:pt x="1406274" y="159344"/>
                    <a:pt x="1421509" y="168097"/>
                    <a:pt x="1438275" y="171450"/>
                  </a:cubicBezTo>
                  <a:cubicBezTo>
                    <a:pt x="1453842" y="174563"/>
                    <a:pt x="1470025" y="171450"/>
                    <a:pt x="1485900" y="171450"/>
                  </a:cubicBezTo>
                  <a:lnTo>
                    <a:pt x="1552575" y="180975"/>
                  </a:lnTo>
                  <a:cubicBezTo>
                    <a:pt x="1597025" y="174625"/>
                    <a:pt x="1642217" y="172209"/>
                    <a:pt x="1685925" y="161925"/>
                  </a:cubicBezTo>
                  <a:cubicBezTo>
                    <a:pt x="1697068" y="159303"/>
                    <a:pt x="1714500" y="142875"/>
                    <a:pt x="1714500" y="142875"/>
                  </a:cubicBezTo>
                  <a:lnTo>
                    <a:pt x="1914525" y="133350"/>
                  </a:lnTo>
                  <a:lnTo>
                    <a:pt x="2066925" y="228600"/>
                  </a:lnTo>
                  <a:lnTo>
                    <a:pt x="2114550" y="295275"/>
                  </a:lnTo>
                  <a:lnTo>
                    <a:pt x="2171700" y="409575"/>
                  </a:lnTo>
                  <a:cubicBezTo>
                    <a:pt x="2221170" y="478834"/>
                    <a:pt x="2219325" y="448938"/>
                    <a:pt x="2219325" y="485775"/>
                  </a:cubicBezTo>
                  <a:lnTo>
                    <a:pt x="2276475" y="504825"/>
                  </a:lnTo>
                  <a:lnTo>
                    <a:pt x="2400300" y="514350"/>
                  </a:lnTo>
                  <a:cubicBezTo>
                    <a:pt x="2410176" y="603231"/>
                    <a:pt x="2409825" y="571324"/>
                    <a:pt x="2409825" y="609600"/>
                  </a:cubicBezTo>
                  <a:lnTo>
                    <a:pt x="2466975" y="704850"/>
                  </a:lnTo>
                  <a:cubicBezTo>
                    <a:pt x="2494080" y="748219"/>
                    <a:pt x="2505859" y="779772"/>
                    <a:pt x="2543175" y="809625"/>
                  </a:cubicBezTo>
                  <a:cubicBezTo>
                    <a:pt x="2548719" y="814060"/>
                    <a:pt x="2555875" y="815975"/>
                    <a:pt x="2562225" y="819150"/>
                  </a:cubicBezTo>
                  <a:lnTo>
                    <a:pt x="2590800" y="838200"/>
                  </a:lnTo>
                  <a:cubicBezTo>
                    <a:pt x="2591482" y="838687"/>
                    <a:pt x="2673361" y="902407"/>
                    <a:pt x="2695575" y="904875"/>
                  </a:cubicBezTo>
                  <a:cubicBezTo>
                    <a:pt x="2711665" y="906663"/>
                    <a:pt x="2727325" y="898525"/>
                    <a:pt x="2743200" y="895350"/>
                  </a:cubicBezTo>
                  <a:lnTo>
                    <a:pt x="2771775" y="847725"/>
                  </a:lnTo>
                  <a:lnTo>
                    <a:pt x="2886075" y="762000"/>
                  </a:lnTo>
                  <a:cubicBezTo>
                    <a:pt x="2905125" y="736600"/>
                    <a:pt x="2923120" y="710373"/>
                    <a:pt x="2943225" y="685800"/>
                  </a:cubicBezTo>
                  <a:cubicBezTo>
                    <a:pt x="2986419" y="633008"/>
                    <a:pt x="2960717" y="679391"/>
                    <a:pt x="2981325" y="638175"/>
                  </a:cubicBezTo>
                  <a:lnTo>
                    <a:pt x="3248025" y="800100"/>
                  </a:lnTo>
                  <a:lnTo>
                    <a:pt x="3343275" y="952500"/>
                  </a:lnTo>
                  <a:cubicBezTo>
                    <a:pt x="3372655" y="1040641"/>
                    <a:pt x="3349975" y="1026816"/>
                    <a:pt x="3409950" y="1066800"/>
                  </a:cubicBezTo>
                  <a:cubicBezTo>
                    <a:pt x="3415857" y="1070738"/>
                    <a:pt x="3422650" y="1073150"/>
                    <a:pt x="3429000" y="1076325"/>
                  </a:cubicBezTo>
                  <a:lnTo>
                    <a:pt x="3514725" y="1123950"/>
                  </a:lnTo>
                  <a:lnTo>
                    <a:pt x="3676650" y="990600"/>
                  </a:lnTo>
                  <a:lnTo>
                    <a:pt x="3790950" y="990600"/>
                  </a:lnTo>
                  <a:lnTo>
                    <a:pt x="3829050" y="1009650"/>
                  </a:lnTo>
                  <a:lnTo>
                    <a:pt x="3886200" y="1028700"/>
                  </a:lnTo>
                  <a:cubicBezTo>
                    <a:pt x="3917950" y="1031875"/>
                    <a:pt x="3949542" y="1038225"/>
                    <a:pt x="3981450" y="1038225"/>
                  </a:cubicBezTo>
                  <a:cubicBezTo>
                    <a:pt x="4022847" y="1038225"/>
                    <a:pt x="4064198" y="1033835"/>
                    <a:pt x="4105275" y="1028700"/>
                  </a:cubicBezTo>
                  <a:cubicBezTo>
                    <a:pt x="4115238" y="1027455"/>
                    <a:pt x="4133850" y="1019175"/>
                    <a:pt x="4133850" y="1019175"/>
                  </a:cubicBezTo>
                  <a:lnTo>
                    <a:pt x="4229100" y="1019175"/>
                  </a:lnTo>
                  <a:cubicBezTo>
                    <a:pt x="4254500" y="1031875"/>
                    <a:pt x="4277629" y="1050889"/>
                    <a:pt x="4305300" y="1057275"/>
                  </a:cubicBezTo>
                  <a:cubicBezTo>
                    <a:pt x="4321075" y="1060915"/>
                    <a:pt x="4336898" y="1050040"/>
                    <a:pt x="4352925" y="1047750"/>
                  </a:cubicBezTo>
                  <a:cubicBezTo>
                    <a:pt x="4359211" y="1046852"/>
                    <a:pt x="4365625" y="1047750"/>
                    <a:pt x="4371975" y="1047750"/>
                  </a:cubicBezTo>
                  <a:lnTo>
                    <a:pt x="4438650" y="1009650"/>
                  </a:lnTo>
                  <a:lnTo>
                    <a:pt x="4524375" y="990600"/>
                  </a:lnTo>
                  <a:lnTo>
                    <a:pt x="4524375" y="990600"/>
                  </a:lnTo>
                  <a:lnTo>
                    <a:pt x="4733925" y="1095375"/>
                  </a:lnTo>
                  <a:lnTo>
                    <a:pt x="4810125" y="1143000"/>
                  </a:lnTo>
                  <a:lnTo>
                    <a:pt x="4924425" y="1190625"/>
                  </a:lnTo>
                  <a:cubicBezTo>
                    <a:pt x="5007272" y="1159557"/>
                    <a:pt x="4976362" y="1174182"/>
                    <a:pt x="5019675" y="1152525"/>
                  </a:cubicBezTo>
                  <a:lnTo>
                    <a:pt x="5057775" y="1104900"/>
                  </a:lnTo>
                  <a:cubicBezTo>
                    <a:pt x="5076111" y="1153795"/>
                    <a:pt x="5077320" y="1174575"/>
                    <a:pt x="5105400" y="1209675"/>
                  </a:cubicBezTo>
                  <a:cubicBezTo>
                    <a:pt x="5111010" y="1216687"/>
                    <a:pt x="5118100" y="1222375"/>
                    <a:pt x="5124450" y="1228725"/>
                  </a:cubicBezTo>
                  <a:lnTo>
                    <a:pt x="5200650" y="1257300"/>
                  </a:lnTo>
                  <a:lnTo>
                    <a:pt x="5334000" y="1247775"/>
                  </a:lnTo>
                  <a:lnTo>
                    <a:pt x="5381625" y="1247775"/>
                  </a:lnTo>
                  <a:lnTo>
                    <a:pt x="5400675" y="1333500"/>
                  </a:lnTo>
                  <a:lnTo>
                    <a:pt x="5448300" y="1400175"/>
                  </a:lnTo>
                  <a:lnTo>
                    <a:pt x="5591175" y="1381125"/>
                  </a:lnTo>
                  <a:lnTo>
                    <a:pt x="5695950" y="1495425"/>
                  </a:lnTo>
                  <a:lnTo>
                    <a:pt x="5753100" y="1590675"/>
                  </a:lnTo>
                  <a:lnTo>
                    <a:pt x="5876925" y="1676400"/>
                  </a:lnTo>
                  <a:lnTo>
                    <a:pt x="5953125" y="1704975"/>
                  </a:lnTo>
                  <a:lnTo>
                    <a:pt x="6067425" y="1619250"/>
                  </a:lnTo>
                  <a:cubicBezTo>
                    <a:pt x="6146993" y="1668980"/>
                    <a:pt x="6119854" y="1664501"/>
                    <a:pt x="6191250" y="1676400"/>
                  </a:cubicBezTo>
                  <a:cubicBezTo>
                    <a:pt x="6194382" y="1676922"/>
                    <a:pt x="6197600" y="1676400"/>
                    <a:pt x="6200775" y="1676400"/>
                  </a:cubicBezTo>
                  <a:lnTo>
                    <a:pt x="6267450" y="1666875"/>
                  </a:lnTo>
                  <a:lnTo>
                    <a:pt x="6400800" y="1685925"/>
                  </a:lnTo>
                  <a:cubicBezTo>
                    <a:pt x="6453473" y="1770202"/>
                    <a:pt x="6418472" y="1762125"/>
                    <a:pt x="6477000" y="1762125"/>
                  </a:cubicBezTo>
                  <a:lnTo>
                    <a:pt x="6515100" y="1771650"/>
                  </a:lnTo>
                  <a:cubicBezTo>
                    <a:pt x="6587552" y="1823402"/>
                    <a:pt x="6557346" y="1807061"/>
                    <a:pt x="6600825" y="1828800"/>
                  </a:cubicBezTo>
                  <a:lnTo>
                    <a:pt x="6715125" y="1876425"/>
                  </a:lnTo>
                  <a:cubicBezTo>
                    <a:pt x="6721475" y="1905000"/>
                    <a:pt x="6722917" y="1935130"/>
                    <a:pt x="6734175" y="1962150"/>
                  </a:cubicBezTo>
                  <a:cubicBezTo>
                    <a:pt x="6739356" y="1974584"/>
                    <a:pt x="6752402" y="1982101"/>
                    <a:pt x="6762750" y="1990725"/>
                  </a:cubicBezTo>
                  <a:cubicBezTo>
                    <a:pt x="6827372" y="2044577"/>
                    <a:pt x="6770557" y="1989007"/>
                    <a:pt x="6800850" y="2019300"/>
                  </a:cubicBezTo>
                  <a:lnTo>
                    <a:pt x="6915150" y="2085975"/>
                  </a:lnTo>
                  <a:lnTo>
                    <a:pt x="6962775" y="2152650"/>
                  </a:lnTo>
                  <a:lnTo>
                    <a:pt x="7048500" y="2181225"/>
                  </a:lnTo>
                  <a:lnTo>
                    <a:pt x="7181850" y="2171700"/>
                  </a:lnTo>
                  <a:lnTo>
                    <a:pt x="7191375" y="2390775"/>
                  </a:lnTo>
                  <a:lnTo>
                    <a:pt x="0" y="2390775"/>
                  </a:lnTo>
                  <a:lnTo>
                    <a:pt x="28575" y="28575"/>
                  </a:lnTo>
                  <a:close/>
                </a:path>
              </a:pathLst>
            </a:custGeom>
            <a:solidFill>
              <a:srgbClr val="FFFF00">
                <a:alpha val="3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83190" y="4653136"/>
              <a:ext cx="1192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Holocene 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10668" y="5147900"/>
              <a:ext cx="1737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Pleistocene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20563" y="6059503"/>
              <a:ext cx="1317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Tertiary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1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860032" y="3501008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</a:rPr>
              <a:t>3D geological model of the resource</a:t>
            </a:r>
          </a:p>
          <a:p>
            <a:r>
              <a:rPr lang="en-US" sz="2000" dirty="0" smtClean="0">
                <a:latin typeface="Calibri"/>
              </a:rPr>
              <a:t>Blocks of information (~200x200x1 m):</a:t>
            </a:r>
          </a:p>
          <a:p>
            <a:pPr marL="573088" indent="-292100">
              <a:buFontTx/>
              <a:buChar char="-"/>
              <a:tabLst>
                <a:tab pos="341313" algn="l"/>
              </a:tabLst>
            </a:pPr>
            <a:r>
              <a:rPr lang="en-US" sz="2000" dirty="0" smtClean="0">
                <a:latin typeface="Calibri"/>
              </a:rPr>
              <a:t>lithology</a:t>
            </a:r>
          </a:p>
          <a:p>
            <a:pPr marL="573088" indent="-292100">
              <a:buFontTx/>
              <a:buChar char="-"/>
              <a:tabLst>
                <a:tab pos="341313" algn="l"/>
              </a:tabLst>
            </a:pPr>
            <a:r>
              <a:rPr lang="en-US" sz="2000" dirty="0" smtClean="0">
                <a:latin typeface="Calibri"/>
              </a:rPr>
              <a:t>uncertainty</a:t>
            </a:r>
          </a:p>
          <a:p>
            <a:pPr marL="573088" indent="-292100">
              <a:buFontTx/>
              <a:buChar char="-"/>
              <a:tabLst>
                <a:tab pos="341313" algn="l"/>
              </a:tabLst>
            </a:pPr>
            <a:r>
              <a:rPr lang="en-US" sz="2000" dirty="0" smtClean="0">
                <a:latin typeface="Calibri"/>
              </a:rPr>
              <a:t>sediment properties</a:t>
            </a:r>
          </a:p>
          <a:p>
            <a:pPr marL="573088" indent="-292100">
              <a:buFontTx/>
              <a:buChar char="-"/>
              <a:tabLst>
                <a:tab pos="341313" algn="l"/>
              </a:tabLst>
            </a:pPr>
            <a:r>
              <a:rPr lang="en-US" sz="2000" dirty="0" smtClean="0">
                <a:latin typeface="Calibri"/>
              </a:rPr>
              <a:t>possibly any relevant info</a:t>
            </a:r>
            <a:endParaRPr lang="en-US" sz="2000" dirty="0">
              <a:latin typeface="Calibri"/>
            </a:endParaRPr>
          </a:p>
          <a:p>
            <a:pPr marL="573088">
              <a:tabLst>
                <a:tab pos="341313" algn="l"/>
              </a:tabLst>
            </a:pPr>
            <a:r>
              <a:rPr lang="en-US" sz="2000" dirty="0" smtClean="0">
                <a:latin typeface="Calibri"/>
              </a:rPr>
              <a:t>(ecology, chemistry, …)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332656"/>
            <a:ext cx="6976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From measuring… to modelling: the VOXEL model</a:t>
            </a:r>
            <a:endParaRPr lang="en-US" sz="2200" b="1" dirty="0">
              <a:solidFill>
                <a:srgbClr val="0066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590" y="3430096"/>
            <a:ext cx="4725434" cy="3383280"/>
            <a:chOff x="62590" y="3430096"/>
            <a:chExt cx="4725434" cy="3383280"/>
          </a:xfrm>
        </p:grpSpPr>
        <p:pic>
          <p:nvPicPr>
            <p:cNvPr id="2" name="Picture 2" descr="D:\Downloads\im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85" y="3430096"/>
              <a:ext cx="4186739" cy="338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ight Arrow 10"/>
            <p:cNvSpPr/>
            <p:nvPr/>
          </p:nvSpPr>
          <p:spPr>
            <a:xfrm>
              <a:off x="62590" y="4869708"/>
              <a:ext cx="420530" cy="504056"/>
            </a:xfrm>
            <a:prstGeom prst="rightArrow">
              <a:avLst/>
            </a:prstGeom>
            <a:solidFill>
              <a:srgbClr val="9ED2C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66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(4D)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… to model (3D)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860032" y="5949280"/>
            <a:ext cx="428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/>
              <a:buChar char="à"/>
            </a:pPr>
            <a:r>
              <a:rPr lang="en-US" sz="2000" dirty="0" smtClean="0">
                <a:latin typeface="Calibri"/>
                <a:sym typeface="Wingdings" panose="05000000000000000000" pitchFamily="2" charset="2"/>
              </a:rPr>
              <a:t>spatial analysis </a:t>
            </a:r>
          </a:p>
          <a:p>
            <a:pPr algn="ctr"/>
            <a:r>
              <a:rPr lang="en-US" sz="2000" dirty="0" smtClean="0">
                <a:latin typeface="Calibri"/>
                <a:sym typeface="Wingdings" panose="05000000000000000000" pitchFamily="2" charset="2"/>
              </a:rPr>
              <a:t>(volume calculations, …)</a:t>
            </a:r>
            <a:endParaRPr lang="en-US" sz="2000" dirty="0" smtClean="0"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9844" y="858198"/>
            <a:ext cx="8784066" cy="2544380"/>
            <a:chOff x="219844" y="858198"/>
            <a:chExt cx="8784066" cy="2544380"/>
          </a:xfrm>
        </p:grpSpPr>
        <p:grpSp>
          <p:nvGrpSpPr>
            <p:cNvPr id="3" name="Group 2"/>
            <p:cNvGrpSpPr/>
            <p:nvPr/>
          </p:nvGrpSpPr>
          <p:grpSpPr>
            <a:xfrm>
              <a:off x="219844" y="858198"/>
              <a:ext cx="8704312" cy="2498794"/>
              <a:chOff x="219844" y="858198"/>
              <a:chExt cx="8704312" cy="2498794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844" y="1147124"/>
                <a:ext cx="8704312" cy="2209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14609" y="858198"/>
                <a:ext cx="27452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/>
                  </a:rPr>
                  <a:t>lithological classification</a:t>
                </a:r>
                <a:endParaRPr lang="en-US" sz="14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194929" y="858198"/>
                <a:ext cx="27452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/>
                  </a:rPr>
                  <a:t>2D </a:t>
                </a:r>
                <a:r>
                  <a:rPr lang="en-US" sz="1600" b="1" dirty="0" err="1" smtClean="0">
                    <a:latin typeface="Calibri"/>
                  </a:rPr>
                  <a:t>lithostratigraphical</a:t>
                </a:r>
                <a:r>
                  <a:rPr lang="en-US" sz="1600" b="1" dirty="0" smtClean="0">
                    <a:latin typeface="Calibri"/>
                  </a:rPr>
                  <a:t> units</a:t>
                </a:r>
                <a:endParaRPr lang="en-US" sz="14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47257" y="858198"/>
                <a:ext cx="27452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/>
                  </a:rPr>
                  <a:t>3D interpolation</a:t>
                </a:r>
                <a:endParaRPr lang="en-US" sz="1400" b="1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7740352" y="3140968"/>
              <a:ext cx="12635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 err="1" smtClean="0">
                  <a:latin typeface="Calibri"/>
                </a:rPr>
                <a:t>Stafleu</a:t>
              </a:r>
              <a:r>
                <a:rPr lang="en-US" sz="1100" dirty="0" smtClean="0">
                  <a:latin typeface="Calibri"/>
                </a:rPr>
                <a:t> et al., 2011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62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c-edu.com/uploads/Hands-on%20sediment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6197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Shape 2"/>
          <p:cNvSpPr txBox="1"/>
          <p:nvPr/>
        </p:nvSpPr>
        <p:spPr>
          <a:xfrm>
            <a:off x="683568" y="4941168"/>
            <a:ext cx="5184576" cy="4320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200" b="1" dirty="0" smtClean="0">
                <a:latin typeface="Calibri"/>
              </a:rPr>
              <a:t>EROSION-DEPOSITION</a:t>
            </a:r>
            <a:r>
              <a:rPr lang="en-US" sz="2200" dirty="0">
                <a:latin typeface="Calibri"/>
              </a:rPr>
              <a:t> </a:t>
            </a:r>
            <a:r>
              <a:rPr lang="en-US" sz="2200" dirty="0" smtClean="0">
                <a:latin typeface="Calibri"/>
                <a:sym typeface="Wingdings" panose="05000000000000000000" pitchFamily="2" charset="2"/>
              </a:rPr>
              <a:t> </a:t>
            </a:r>
            <a:r>
              <a:rPr lang="en-US" sz="2200" i="1" dirty="0" smtClean="0">
                <a:latin typeface="Calibri"/>
                <a:sym typeface="Wingdings" panose="05000000000000000000" pitchFamily="2" charset="2"/>
              </a:rPr>
              <a:t>seabed</a:t>
            </a:r>
            <a:r>
              <a:rPr lang="en-US" sz="2200" dirty="0" smtClean="0">
                <a:latin typeface="Calibri"/>
                <a:sym typeface="Wingdings" panose="05000000000000000000" pitchFamily="2" charset="2"/>
              </a:rPr>
              <a:t> </a:t>
            </a:r>
            <a:r>
              <a:rPr lang="en-US" sz="2200" i="1" dirty="0" smtClean="0">
                <a:latin typeface="Calibri"/>
              </a:rPr>
              <a:t>changes…</a:t>
            </a:r>
            <a:endParaRPr lang="en-US" sz="2200" dirty="0" smtClean="0"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5616" y="2265720"/>
            <a:ext cx="5400600" cy="947256"/>
            <a:chOff x="1115616" y="1617648"/>
            <a:chExt cx="5400600" cy="947256"/>
          </a:xfrm>
        </p:grpSpPr>
        <p:sp>
          <p:nvSpPr>
            <p:cNvPr id="3" name="Oval 2"/>
            <p:cNvSpPr/>
            <p:nvPr/>
          </p:nvSpPr>
          <p:spPr>
            <a:xfrm>
              <a:off x="1115616" y="2212468"/>
              <a:ext cx="936104" cy="352436"/>
            </a:xfrm>
            <a:prstGeom prst="ellipse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66"/>
                </a:solidFill>
                <a:latin typeface="Calibri"/>
              </a:endParaRPr>
            </a:p>
          </p:txBody>
        </p:sp>
        <p:sp>
          <p:nvSpPr>
            <p:cNvPr id="10" name="Curved Left Arrow 9"/>
            <p:cNvSpPr/>
            <p:nvPr/>
          </p:nvSpPr>
          <p:spPr>
            <a:xfrm rot="15640068">
              <a:off x="2834338" y="511917"/>
              <a:ext cx="386720" cy="2598181"/>
            </a:xfrm>
            <a:prstGeom prst="curvedLeftArrow">
              <a:avLst/>
            </a:prstGeom>
            <a:solidFill>
              <a:srgbClr val="9ED2C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66"/>
                </a:solidFill>
                <a:latin typeface="Calibri"/>
              </a:endParaRPr>
            </a:p>
          </p:txBody>
        </p:sp>
        <p:sp>
          <p:nvSpPr>
            <p:cNvPr id="11" name="TextShape 2"/>
            <p:cNvSpPr txBox="1"/>
            <p:nvPr/>
          </p:nvSpPr>
          <p:spPr>
            <a:xfrm>
              <a:off x="3923928" y="1837220"/>
              <a:ext cx="2592288" cy="5836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2000" b="1" dirty="0">
                  <a:solidFill>
                    <a:srgbClr val="009999"/>
                  </a:solidFill>
                </a:rPr>
                <a:t>SUSPENDED </a:t>
              </a:r>
              <a:r>
                <a:rPr lang="en-US" sz="2000" b="1" dirty="0" smtClean="0">
                  <a:solidFill>
                    <a:srgbClr val="009999"/>
                  </a:solidFill>
                </a:rPr>
                <a:t>LOAD</a:t>
              </a:r>
              <a:endParaRPr lang="en-US" sz="2000" b="1" dirty="0">
                <a:solidFill>
                  <a:srgbClr val="009999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0915" y="3364596"/>
            <a:ext cx="2766949" cy="987465"/>
            <a:chOff x="580915" y="2716524"/>
            <a:chExt cx="2766949" cy="987465"/>
          </a:xfrm>
        </p:grpSpPr>
        <p:sp>
          <p:nvSpPr>
            <p:cNvPr id="13" name="TextShape 2"/>
            <p:cNvSpPr txBox="1"/>
            <p:nvPr/>
          </p:nvSpPr>
          <p:spPr>
            <a:xfrm>
              <a:off x="971600" y="3320988"/>
              <a:ext cx="2376264" cy="38300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2000" b="1" dirty="0" smtClean="0">
                  <a:solidFill>
                    <a:srgbClr val="009999"/>
                  </a:solidFill>
                </a:rPr>
                <a:t>BED LOAD</a:t>
              </a:r>
              <a:endParaRPr lang="en-US" sz="2000" b="1" dirty="0">
                <a:solidFill>
                  <a:srgbClr val="009999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3568" y="2716524"/>
              <a:ext cx="936104" cy="352436"/>
            </a:xfrm>
            <a:prstGeom prst="ellipse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66"/>
                </a:solidFill>
                <a:latin typeface="Calibri"/>
              </a:endParaRPr>
            </a:p>
          </p:txBody>
        </p:sp>
        <p:sp>
          <p:nvSpPr>
            <p:cNvPr id="16" name="Curved Left Arrow 15"/>
            <p:cNvSpPr/>
            <p:nvPr/>
          </p:nvSpPr>
          <p:spPr>
            <a:xfrm rot="18334155" flipH="1">
              <a:off x="845790" y="2942635"/>
              <a:ext cx="285921" cy="815671"/>
            </a:xfrm>
            <a:prstGeom prst="curvedLeftArrow">
              <a:avLst/>
            </a:prstGeom>
            <a:solidFill>
              <a:srgbClr val="9ED2C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66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74632" y="3427834"/>
            <a:ext cx="5327279" cy="850044"/>
            <a:chOff x="1674632" y="2779762"/>
            <a:chExt cx="5327279" cy="850044"/>
          </a:xfrm>
        </p:grpSpPr>
        <p:sp>
          <p:nvSpPr>
            <p:cNvPr id="17" name="Left Brace 16"/>
            <p:cNvSpPr/>
            <p:nvPr/>
          </p:nvSpPr>
          <p:spPr>
            <a:xfrm rot="14865993">
              <a:off x="4050240" y="404154"/>
              <a:ext cx="576064" cy="5327279"/>
            </a:xfrm>
            <a:prstGeom prst="leftBrace">
              <a:avLst/>
            </a:prstGeom>
            <a:ln w="254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Shape 2"/>
            <p:cNvSpPr txBox="1"/>
            <p:nvPr/>
          </p:nvSpPr>
          <p:spPr>
            <a:xfrm>
              <a:off x="4211960" y="3212976"/>
              <a:ext cx="2376264" cy="4168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2000" b="1" dirty="0" smtClean="0">
                  <a:solidFill>
                    <a:srgbClr val="009999"/>
                  </a:solidFill>
                </a:rPr>
                <a:t>TOTAL  LOAD</a:t>
              </a:r>
            </a:p>
            <a:p>
              <a:pPr algn="ctr"/>
              <a:endParaRPr lang="en-US" sz="2000" b="1" dirty="0">
                <a:solidFill>
                  <a:srgbClr val="0099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00192" y="3820978"/>
            <a:ext cx="2880320" cy="1408222"/>
            <a:chOff x="2987824" y="4109010"/>
            <a:chExt cx="2880320" cy="1408222"/>
          </a:xfrm>
        </p:grpSpPr>
        <p:sp>
          <p:nvSpPr>
            <p:cNvPr id="23" name="Rectangle 22"/>
            <p:cNvSpPr/>
            <p:nvPr/>
          </p:nvSpPr>
          <p:spPr>
            <a:xfrm>
              <a:off x="3484712" y="4109010"/>
              <a:ext cx="23834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particle diameter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84712" y="4469050"/>
              <a:ext cx="2276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settling velocity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84712" y="4797152"/>
              <a:ext cx="23834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critical shear stress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Double Bracket 23"/>
            <p:cNvSpPr/>
            <p:nvPr/>
          </p:nvSpPr>
          <p:spPr>
            <a:xfrm>
              <a:off x="3275856" y="4109010"/>
              <a:ext cx="2484872" cy="1408222"/>
            </a:xfrm>
            <a:prstGeom prst="bracketPair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87824" y="4520733"/>
              <a:ext cx="2808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1880" y="5117122"/>
              <a:ext cx="23762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particle density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TextShape 2"/>
          <p:cNvSpPr txBox="1"/>
          <p:nvPr/>
        </p:nvSpPr>
        <p:spPr>
          <a:xfrm>
            <a:off x="6804248" y="2576518"/>
            <a:ext cx="2376264" cy="6364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2000" b="1" dirty="0" smtClean="0">
                <a:solidFill>
                  <a:srgbClr val="009999"/>
                </a:solidFill>
              </a:rPr>
              <a:t>for different sediment fractions</a:t>
            </a:r>
          </a:p>
          <a:p>
            <a:pPr algn="ctr"/>
            <a:endParaRPr lang="en-US" sz="2000" b="1" dirty="0">
              <a:solidFill>
                <a:srgbClr val="0099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6934" y="908720"/>
            <a:ext cx="7410133" cy="1015663"/>
            <a:chOff x="258211" y="977081"/>
            <a:chExt cx="7410133" cy="101566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11" y="1161296"/>
              <a:ext cx="3953749" cy="64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4787428" y="977081"/>
              <a:ext cx="28809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Calibri"/>
                </a:rPr>
                <a:t>Hydrodynamics</a:t>
              </a:r>
            </a:p>
            <a:p>
              <a:r>
                <a:rPr lang="en-US" sz="2000" dirty="0" smtClean="0">
                  <a:latin typeface="Calibri"/>
                </a:rPr>
                <a:t>Sediment Transport</a:t>
              </a:r>
            </a:p>
            <a:p>
              <a:r>
                <a:rPr lang="en-US" sz="2000" dirty="0" smtClean="0">
                  <a:latin typeface="Calibri"/>
                </a:rPr>
                <a:t>Seabed Morphology</a:t>
              </a:r>
              <a:endParaRPr lang="en-US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4327341" y="1347752"/>
              <a:ext cx="316667" cy="274320"/>
            </a:xfrm>
            <a:prstGeom prst="rightArrow">
              <a:avLst/>
            </a:prstGeom>
            <a:solidFill>
              <a:srgbClr val="9ED2C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6666"/>
                </a:solidFill>
                <a:latin typeface="Calibri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38410" y="5530006"/>
            <a:ext cx="8238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Challenges:</a:t>
            </a:r>
          </a:p>
          <a:p>
            <a:pPr marL="568325" indent="-285750">
              <a:buFontTx/>
              <a:buChar char="-"/>
            </a:pPr>
            <a:r>
              <a:rPr lang="en-US" dirty="0" smtClean="0"/>
              <a:t>sedimentological resolution </a:t>
            </a:r>
            <a:r>
              <a:rPr lang="en-US" dirty="0" smtClean="0">
                <a:sym typeface="Wingdings" panose="05000000000000000000" pitchFamily="2" charset="2"/>
              </a:rPr>
              <a:t> classes, properties</a:t>
            </a:r>
          </a:p>
          <a:p>
            <a:pPr marL="568325" indent="-28575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initial conditions (concentrations, available stock </a:t>
            </a:r>
            <a:r>
              <a:rPr lang="en-US" i="1" dirty="0" smtClean="0">
                <a:sym typeface="Wingdings" panose="05000000000000000000" pitchFamily="2" charset="2"/>
              </a:rPr>
              <a:t>vs</a:t>
            </a:r>
            <a:r>
              <a:rPr lang="en-US" dirty="0" smtClean="0">
                <a:sym typeface="Wingdings" panose="05000000000000000000" pitchFamily="2" charset="2"/>
              </a:rPr>
              <a:t> limitless quantities)</a:t>
            </a:r>
            <a:endParaRPr 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1187624" y="332656"/>
            <a:ext cx="6208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From measuring… to modelling: COHERENS</a:t>
            </a:r>
            <a:endParaRPr lang="en-US" sz="2200" b="1" dirty="0">
              <a:solidFill>
                <a:srgbClr val="006666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… to model (4D)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2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Downloads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3264"/>
            <a:ext cx="169732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Shape 2"/>
          <p:cNvSpPr txBox="1"/>
          <p:nvPr/>
        </p:nvSpPr>
        <p:spPr>
          <a:xfrm>
            <a:off x="1416825" y="1412776"/>
            <a:ext cx="1715015" cy="5040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latin typeface="Calibri"/>
              </a:rPr>
              <a:t>Fraction 1 </a:t>
            </a:r>
          </a:p>
          <a:p>
            <a:pPr algn="ctr"/>
            <a:r>
              <a:rPr lang="en-US" sz="1200" dirty="0" smtClean="0">
                <a:latin typeface="Calibri"/>
              </a:rPr>
              <a:t>(Clay + Silt)</a:t>
            </a:r>
            <a:endParaRPr sz="1050" i="1" dirty="0"/>
          </a:p>
        </p:txBody>
      </p:sp>
      <p:sp>
        <p:nvSpPr>
          <p:cNvPr id="21" name="TextShape 2"/>
          <p:cNvSpPr txBox="1"/>
          <p:nvPr/>
        </p:nvSpPr>
        <p:spPr>
          <a:xfrm>
            <a:off x="611560" y="2420944"/>
            <a:ext cx="933257" cy="3599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latin typeface="Calibri"/>
              </a:rPr>
              <a:t>Layer 1</a:t>
            </a:r>
            <a:endParaRPr sz="1200" b="1" i="1" dirty="0"/>
          </a:p>
        </p:txBody>
      </p:sp>
      <p:sp>
        <p:nvSpPr>
          <p:cNvPr id="22" name="TextShape 2"/>
          <p:cNvSpPr txBox="1"/>
          <p:nvPr/>
        </p:nvSpPr>
        <p:spPr>
          <a:xfrm>
            <a:off x="611560" y="4077128"/>
            <a:ext cx="933257" cy="3599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latin typeface="Calibri"/>
              </a:rPr>
              <a:t>Layer 2</a:t>
            </a:r>
            <a:endParaRPr sz="1200" b="1" i="1" dirty="0"/>
          </a:p>
        </p:txBody>
      </p:sp>
      <p:sp>
        <p:nvSpPr>
          <p:cNvPr id="23" name="TextShape 2"/>
          <p:cNvSpPr txBox="1"/>
          <p:nvPr/>
        </p:nvSpPr>
        <p:spPr>
          <a:xfrm>
            <a:off x="611560" y="5733256"/>
            <a:ext cx="933257" cy="3599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latin typeface="Calibri"/>
              </a:rPr>
              <a:t>Layer 3</a:t>
            </a:r>
            <a:endParaRPr sz="1200" b="1" i="1" dirty="0"/>
          </a:p>
        </p:txBody>
      </p:sp>
      <p:pic>
        <p:nvPicPr>
          <p:cNvPr id="1029" name="Picture 5" descr="D:\NTL-MUMM\docs_TILES\VOXELforTILES\Vasilis\layer1fracti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35" y="1828336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NTL-MUMM\docs_TILES\VOXELforTILES\Vasilis\layer1fraction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48" y="1828336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NTL-MUMM\docs_TILES\VOXELforTILES\Vasilis\layer1fraction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42" y="1828336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NTL-MUMM\docs_TILES\VOXELforTILES\Vasilis\layer1fraction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83" y="1828336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NTL-MUMM\docs_TILES\VOXELforTILES\Vasilis\layer2fraction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35" y="3471877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NTL-MUMM\docs_TILES\VOXELforTILES\Vasilis\layer2fraction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48" y="3471877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NTL-MUMM\docs_TILES\VOXELforTILES\Vasilis\layer2fraction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42" y="3471877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NTL-MUMM\docs_TILES\VOXELforTILES\Vasilis\layer2fraction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83" y="3471877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NTL-MUMM\docs_TILES\VOXELforTILES\Vasilis\layer3fraction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35" y="5119406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NTL-MUMM\docs_TILES\VOXELforTILES\Vasilis\layer3fraction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48" y="5119406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NTL-MUMM\docs_TILES\VOXELforTILES\Vasilis\layer3fraction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42" y="5119406"/>
            <a:ext cx="2015973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NTL-MUMM\docs_TILES\VOXELforTILES\Vasilis\layer3fraction4legen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53" y="5119406"/>
            <a:ext cx="2522367" cy="17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Shape 2"/>
          <p:cNvSpPr txBox="1"/>
          <p:nvPr/>
        </p:nvSpPr>
        <p:spPr>
          <a:xfrm>
            <a:off x="3217025" y="1412776"/>
            <a:ext cx="1715015" cy="5040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latin typeface="Calibri"/>
              </a:rPr>
              <a:t>Fraction 2 </a:t>
            </a:r>
          </a:p>
          <a:p>
            <a:pPr algn="ctr"/>
            <a:r>
              <a:rPr lang="en-US" sz="1200" dirty="0" smtClean="0">
                <a:latin typeface="Calibri"/>
              </a:rPr>
              <a:t>(Fine Sand)</a:t>
            </a:r>
            <a:endParaRPr sz="1050" i="1" dirty="0"/>
          </a:p>
        </p:txBody>
      </p:sp>
      <p:sp>
        <p:nvSpPr>
          <p:cNvPr id="27" name="TextShape 2"/>
          <p:cNvSpPr txBox="1"/>
          <p:nvPr/>
        </p:nvSpPr>
        <p:spPr>
          <a:xfrm>
            <a:off x="4945217" y="1412776"/>
            <a:ext cx="1715015" cy="5040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latin typeface="Calibri"/>
              </a:rPr>
              <a:t>Fraction 3 </a:t>
            </a:r>
          </a:p>
          <a:p>
            <a:pPr algn="ctr"/>
            <a:r>
              <a:rPr lang="en-US" sz="1200" dirty="0" smtClean="0">
                <a:latin typeface="Calibri"/>
              </a:rPr>
              <a:t>(Medium Sand)</a:t>
            </a:r>
            <a:endParaRPr sz="1050" i="1" dirty="0"/>
          </a:p>
        </p:txBody>
      </p:sp>
      <p:sp>
        <p:nvSpPr>
          <p:cNvPr id="28" name="TextShape 2"/>
          <p:cNvSpPr txBox="1"/>
          <p:nvPr/>
        </p:nvSpPr>
        <p:spPr>
          <a:xfrm>
            <a:off x="6673409" y="1412776"/>
            <a:ext cx="1715015" cy="5040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latin typeface="Calibri"/>
              </a:rPr>
              <a:t>Fraction 4 </a:t>
            </a:r>
          </a:p>
          <a:p>
            <a:pPr algn="ctr"/>
            <a:r>
              <a:rPr lang="en-US" sz="1200" dirty="0" smtClean="0">
                <a:latin typeface="Calibri"/>
              </a:rPr>
              <a:t>(Coarse Sand + Gravel)</a:t>
            </a:r>
            <a:endParaRPr sz="105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87624" y="332656"/>
            <a:ext cx="7591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From measuring… to modelling: VOXEL </a:t>
            </a:r>
            <a:r>
              <a:rPr lang="en-US" sz="2200" b="1" dirty="0" smtClean="0">
                <a:solidFill>
                  <a:srgbClr val="006666"/>
                </a:solidFill>
                <a:sym typeface="Wingdings" panose="05000000000000000000" pitchFamily="2" charset="2"/>
              </a:rPr>
              <a:t> COHERENS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7704" y="868650"/>
            <a:ext cx="723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</a:rPr>
              <a:t>The VOXEL model is translated into COHERENS-readable information</a:t>
            </a:r>
            <a:endParaRPr lang="en-US" dirty="0"/>
          </a:p>
        </p:txBody>
      </p:sp>
      <p:sp>
        <p:nvSpPr>
          <p:cNvPr id="30" name="Curved Up Arrow 29"/>
          <p:cNvSpPr/>
          <p:nvPr/>
        </p:nvSpPr>
        <p:spPr>
          <a:xfrm rot="3967440">
            <a:off x="-415457" y="2492652"/>
            <a:ext cx="1878350" cy="708876"/>
          </a:xfrm>
          <a:prstGeom prst="curvedUpArrow">
            <a:avLst/>
          </a:prstGeom>
          <a:solidFill>
            <a:srgbClr val="9ED2C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 dirty="0">
              <a:solidFill>
                <a:srgbClr val="006666"/>
              </a:solidFill>
              <a:latin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… to model (4D)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7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6" grpId="0"/>
      <p:bldP spid="27" grpId="0"/>
      <p:bldP spid="2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D:\Downloads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63160"/>
            <a:ext cx="362096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5156" y="6199584"/>
            <a:ext cx="292608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5156" y="5373216"/>
            <a:ext cx="2926080" cy="817240"/>
          </a:xfrm>
          <a:prstGeom prst="rect">
            <a:avLst/>
          </a:prstGeom>
          <a:pattFill prst="lgCheck">
            <a:fgClr>
              <a:srgbClr val="9ED2C6"/>
            </a:fgClr>
            <a:bgClr>
              <a:schemeClr val="bg1"/>
            </a:bgClr>
          </a:patt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5156" y="3717032"/>
            <a:ext cx="2926080" cy="1656184"/>
          </a:xfrm>
          <a:prstGeom prst="rect">
            <a:avLst/>
          </a:prstGeom>
          <a:pattFill prst="pct90">
            <a:fgClr>
              <a:srgbClr val="9ED2C6"/>
            </a:fgClr>
            <a:bgClr>
              <a:schemeClr val="bg1"/>
            </a:bgClr>
          </a:patt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5156" y="2636912"/>
            <a:ext cx="2926080" cy="1080120"/>
          </a:xfrm>
          <a:prstGeom prst="rect">
            <a:avLst/>
          </a:prstGeom>
          <a:pattFill prst="sphere">
            <a:fgClr>
              <a:srgbClr val="9ED2C6"/>
            </a:fgClr>
            <a:bgClr>
              <a:schemeClr val="bg1"/>
            </a:bgClr>
          </a:patt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7" name="Flowchart: Document 6"/>
          <p:cNvSpPr/>
          <p:nvPr/>
        </p:nvSpPr>
        <p:spPr>
          <a:xfrm flipV="1">
            <a:off x="1665156" y="1052736"/>
            <a:ext cx="2926080" cy="1607588"/>
          </a:xfrm>
          <a:prstGeom prst="flowChartDocument">
            <a:avLst/>
          </a:prstGeom>
          <a:solidFill>
            <a:srgbClr val="0097CC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500" y="940658"/>
            <a:ext cx="16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water surface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6512" y="6269250"/>
            <a:ext cx="1566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Fixed layer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636440" y="2154560"/>
            <a:ext cx="2899556" cy="482352"/>
            <a:chOff x="3364632" y="2154560"/>
            <a:chExt cx="2899556" cy="482352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608004" y="2154560"/>
              <a:ext cx="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364632" y="2226538"/>
              <a:ext cx="13153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erosion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24028" y="2179712"/>
              <a:ext cx="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948808" y="2211650"/>
              <a:ext cx="13153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deposition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1500" y="1660738"/>
            <a:ext cx="16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water column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22884" y="1978257"/>
            <a:ext cx="6651548" cy="1191685"/>
            <a:chOff x="1422884" y="1978257"/>
            <a:chExt cx="6651548" cy="1191685"/>
          </a:xfrm>
        </p:grpSpPr>
        <p:sp>
          <p:nvSpPr>
            <p:cNvPr id="57" name="Curved Up Arrow 56"/>
            <p:cNvSpPr/>
            <p:nvPr/>
          </p:nvSpPr>
          <p:spPr>
            <a:xfrm rot="12147079">
              <a:off x="4595708" y="1978257"/>
              <a:ext cx="3478724" cy="1191685"/>
            </a:xfrm>
            <a:prstGeom prst="curvedUpArrow">
              <a:avLst/>
            </a:prstGeom>
            <a:solidFill>
              <a:srgbClr val="9ED2C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 dirty="0">
                <a:solidFill>
                  <a:srgbClr val="006666"/>
                </a:solidFill>
                <a:latin typeface="Calibri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422884" y="2509664"/>
              <a:ext cx="5309356" cy="343272"/>
              <a:chOff x="3151076" y="2509664"/>
              <a:chExt cx="5309356" cy="343272"/>
            </a:xfrm>
          </p:grpSpPr>
          <p:sp>
            <p:nvSpPr>
              <p:cNvPr id="18" name="TextShape 2"/>
              <p:cNvSpPr txBox="1"/>
              <p:nvPr/>
            </p:nvSpPr>
            <p:spPr>
              <a:xfrm>
                <a:off x="6749008" y="2509664"/>
                <a:ext cx="1711424" cy="343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r>
                  <a:rPr lang="en-US" sz="2200" b="1" dirty="0" smtClean="0">
                    <a:solidFill>
                      <a:srgbClr val="FF0000"/>
                    </a:solidFill>
                    <a:latin typeface="Calibri"/>
                  </a:rPr>
                  <a:t>BATHYMETRY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151076" y="2651760"/>
                <a:ext cx="3456384" cy="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422884" y="5766675"/>
            <a:ext cx="6018569" cy="958059"/>
            <a:chOff x="1422884" y="5766675"/>
            <a:chExt cx="6018569" cy="958059"/>
          </a:xfrm>
        </p:grpSpPr>
        <p:grpSp>
          <p:nvGrpSpPr>
            <p:cNvPr id="43" name="Group 42"/>
            <p:cNvGrpSpPr/>
            <p:nvPr/>
          </p:nvGrpSpPr>
          <p:grpSpPr>
            <a:xfrm>
              <a:off x="1422884" y="5993668"/>
              <a:ext cx="4985320" cy="343272"/>
              <a:chOff x="3151076" y="5993668"/>
              <a:chExt cx="4985320" cy="34327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151076" y="6217920"/>
                <a:ext cx="3456384" cy="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Shape 2"/>
              <p:cNvSpPr txBox="1"/>
              <p:nvPr/>
            </p:nvSpPr>
            <p:spPr>
              <a:xfrm>
                <a:off x="6768244" y="5993668"/>
                <a:ext cx="1368152" cy="343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r>
                  <a:rPr lang="en-US" sz="2200" b="1" dirty="0" smtClean="0">
                    <a:solidFill>
                      <a:srgbClr val="FF0000"/>
                    </a:solidFill>
                    <a:latin typeface="Calibri"/>
                  </a:rPr>
                  <a:t>TERTIARY</a:t>
                </a:r>
              </a:p>
            </p:txBody>
          </p:sp>
        </p:grpSp>
        <p:sp>
          <p:nvSpPr>
            <p:cNvPr id="58" name="Curved Up Arrow 57"/>
            <p:cNvSpPr/>
            <p:nvPr/>
          </p:nvSpPr>
          <p:spPr>
            <a:xfrm rot="9291240" flipV="1">
              <a:off x="4680079" y="5766675"/>
              <a:ext cx="2761374" cy="958059"/>
            </a:xfrm>
            <a:prstGeom prst="curvedUpArrow">
              <a:avLst/>
            </a:prstGeom>
            <a:solidFill>
              <a:srgbClr val="9ED2C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 dirty="0">
                <a:solidFill>
                  <a:srgbClr val="006666"/>
                </a:solidFill>
                <a:latin typeface="Calibri"/>
              </a:endParaRPr>
            </a:p>
          </p:txBody>
        </p:sp>
      </p:grpSp>
      <p:pic>
        <p:nvPicPr>
          <p:cNvPr id="2051" name="Picture 3" descr="D:\NTL-MUMM\docs_TILES\VOXELforTILES\Vasilis\bott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57192"/>
            <a:ext cx="208768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NTL-MUMM\docs_TILES\VOXELforTILES\Vasilis\bath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20876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91680" y="2708920"/>
            <a:ext cx="7871246" cy="3312368"/>
            <a:chOff x="1691680" y="2708920"/>
            <a:chExt cx="7871246" cy="3312368"/>
          </a:xfrm>
        </p:grpSpPr>
        <p:grpSp>
          <p:nvGrpSpPr>
            <p:cNvPr id="42" name="Group 41"/>
            <p:cNvGrpSpPr/>
            <p:nvPr/>
          </p:nvGrpSpPr>
          <p:grpSpPr>
            <a:xfrm>
              <a:off x="1691680" y="3068960"/>
              <a:ext cx="6120680" cy="2924708"/>
              <a:chOff x="3419872" y="3429000"/>
              <a:chExt cx="6120680" cy="2924708"/>
            </a:xfrm>
          </p:grpSpPr>
          <p:sp>
            <p:nvSpPr>
              <p:cNvPr id="36" name="TextShape 2"/>
              <p:cNvSpPr txBox="1"/>
              <p:nvPr/>
            </p:nvSpPr>
            <p:spPr>
              <a:xfrm>
                <a:off x="3419872" y="4250432"/>
                <a:ext cx="2592288" cy="8347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Calibri"/>
                  </a:rPr>
                  <a:t>FRACTIONS</a:t>
                </a:r>
              </a:p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Calibri"/>
                  </a:rPr>
                  <a:t>&amp; PROPERTIES (</a:t>
                </a:r>
                <a:r>
                  <a:rPr lang="en-US" sz="2200" b="1" dirty="0" err="1" smtClean="0">
                    <a:solidFill>
                      <a:srgbClr val="FF0000"/>
                    </a:solidFill>
                    <a:latin typeface="Calibri"/>
                  </a:rPr>
                  <a:t>d</a:t>
                </a:r>
                <a:r>
                  <a:rPr lang="en-US" sz="2200" b="1" baseline="-25000" dirty="0" err="1" smtClean="0">
                    <a:solidFill>
                      <a:srgbClr val="FF0000"/>
                    </a:solidFill>
                    <a:latin typeface="Calibri"/>
                  </a:rPr>
                  <a:t>p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Calibri"/>
                  </a:rPr>
                  <a:t>, </a:t>
                </a:r>
                <a:r>
                  <a:rPr lang="el-GR" sz="2200" b="1" dirty="0" smtClean="0">
                    <a:solidFill>
                      <a:srgbClr val="FF0000"/>
                    </a:solidFill>
                    <a:latin typeface="Calibri"/>
                  </a:rPr>
                  <a:t>ρ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Calibri"/>
                  </a:rPr>
                  <a:t>)</a:t>
                </a:r>
              </a:p>
            </p:txBody>
          </p:sp>
          <p:cxnSp>
            <p:nvCxnSpPr>
              <p:cNvPr id="3" name="Straight Arrow Connector 2"/>
              <p:cNvCxnSpPr/>
              <p:nvPr/>
            </p:nvCxnSpPr>
            <p:spPr>
              <a:xfrm flipH="1" flipV="1">
                <a:off x="5606498" y="3429000"/>
                <a:ext cx="3934054" cy="14563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3923928" y="3805024"/>
                <a:ext cx="5616624" cy="111481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6012160" y="4474840"/>
                <a:ext cx="3528392" cy="46805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4876800" y="4977760"/>
                <a:ext cx="4663752" cy="23735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4187928" y="5023480"/>
                <a:ext cx="5328592" cy="44851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4680012" y="5032624"/>
                <a:ext cx="4860540" cy="125659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5796136" y="5052729"/>
                <a:ext cx="3744416" cy="130097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7164288" y="2708920"/>
              <a:ext cx="2398638" cy="3312368"/>
              <a:chOff x="7143065" y="2276872"/>
              <a:chExt cx="2398638" cy="3312368"/>
            </a:xfrm>
          </p:grpSpPr>
          <p:pic>
            <p:nvPicPr>
              <p:cNvPr id="74" name="Picture 14" descr="D:\NTL-MUMM\docs_TILES\VOXELforTILES\Vasilis\fracSMALL_layer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3105" y="2276872"/>
                <a:ext cx="1461383" cy="128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15" descr="D:\NTL-MUMM\docs_TILES\VOXELforTILES\Vasilis\fracFINE_layer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1137" y="3861048"/>
                <a:ext cx="1461383" cy="128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16" descr="D:\NTL-MUMM\docs_TILES\VOXELforTILES\Vasilis\fracMED_layer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065" y="4309080"/>
                <a:ext cx="1461383" cy="128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D:\NTL-MUMM\docs_TILES\VOXELforTILES\Vasilis\fracLARGE_layer1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0320" y="3012936"/>
                <a:ext cx="1461383" cy="128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484312" y="2683768"/>
            <a:ext cx="919336" cy="3481536"/>
            <a:chOff x="484312" y="2683768"/>
            <a:chExt cx="919336" cy="3481536"/>
          </a:xfrm>
        </p:grpSpPr>
        <p:sp>
          <p:nvSpPr>
            <p:cNvPr id="24" name="Left Brace 23"/>
            <p:cNvSpPr/>
            <p:nvPr/>
          </p:nvSpPr>
          <p:spPr>
            <a:xfrm>
              <a:off x="1115616" y="2683768"/>
              <a:ext cx="274320" cy="1062608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Left Brace 78"/>
            <p:cNvSpPr/>
            <p:nvPr/>
          </p:nvSpPr>
          <p:spPr>
            <a:xfrm>
              <a:off x="1096380" y="3746376"/>
              <a:ext cx="307268" cy="162684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Left Brace 80"/>
            <p:cNvSpPr/>
            <p:nvPr/>
          </p:nvSpPr>
          <p:spPr>
            <a:xfrm>
              <a:off x="1115616" y="5373216"/>
              <a:ext cx="274320" cy="792088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Shape 2"/>
            <p:cNvSpPr txBox="1"/>
            <p:nvPr/>
          </p:nvSpPr>
          <p:spPr>
            <a:xfrm rot="16200000">
              <a:off x="-199764" y="4257092"/>
              <a:ext cx="1711424" cy="34327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Calibri"/>
                </a:rPr>
                <a:t>THICKNESS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87624" y="332656"/>
            <a:ext cx="42416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COHERENS - VOXEL coupling</a:t>
            </a:r>
            <a:endParaRPr lang="en-US" sz="2200" b="1" dirty="0">
              <a:solidFill>
                <a:srgbClr val="006666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… to model (4D)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71500" y="2380818"/>
            <a:ext cx="16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Bathymetry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1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2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6"/>
            <a:ext cx="6922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66"/>
                </a:solidFill>
              </a:rPr>
              <a:t>VOXEL-COHERENS: Application (Flemish banks)</a:t>
            </a:r>
            <a:endParaRPr lang="en-US" sz="2200" b="1" dirty="0">
              <a:solidFill>
                <a:srgbClr val="00666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4361" y="1125301"/>
            <a:ext cx="1792640" cy="1727635"/>
            <a:chOff x="244360" y="909277"/>
            <a:chExt cx="2315662" cy="22316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60" y="909277"/>
              <a:ext cx="2315662" cy="223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95536" y="980728"/>
              <a:ext cx="1997465" cy="53672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BE" sz="1000" b="1" dirty="0" smtClean="0">
                  <a:solidFill>
                    <a:srgbClr val="FF0000"/>
                  </a:solidFill>
                </a:rPr>
                <a:t>extraction areas</a:t>
              </a:r>
            </a:p>
            <a:p>
              <a:r>
                <a:rPr lang="fr-BE" sz="1000" b="1" dirty="0" smtClean="0"/>
                <a:t>monitoring areas</a:t>
              </a:r>
              <a:endParaRPr lang="fr-BE" sz="1000" b="1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2276872"/>
              <a:ext cx="430591" cy="648072"/>
            </a:xfrm>
            <a:prstGeom prst="rect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9914" y="4077072"/>
            <a:ext cx="7382427" cy="2592288"/>
            <a:chOff x="-9914" y="4077072"/>
            <a:chExt cx="7382427" cy="2592288"/>
          </a:xfrm>
        </p:grpSpPr>
        <p:grpSp>
          <p:nvGrpSpPr>
            <p:cNvPr id="6" name="Group 5"/>
            <p:cNvGrpSpPr/>
            <p:nvPr/>
          </p:nvGrpSpPr>
          <p:grpSpPr>
            <a:xfrm>
              <a:off x="971600" y="4077072"/>
              <a:ext cx="6400913" cy="2271112"/>
              <a:chOff x="971600" y="4077072"/>
              <a:chExt cx="6400913" cy="2271112"/>
            </a:xfrm>
          </p:grpSpPr>
          <p:pic>
            <p:nvPicPr>
              <p:cNvPr id="1030" name="Picture 6" descr="D:\NTL-MUMM\scripts_R_Git\COHVOX\COHVOX_Figures\fr4pl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4336504"/>
                <a:ext cx="2296457" cy="201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D:\NTL-MUMM\scripts_R_Git\COHVOX\COHVOX_Figures\fr3plt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4336504"/>
                <a:ext cx="2296457" cy="201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D:\NTL-MUMM\scripts_R_Git\COHVOX\COHVOX_Figures\fr2plt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4336504"/>
                <a:ext cx="2296457" cy="201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D:\NTL-MUMM\scripts_R_Git\COHVOX\COHVOX_Figures\fr1pl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4336504"/>
                <a:ext cx="2296457" cy="201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Shape 2"/>
              <p:cNvSpPr txBox="1"/>
              <p:nvPr/>
            </p:nvSpPr>
            <p:spPr>
              <a:xfrm>
                <a:off x="1691680" y="4077072"/>
                <a:ext cx="1138951" cy="2880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600" b="1" dirty="0" smtClean="0">
                    <a:latin typeface="Calibri"/>
                  </a:rPr>
                  <a:t>Fraction 1</a:t>
                </a:r>
              </a:p>
            </p:txBody>
          </p:sp>
          <p:sp>
            <p:nvSpPr>
              <p:cNvPr id="16" name="TextShape 2"/>
              <p:cNvSpPr txBox="1"/>
              <p:nvPr/>
            </p:nvSpPr>
            <p:spPr>
              <a:xfrm>
                <a:off x="3073009" y="4077072"/>
                <a:ext cx="1138951" cy="2880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600" b="1" dirty="0" smtClean="0">
                    <a:latin typeface="Calibri"/>
                  </a:rPr>
                  <a:t>Fraction 2</a:t>
                </a:r>
              </a:p>
            </p:txBody>
          </p:sp>
          <p:sp>
            <p:nvSpPr>
              <p:cNvPr id="17" name="TextShape 2"/>
              <p:cNvSpPr txBox="1"/>
              <p:nvPr/>
            </p:nvSpPr>
            <p:spPr>
              <a:xfrm>
                <a:off x="4441161" y="4077072"/>
                <a:ext cx="1138951" cy="2880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600" b="1" dirty="0" smtClean="0">
                    <a:latin typeface="Calibri"/>
                  </a:rPr>
                  <a:t>Fraction 3</a:t>
                </a:r>
              </a:p>
            </p:txBody>
          </p:sp>
          <p:sp>
            <p:nvSpPr>
              <p:cNvPr id="18" name="TextShape 2"/>
              <p:cNvSpPr txBox="1"/>
              <p:nvPr/>
            </p:nvSpPr>
            <p:spPr>
              <a:xfrm>
                <a:off x="5809313" y="4077072"/>
                <a:ext cx="1138951" cy="2880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600" b="1" dirty="0" smtClean="0">
                    <a:latin typeface="Calibri"/>
                  </a:rPr>
                  <a:t>Fraction 4</a:t>
                </a:r>
              </a:p>
            </p:txBody>
          </p:sp>
        </p:grpSp>
        <p:sp>
          <p:nvSpPr>
            <p:cNvPr id="23" name="TextShape 2"/>
            <p:cNvSpPr txBox="1"/>
            <p:nvPr/>
          </p:nvSpPr>
          <p:spPr>
            <a:xfrm>
              <a:off x="-9914" y="6381328"/>
              <a:ext cx="1341554" cy="2880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1600" b="1" dirty="0">
                  <a:latin typeface="Calibri"/>
                </a:rPr>
                <a:t>P</a:t>
              </a:r>
              <a:r>
                <a:rPr lang="en-US" sz="1600" b="1" dirty="0" smtClean="0">
                  <a:latin typeface="Calibri"/>
                </a:rPr>
                <a:t>article ø (d</a:t>
              </a:r>
              <a:r>
                <a:rPr lang="en-US" sz="1600" b="1" baseline="-25000" dirty="0" smtClean="0">
                  <a:latin typeface="Calibri"/>
                </a:rPr>
                <a:t>50</a:t>
              </a:r>
              <a:r>
                <a:rPr lang="en-US" sz="1600" b="1" dirty="0" smtClean="0">
                  <a:latin typeface="Calibri"/>
                </a:rPr>
                <a:t>) </a:t>
              </a:r>
            </a:p>
          </p:txBody>
        </p:sp>
        <p:sp>
          <p:nvSpPr>
            <p:cNvPr id="28" name="TextShape 2"/>
            <p:cNvSpPr txBox="1"/>
            <p:nvPr/>
          </p:nvSpPr>
          <p:spPr>
            <a:xfrm>
              <a:off x="1763688" y="6381328"/>
              <a:ext cx="1138951" cy="2880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1600" b="1" dirty="0" smtClean="0">
                  <a:latin typeface="Calibri"/>
                </a:rPr>
                <a:t>50 µm</a:t>
              </a:r>
            </a:p>
          </p:txBody>
        </p:sp>
        <p:sp>
          <p:nvSpPr>
            <p:cNvPr id="29" name="TextShape 2"/>
            <p:cNvSpPr txBox="1"/>
            <p:nvPr/>
          </p:nvSpPr>
          <p:spPr>
            <a:xfrm>
              <a:off x="3145017" y="6381328"/>
              <a:ext cx="1138951" cy="2880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1600" b="1" dirty="0" smtClean="0">
                  <a:latin typeface="Calibri"/>
                </a:rPr>
                <a:t>150 µm</a:t>
              </a:r>
            </a:p>
          </p:txBody>
        </p:sp>
        <p:sp>
          <p:nvSpPr>
            <p:cNvPr id="30" name="TextShape 2"/>
            <p:cNvSpPr txBox="1"/>
            <p:nvPr/>
          </p:nvSpPr>
          <p:spPr>
            <a:xfrm>
              <a:off x="4513169" y="6381328"/>
              <a:ext cx="1138951" cy="2880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1600" b="1" dirty="0" smtClean="0">
                  <a:latin typeface="Calibri"/>
                </a:rPr>
                <a:t>300 µm</a:t>
              </a:r>
            </a:p>
          </p:txBody>
        </p:sp>
        <p:sp>
          <p:nvSpPr>
            <p:cNvPr id="31" name="TextShape 2"/>
            <p:cNvSpPr txBox="1"/>
            <p:nvPr/>
          </p:nvSpPr>
          <p:spPr>
            <a:xfrm>
              <a:off x="5881321" y="6381328"/>
              <a:ext cx="1138951" cy="2880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1600" b="1" dirty="0" smtClean="0">
                  <a:latin typeface="Calibri"/>
                </a:rPr>
                <a:t>600 µm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92823" y="4077072"/>
            <a:ext cx="2296457" cy="2718053"/>
            <a:chOff x="7092823" y="4077072"/>
            <a:chExt cx="2296457" cy="2718053"/>
          </a:xfrm>
        </p:grpSpPr>
        <p:pic>
          <p:nvPicPr>
            <p:cNvPr id="2050" name="Picture 2" descr="D:\NTL-MUMM\scripts_R_Git\COHVOX\COHVOX_Figures\singlefracpl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823" y="4336504"/>
              <a:ext cx="2296457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Shape 2"/>
            <p:cNvSpPr txBox="1"/>
            <p:nvPr/>
          </p:nvSpPr>
          <p:spPr>
            <a:xfrm>
              <a:off x="7740352" y="4077072"/>
              <a:ext cx="1282967" cy="2880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1600" b="1" dirty="0" smtClean="0">
                  <a:latin typeface="Calibri"/>
                </a:rPr>
                <a:t>Single fraction</a:t>
              </a:r>
            </a:p>
          </p:txBody>
        </p:sp>
        <p:sp>
          <p:nvSpPr>
            <p:cNvPr id="32" name="TextShape 2"/>
            <p:cNvSpPr txBox="1"/>
            <p:nvPr/>
          </p:nvSpPr>
          <p:spPr>
            <a:xfrm>
              <a:off x="7812360" y="6381328"/>
              <a:ext cx="1138951" cy="2880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/>
              <a:r>
                <a:rPr lang="en-US" sz="1600" b="1" dirty="0" smtClean="0">
                  <a:latin typeface="Calibri"/>
                </a:rPr>
                <a:t>150 µm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236296" y="4149080"/>
              <a:ext cx="0" cy="2646045"/>
            </a:xfrm>
            <a:prstGeom prst="line">
              <a:avLst/>
            </a:prstGeom>
            <a:ln w="38100">
              <a:solidFill>
                <a:srgbClr val="00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707904" y="1097280"/>
            <a:ext cx="5832648" cy="2711655"/>
            <a:chOff x="3707904" y="1135005"/>
            <a:chExt cx="5832648" cy="2711655"/>
          </a:xfrm>
        </p:grpSpPr>
        <p:pic>
          <p:nvPicPr>
            <p:cNvPr id="40" name="Picture 2" descr="D:\NTL-MUMM\scripts_Python_Git\FigsFromPython\201609_ECSA56_Current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294875"/>
              <a:ext cx="5832648" cy="2551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Shape 2"/>
            <p:cNvSpPr txBox="1"/>
            <p:nvPr/>
          </p:nvSpPr>
          <p:spPr>
            <a:xfrm>
              <a:off x="5081101" y="1135005"/>
              <a:ext cx="3091299" cy="34977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b="1" dirty="0" smtClean="0">
                  <a:latin typeface="Calibri"/>
                </a:rPr>
                <a:t>Currents (Spring-Neap cycle):</a:t>
              </a:r>
              <a:endParaRPr lang="en-US" dirty="0" smtClean="0">
                <a:latin typeface="Calibri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… to model (4D)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3915" y="1049841"/>
            <a:ext cx="3820053" cy="2954120"/>
            <a:chOff x="463915" y="1049841"/>
            <a:chExt cx="3820053" cy="2954120"/>
          </a:xfrm>
        </p:grpSpPr>
        <p:pic>
          <p:nvPicPr>
            <p:cNvPr id="1032" name="Picture 8" descr="D:\NTL-MUMM\scripts_R_Git\COHVOX\COHVOX_Figures\kwbplt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74" y="1484784"/>
              <a:ext cx="2875794" cy="2519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rved Up Arrow 12"/>
            <p:cNvSpPr/>
            <p:nvPr/>
          </p:nvSpPr>
          <p:spPr>
            <a:xfrm rot="9278823" flipH="1">
              <a:off x="463915" y="1049841"/>
              <a:ext cx="1987471" cy="766420"/>
            </a:xfrm>
            <a:prstGeom prst="curvedUpArrow">
              <a:avLst/>
            </a:prstGeom>
            <a:solidFill>
              <a:srgbClr val="9ED2C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 dirty="0">
                <a:solidFill>
                  <a:srgbClr val="006666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4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6"/>
            <a:ext cx="6665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6666"/>
                </a:solidFill>
              </a:rPr>
              <a:t>VOXEL-COHERENS: </a:t>
            </a:r>
            <a:r>
              <a:rPr lang="en-US" sz="2200" b="1" dirty="0" smtClean="0">
                <a:solidFill>
                  <a:srgbClr val="006666"/>
                </a:solidFill>
              </a:rPr>
              <a:t>Multiple </a:t>
            </a:r>
            <a:r>
              <a:rPr lang="en-US" sz="2200" b="1" i="1" dirty="0" smtClean="0">
                <a:solidFill>
                  <a:srgbClr val="006666"/>
                </a:solidFill>
              </a:rPr>
              <a:t>vs</a:t>
            </a:r>
            <a:r>
              <a:rPr lang="en-US" sz="2200" b="1" dirty="0" smtClean="0">
                <a:solidFill>
                  <a:srgbClr val="006666"/>
                </a:solidFill>
              </a:rPr>
              <a:t> Single fractions</a:t>
            </a:r>
            <a:endParaRPr lang="en-US" sz="2200" b="1" dirty="0">
              <a:solidFill>
                <a:srgbClr val="0066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78624" y="1070987"/>
            <a:ext cx="0" cy="5724138"/>
          </a:xfrm>
          <a:prstGeom prst="line">
            <a:avLst/>
          </a:prstGeom>
          <a:ln w="38100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D:\NTL-MUMM\scripts_Python_Git\FigsFromPython\201609_ECSA56_Qbed_po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1" y="2803811"/>
            <a:ext cx="7315215" cy="13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Shape 2"/>
          <p:cNvSpPr txBox="1"/>
          <p:nvPr/>
        </p:nvSpPr>
        <p:spPr>
          <a:xfrm>
            <a:off x="216024" y="836712"/>
            <a:ext cx="1187624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Fraction 1 </a:t>
            </a:r>
          </a:p>
        </p:txBody>
      </p:sp>
      <p:sp>
        <p:nvSpPr>
          <p:cNvPr id="24" name="TextShape 2"/>
          <p:cNvSpPr txBox="1"/>
          <p:nvPr/>
        </p:nvSpPr>
        <p:spPr>
          <a:xfrm>
            <a:off x="1512168" y="836712"/>
            <a:ext cx="1187624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Fraction 2 </a:t>
            </a:r>
          </a:p>
        </p:txBody>
      </p:sp>
      <p:sp>
        <p:nvSpPr>
          <p:cNvPr id="25" name="TextShape 2"/>
          <p:cNvSpPr txBox="1"/>
          <p:nvPr/>
        </p:nvSpPr>
        <p:spPr>
          <a:xfrm>
            <a:off x="2808312" y="836712"/>
            <a:ext cx="1187624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Fraction 3 </a:t>
            </a:r>
          </a:p>
        </p:txBody>
      </p:sp>
      <p:sp>
        <p:nvSpPr>
          <p:cNvPr id="26" name="TextShape 2"/>
          <p:cNvSpPr txBox="1"/>
          <p:nvPr/>
        </p:nvSpPr>
        <p:spPr>
          <a:xfrm>
            <a:off x="4139952" y="836712"/>
            <a:ext cx="1187624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Fraction 4</a:t>
            </a:r>
          </a:p>
        </p:txBody>
      </p:sp>
      <p:sp>
        <p:nvSpPr>
          <p:cNvPr id="27" name="TextShape 2"/>
          <p:cNvSpPr txBox="1"/>
          <p:nvPr/>
        </p:nvSpPr>
        <p:spPr>
          <a:xfrm>
            <a:off x="5688632" y="836712"/>
            <a:ext cx="1403648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Total (1+2+3+4)</a:t>
            </a:r>
          </a:p>
        </p:txBody>
      </p:sp>
      <p:sp>
        <p:nvSpPr>
          <p:cNvPr id="28" name="TextShape 2"/>
          <p:cNvSpPr txBox="1"/>
          <p:nvPr/>
        </p:nvSpPr>
        <p:spPr>
          <a:xfrm>
            <a:off x="7488832" y="836712"/>
            <a:ext cx="1403648" cy="258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1600" b="1" dirty="0" smtClean="0">
                <a:solidFill>
                  <a:srgbClr val="006666"/>
                </a:solidFill>
                <a:latin typeface="Calibri"/>
              </a:rPr>
              <a:t>Single Fraction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78919" y="4509120"/>
            <a:ext cx="7315215" cy="1689350"/>
            <a:chOff x="-78919" y="4509120"/>
            <a:chExt cx="7315215" cy="1689350"/>
          </a:xfrm>
        </p:grpSpPr>
        <p:pic>
          <p:nvPicPr>
            <p:cNvPr id="4103" name="Picture 7" descr="D:\NTL-MUMM\scripts_Python_Git\FigsFromPython\201609_ECSA56_Qs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919" y="4552547"/>
              <a:ext cx="7315215" cy="164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Shape 2"/>
            <p:cNvSpPr txBox="1"/>
            <p:nvPr/>
          </p:nvSpPr>
          <p:spPr>
            <a:xfrm>
              <a:off x="107504" y="4509120"/>
              <a:ext cx="1584176" cy="34977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b="1" dirty="0" smtClean="0">
                  <a:latin typeface="Calibri"/>
                </a:rPr>
                <a:t>Suspended load:</a:t>
              </a:r>
              <a:endParaRPr lang="en-US" dirty="0" smtClean="0"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3361" y="3308344"/>
            <a:ext cx="5013366" cy="362535"/>
            <a:chOff x="131752" y="3308344"/>
            <a:chExt cx="5013366" cy="362535"/>
          </a:xfrm>
        </p:grpSpPr>
        <p:sp>
          <p:nvSpPr>
            <p:cNvPr id="2" name="Oval 1"/>
            <p:cNvSpPr/>
            <p:nvPr/>
          </p:nvSpPr>
          <p:spPr>
            <a:xfrm rot="19315364">
              <a:off x="131752" y="3308344"/>
              <a:ext cx="822710" cy="3625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9023830">
              <a:off x="4322408" y="3414371"/>
              <a:ext cx="822710" cy="19615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99592" y="3356992"/>
              <a:ext cx="3620835" cy="288032"/>
            </a:xfrm>
            <a:prstGeom prst="rightArrow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724128" y="1095595"/>
            <a:ext cx="1440160" cy="56995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80312" y="1095595"/>
            <a:ext cx="1728192" cy="56995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78919" y="1268760"/>
            <a:ext cx="7315215" cy="1645923"/>
            <a:chOff x="-78919" y="1268760"/>
            <a:chExt cx="7315215" cy="1645923"/>
          </a:xfrm>
        </p:grpSpPr>
        <p:pic>
          <p:nvPicPr>
            <p:cNvPr id="4101" name="Picture 5" descr="D:\NTL-MUMM\scripts_Python_Git\FigsFromPython\201609_ECSA56_Qb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919" y="1268760"/>
              <a:ext cx="7315215" cy="1645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Shape 2"/>
            <p:cNvSpPr txBox="1"/>
            <p:nvPr/>
          </p:nvSpPr>
          <p:spPr>
            <a:xfrm>
              <a:off x="107504" y="1279021"/>
              <a:ext cx="1152128" cy="34977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b="1" dirty="0" smtClean="0">
                  <a:latin typeface="Calibri"/>
                </a:rPr>
                <a:t>Bed load:</a:t>
              </a:r>
              <a:endParaRPr lang="en-US" dirty="0" smtClean="0">
                <a:latin typeface="Calibri"/>
              </a:endParaRPr>
            </a:p>
          </p:txBody>
        </p:sp>
      </p:grpSp>
      <p:pic>
        <p:nvPicPr>
          <p:cNvPr id="1027" name="Picture 3" descr="D:\NTL-MUMM\scripts_Python_Git\FigsFromPython\201609_ECSA56_Qbed_SingleFr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24" y="1275615"/>
            <a:ext cx="1869952" cy="17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TL-MUMM\scripts_Python_Git\FigsFromPython\201609_ECSA56_Qbed_polar_SingleFra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80928"/>
            <a:ext cx="1645923" cy="14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TL-MUMM\scripts_Python_Git\FigsFromPython\201609_ECSA56_Qsus_SingleFra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24" y="4587983"/>
            <a:ext cx="1869952" cy="17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57200" y="0"/>
            <a:ext cx="8229600" cy="260350"/>
            <a:chOff x="182880" y="0"/>
            <a:chExt cx="8229600" cy="26035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47472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… to model (3D)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6656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err="1" smtClean="0">
                  <a:solidFill>
                    <a:srgbClr val="9ED2C6"/>
                  </a:solidFill>
                </a:rPr>
                <a:t>Concl</a:t>
              </a:r>
              <a:r>
                <a:rPr lang="en-GB" sz="1100" dirty="0" smtClean="0">
                  <a:solidFill>
                    <a:srgbClr val="9ED2C6"/>
                  </a:solidFill>
                </a:rPr>
                <a:t>. &amp; Perspectives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82880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>
                  <a:solidFill>
                    <a:srgbClr val="9ED2C6"/>
                  </a:solidFill>
                </a:rPr>
                <a:t>From data…</a:t>
              </a:r>
              <a:endParaRPr lang="en-GB" sz="1100" dirty="0">
                <a:solidFill>
                  <a:srgbClr val="9ED2C6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82880" y="0"/>
              <a:ext cx="1645920" cy="260350"/>
            </a:xfrm>
            <a:prstGeom prst="rect">
              <a:avLst/>
            </a:prstGeom>
            <a:noFill/>
            <a:ln w="12700">
              <a:solidFill>
                <a:srgbClr val="9ED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9ED2C6"/>
                  </a:solidFill>
                </a:rPr>
                <a:t>Introduction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120640" y="0"/>
              <a:ext cx="1645920" cy="260350"/>
            </a:xfrm>
            <a:prstGeom prst="rect">
              <a:avLst/>
            </a:prstGeom>
            <a:solidFill>
              <a:srgbClr val="006666"/>
            </a:solidFill>
            <a:ln w="12700">
              <a:solidFill>
                <a:srgbClr val="245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</a:rPr>
                <a:t>… to model (4D)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6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7769</TotalTime>
  <Words>787</Words>
  <Application>Microsoft Office PowerPoint</Application>
  <PresentationFormat>On-screen Show (4:3)</PresentationFormat>
  <Paragraphs>199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Matthieu Vrakking - Periplus Group</cp:lastModifiedBy>
  <cp:revision>739</cp:revision>
  <dcterms:modified xsi:type="dcterms:W3CDTF">2017-11-21T07:41:44Z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