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51">
  <p:sldMasterIdLst>
    <p:sldMasterId id="2147483648" r:id="rId1"/>
    <p:sldMasterId id="2147483672" r:id="rId2"/>
    <p:sldMasterId id="2147483660" r:id="rId3"/>
  </p:sldMasterIdLst>
  <p:notesMasterIdLst>
    <p:notesMasterId r:id="rId21"/>
  </p:notesMasterIdLst>
  <p:handoutMasterIdLst>
    <p:handoutMasterId r:id="rId22"/>
  </p:handoutMasterIdLst>
  <p:sldIdLst>
    <p:sldId id="455" r:id="rId4"/>
    <p:sldId id="477" r:id="rId5"/>
    <p:sldId id="473" r:id="rId6"/>
    <p:sldId id="472" r:id="rId7"/>
    <p:sldId id="462" r:id="rId8"/>
    <p:sldId id="463" r:id="rId9"/>
    <p:sldId id="465" r:id="rId10"/>
    <p:sldId id="475" r:id="rId11"/>
    <p:sldId id="466" r:id="rId12"/>
    <p:sldId id="476" r:id="rId13"/>
    <p:sldId id="467" r:id="rId14"/>
    <p:sldId id="468" r:id="rId15"/>
    <p:sldId id="469" r:id="rId16"/>
    <p:sldId id="471" r:id="rId17"/>
    <p:sldId id="427" r:id="rId18"/>
    <p:sldId id="459" r:id="rId19"/>
    <p:sldId id="464" r:id="rId20"/>
  </p:sldIdLst>
  <p:sldSz cx="9144000" cy="6858000" type="screen4x3"/>
  <p:notesSz cx="6794500" cy="9931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3373" autoAdjust="0"/>
  </p:normalViewPr>
  <p:slideViewPr>
    <p:cSldViewPr>
      <p:cViewPr>
        <p:scale>
          <a:sx n="80" d="100"/>
          <a:sy n="80" d="100"/>
        </p:scale>
        <p:origin x="-2502" y="-474"/>
      </p:cViewPr>
      <p:guideLst>
        <p:guide orient="horz" pos="1026"/>
        <p:guide pos="385"/>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59" d="100"/>
          <a:sy n="59" d="100"/>
        </p:scale>
        <p:origin x="-3468" y="-78"/>
      </p:cViewPr>
      <p:guideLst>
        <p:guide orient="horz" pos="3129"/>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023" cy="497126"/>
          </a:xfrm>
          <a:prstGeom prst="rect">
            <a:avLst/>
          </a:prstGeom>
        </p:spPr>
        <p:txBody>
          <a:bodyPr vert="horz" lIns="91511" tIns="45755" rIns="91511" bIns="45755" rtlCol="0"/>
          <a:lstStyle>
            <a:lvl1pPr algn="l">
              <a:defRPr sz="1300"/>
            </a:lvl1pPr>
          </a:lstStyle>
          <a:p>
            <a:endParaRPr lang="de-DE"/>
          </a:p>
        </p:txBody>
      </p:sp>
      <p:sp>
        <p:nvSpPr>
          <p:cNvPr id="3" name="Datumsplatzhalter 2"/>
          <p:cNvSpPr>
            <a:spLocks noGrp="1"/>
          </p:cNvSpPr>
          <p:nvPr>
            <p:ph type="dt" sz="quarter" idx="1"/>
          </p:nvPr>
        </p:nvSpPr>
        <p:spPr>
          <a:xfrm>
            <a:off x="3847892" y="1"/>
            <a:ext cx="2945023" cy="497126"/>
          </a:xfrm>
          <a:prstGeom prst="rect">
            <a:avLst/>
          </a:prstGeom>
        </p:spPr>
        <p:txBody>
          <a:bodyPr vert="horz" lIns="91511" tIns="45755" rIns="91511" bIns="45755" rtlCol="0"/>
          <a:lstStyle>
            <a:lvl1pPr algn="r">
              <a:defRPr sz="1300"/>
            </a:lvl1pPr>
          </a:lstStyle>
          <a:p>
            <a:fld id="{55E13593-6C96-4649-8313-1624B3172251}" type="datetimeFigureOut">
              <a:rPr lang="de-DE" smtClean="0"/>
              <a:pPr/>
              <a:t>21.11.2017</a:t>
            </a:fld>
            <a:endParaRPr lang="de-DE"/>
          </a:p>
        </p:txBody>
      </p:sp>
      <p:sp>
        <p:nvSpPr>
          <p:cNvPr id="4" name="Fußzeilenplatzhalter 3"/>
          <p:cNvSpPr>
            <a:spLocks noGrp="1"/>
          </p:cNvSpPr>
          <p:nvPr>
            <p:ph type="ftr" sz="quarter" idx="2"/>
          </p:nvPr>
        </p:nvSpPr>
        <p:spPr>
          <a:xfrm>
            <a:off x="1" y="9432690"/>
            <a:ext cx="2945023" cy="497125"/>
          </a:xfrm>
          <a:prstGeom prst="rect">
            <a:avLst/>
          </a:prstGeom>
        </p:spPr>
        <p:txBody>
          <a:bodyPr vert="horz" lIns="91511" tIns="45755" rIns="91511" bIns="45755" rtlCol="0" anchor="b"/>
          <a:lstStyle>
            <a:lvl1pPr algn="l">
              <a:defRPr sz="1300"/>
            </a:lvl1pPr>
          </a:lstStyle>
          <a:p>
            <a:endParaRPr lang="de-DE"/>
          </a:p>
        </p:txBody>
      </p:sp>
      <p:sp>
        <p:nvSpPr>
          <p:cNvPr id="5" name="Foliennummernplatzhalter 4"/>
          <p:cNvSpPr>
            <a:spLocks noGrp="1"/>
          </p:cNvSpPr>
          <p:nvPr>
            <p:ph type="sldNum" sz="quarter" idx="3"/>
          </p:nvPr>
        </p:nvSpPr>
        <p:spPr>
          <a:xfrm>
            <a:off x="3847892" y="9432690"/>
            <a:ext cx="2945023" cy="497125"/>
          </a:xfrm>
          <a:prstGeom prst="rect">
            <a:avLst/>
          </a:prstGeom>
        </p:spPr>
        <p:txBody>
          <a:bodyPr vert="horz" lIns="91511" tIns="45755" rIns="91511" bIns="45755" rtlCol="0" anchor="b"/>
          <a:lstStyle>
            <a:lvl1pPr algn="r">
              <a:defRPr sz="1300"/>
            </a:lvl1pPr>
          </a:lstStyle>
          <a:p>
            <a:fld id="{942EAEDC-B81F-4D48-A066-2BEDE97407C4}" type="slidenum">
              <a:rPr lang="de-DE" smtClean="0"/>
              <a:pPr/>
              <a:t>‹#›</a:t>
            </a:fld>
            <a:endParaRPr lang="de-DE"/>
          </a:p>
        </p:txBody>
      </p:sp>
    </p:spTree>
    <p:extLst>
      <p:ext uri="{BB962C8B-B14F-4D97-AF65-F5344CB8AC3E}">
        <p14:creationId xmlns:p14="http://schemas.microsoft.com/office/powerpoint/2010/main" val="67060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3"/>
            <a:ext cx="2944283" cy="496569"/>
          </a:xfrm>
          <a:prstGeom prst="rect">
            <a:avLst/>
          </a:prstGeom>
        </p:spPr>
        <p:txBody>
          <a:bodyPr vert="horz" lIns="91511" tIns="45755" rIns="91511" bIns="45755" rtlCol="0"/>
          <a:lstStyle>
            <a:lvl1pPr algn="l">
              <a:defRPr sz="1300"/>
            </a:lvl1pPr>
          </a:lstStyle>
          <a:p>
            <a:endParaRPr lang="de-DE"/>
          </a:p>
        </p:txBody>
      </p:sp>
      <p:sp>
        <p:nvSpPr>
          <p:cNvPr id="3" name="Datumsplatzhalter 2"/>
          <p:cNvSpPr>
            <a:spLocks noGrp="1"/>
          </p:cNvSpPr>
          <p:nvPr>
            <p:ph type="dt" idx="1"/>
          </p:nvPr>
        </p:nvSpPr>
        <p:spPr>
          <a:xfrm>
            <a:off x="3848646" y="3"/>
            <a:ext cx="2944283" cy="496569"/>
          </a:xfrm>
          <a:prstGeom prst="rect">
            <a:avLst/>
          </a:prstGeom>
        </p:spPr>
        <p:txBody>
          <a:bodyPr vert="horz" lIns="91511" tIns="45755" rIns="91511" bIns="45755" rtlCol="0"/>
          <a:lstStyle>
            <a:lvl1pPr algn="r">
              <a:defRPr sz="1300"/>
            </a:lvl1pPr>
          </a:lstStyle>
          <a:p>
            <a:fld id="{2FEC3A14-5059-4C57-948D-1D15F8674225}" type="datetimeFigureOut">
              <a:rPr lang="de-DE" smtClean="0"/>
              <a:pPr/>
              <a:t>21.11.2017</a:t>
            </a:fld>
            <a:endParaRPr lang="de-DE"/>
          </a:p>
        </p:txBody>
      </p:sp>
      <p:sp>
        <p:nvSpPr>
          <p:cNvPr id="4" name="Folienbildplatzhalt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511" tIns="45755" rIns="91511" bIns="45755" rtlCol="0" anchor="ctr"/>
          <a:lstStyle/>
          <a:p>
            <a:endParaRPr lang="de-DE"/>
          </a:p>
        </p:txBody>
      </p:sp>
      <p:sp>
        <p:nvSpPr>
          <p:cNvPr id="5" name="Notizenplatzhalter 4"/>
          <p:cNvSpPr>
            <a:spLocks noGrp="1"/>
          </p:cNvSpPr>
          <p:nvPr>
            <p:ph type="body" sz="quarter" idx="3"/>
          </p:nvPr>
        </p:nvSpPr>
        <p:spPr>
          <a:xfrm>
            <a:off x="679450" y="4717417"/>
            <a:ext cx="5435600" cy="4469130"/>
          </a:xfrm>
          <a:prstGeom prst="rect">
            <a:avLst/>
          </a:prstGeom>
        </p:spPr>
        <p:txBody>
          <a:bodyPr vert="horz" lIns="91511" tIns="45755" rIns="91511" bIns="45755"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3108"/>
            <a:ext cx="2944283" cy="496569"/>
          </a:xfrm>
          <a:prstGeom prst="rect">
            <a:avLst/>
          </a:prstGeom>
        </p:spPr>
        <p:txBody>
          <a:bodyPr vert="horz" lIns="91511" tIns="45755" rIns="91511" bIns="45755" rtlCol="0" anchor="b"/>
          <a:lstStyle>
            <a:lvl1pPr algn="l">
              <a:defRPr sz="1300"/>
            </a:lvl1pPr>
          </a:lstStyle>
          <a:p>
            <a:endParaRPr lang="de-DE"/>
          </a:p>
        </p:txBody>
      </p:sp>
      <p:sp>
        <p:nvSpPr>
          <p:cNvPr id="7" name="Foliennummernplatzhalter 6"/>
          <p:cNvSpPr>
            <a:spLocks noGrp="1"/>
          </p:cNvSpPr>
          <p:nvPr>
            <p:ph type="sldNum" sz="quarter" idx="5"/>
          </p:nvPr>
        </p:nvSpPr>
        <p:spPr>
          <a:xfrm>
            <a:off x="3848646" y="9433108"/>
            <a:ext cx="2944283" cy="496569"/>
          </a:xfrm>
          <a:prstGeom prst="rect">
            <a:avLst/>
          </a:prstGeom>
        </p:spPr>
        <p:txBody>
          <a:bodyPr vert="horz" lIns="91511" tIns="45755" rIns="91511" bIns="45755" rtlCol="0" anchor="b"/>
          <a:lstStyle>
            <a:lvl1pPr algn="r">
              <a:defRPr sz="1300"/>
            </a:lvl1pPr>
          </a:lstStyle>
          <a:p>
            <a:fld id="{70D0EFDB-510E-4305-87B7-C9E5E2FE4395}" type="slidenum">
              <a:rPr lang="de-DE" smtClean="0"/>
              <a:pPr/>
              <a:t>‹#›</a:t>
            </a:fld>
            <a:endParaRPr lang="de-DE"/>
          </a:p>
        </p:txBody>
      </p:sp>
    </p:spTree>
    <p:extLst>
      <p:ext uri="{BB962C8B-B14F-4D97-AF65-F5344CB8AC3E}">
        <p14:creationId xmlns:p14="http://schemas.microsoft.com/office/powerpoint/2010/main" val="197489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welt.de/lesestueck/2016/elbvertiefu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0D0EFDB-510E-4305-87B7-C9E5E2FE4395}" type="slidenum">
              <a:rPr lang="de-DE" smtClean="0"/>
              <a:pPr/>
              <a:t>1</a:t>
            </a:fld>
            <a:endParaRPr lang="de-DE"/>
          </a:p>
        </p:txBody>
      </p:sp>
      <p:sp>
        <p:nvSpPr>
          <p:cNvPr id="5" name="Fußzeilenplatzhalter 4"/>
          <p:cNvSpPr>
            <a:spLocks noGrp="1"/>
          </p:cNvSpPr>
          <p:nvPr>
            <p:ph type="ftr" sz="quarter" idx="11"/>
          </p:nvPr>
        </p:nvSpPr>
        <p:spPr/>
        <p:txBody>
          <a:bodyPr/>
          <a:lstStyle/>
          <a:p>
            <a:r>
              <a:rPr lang="de-DE" smtClean="0"/>
              <a:t>tst</a:t>
            </a:r>
            <a:endParaRPr lang="de-DE"/>
          </a:p>
        </p:txBody>
      </p:sp>
    </p:spTree>
    <p:extLst>
      <p:ext uri="{BB962C8B-B14F-4D97-AF65-F5344CB8AC3E}">
        <p14:creationId xmlns:p14="http://schemas.microsoft.com/office/powerpoint/2010/main" val="3070799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The hydrographic modules are accompanied with exercises and practical courses. These trainings give students the opportunity to apply the previous gained theoretical knowledge addressed in the lectures within practice. </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Well</a:t>
            </a:r>
            <a:r>
              <a:rPr lang="de-DE" dirty="0" smtClean="0"/>
              <a:t> </a:t>
            </a:r>
            <a:r>
              <a:rPr lang="de-DE" dirty="0" err="1" smtClean="0"/>
              <a:t>equiped</a:t>
            </a:r>
            <a:r>
              <a:rPr lang="de-DE" baseline="0" dirty="0" smtClean="0"/>
              <a:t> lab </a:t>
            </a:r>
            <a:r>
              <a:rPr lang="de-DE" baseline="0" dirty="0" err="1" smtClean="0"/>
              <a:t>for</a:t>
            </a:r>
            <a:r>
              <a:rPr lang="de-DE" baseline="0" dirty="0" smtClean="0"/>
              <a:t> </a:t>
            </a:r>
            <a:r>
              <a:rPr lang="de-DE" baseline="0" dirty="0" err="1" smtClean="0"/>
              <a:t>analysis</a:t>
            </a:r>
            <a:r>
              <a:rPr lang="de-DE" baseline="0" dirty="0" smtClean="0"/>
              <a:t> </a:t>
            </a:r>
            <a:r>
              <a:rPr lang="de-DE" baseline="0" dirty="0" err="1" smtClean="0"/>
              <a:t>tests</a:t>
            </a:r>
            <a:r>
              <a:rPr lang="de-DE" baseline="0" dirty="0" smtClean="0"/>
              <a:t> </a:t>
            </a:r>
            <a:r>
              <a:rPr lang="de-DE" baseline="0" dirty="0" err="1" smtClean="0"/>
              <a:t>calibration</a:t>
            </a:r>
            <a:r>
              <a:rPr lang="de-DE" baseline="0" dirty="0" smtClean="0"/>
              <a:t> (</a:t>
            </a:r>
            <a:r>
              <a:rPr lang="de-DE" baseline="0" dirty="0" err="1" smtClean="0"/>
              <a:t>lasertracker</a:t>
            </a:r>
            <a:r>
              <a:rPr lang="de-DE" baseline="0" dirty="0" smtClean="0"/>
              <a:t>/</a:t>
            </a:r>
            <a:r>
              <a:rPr lang="de-DE" baseline="0" dirty="0" err="1" smtClean="0"/>
              <a:t>turntable</a:t>
            </a:r>
            <a:r>
              <a:rPr lang="de-DE" baseline="0" dirty="0" smtClean="0"/>
              <a:t>)</a:t>
            </a:r>
            <a:endParaRPr lang="de-DE" dirty="0" smtClean="0"/>
          </a:p>
          <a:p>
            <a:endParaRPr lang="en-US" sz="1200" kern="1200" dirty="0">
              <a:solidFill>
                <a:schemeClr val="tx1"/>
              </a:solidFill>
              <a:effectLst/>
              <a:latin typeface="+mn-lt"/>
              <a:ea typeface="+mn-ea"/>
              <a:cs typeface="+mn-cs"/>
            </a:endParaRPr>
          </a:p>
        </p:txBody>
      </p:sp>
      <p:sp>
        <p:nvSpPr>
          <p:cNvPr id="184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F4DAD79-7459-40CE-AEA4-D06C75B50301}" type="slidenum">
              <a:rPr lang="en-US" altLang="en-US" smtClean="0"/>
              <a:pPr/>
              <a:t>11</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ENTRY REQUIREMENTS AND ENROLMENT STATISTICS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Applicants need a Bachelor or Diploma degree in Hydrography, Geodesy and </a:t>
            </a:r>
            <a:r>
              <a:rPr lang="en-GB" sz="1200" kern="1200" dirty="0" err="1" smtClean="0">
                <a:solidFill>
                  <a:schemeClr val="tx1"/>
                </a:solidFill>
                <a:effectLst/>
                <a:latin typeface="+mn-lt"/>
                <a:ea typeface="+mn-ea"/>
                <a:cs typeface="+mn-cs"/>
              </a:rPr>
              <a:t>Geoinformatics</a:t>
            </a:r>
            <a:r>
              <a:rPr lang="en-GB" sz="1200" kern="1200" dirty="0" smtClean="0">
                <a:solidFill>
                  <a:schemeClr val="tx1"/>
                </a:solidFill>
                <a:effectLst/>
                <a:latin typeface="+mn-lt"/>
                <a:ea typeface="+mn-ea"/>
                <a:cs typeface="+mn-cs"/>
              </a:rPr>
              <a:t>, Geomatics, or a related geo-scientific technical or engineering-oriented degree programme. A satisfactory score on the Bachelor’s examination is required. Applicants whose first language is not English must provide proof of their English language capacity.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programme starts every October. The number of students is limited to sixteen students. The number of first-year students within the Hydrography specialisation varies between eight and fifteen over the last few years. Overall, 42 students from 21 countries all over the world (status of October 2016) are enrolled within the programme. </a:t>
            </a:r>
            <a:endParaRPr lang="en-US" sz="1200" kern="1200" dirty="0">
              <a:solidFill>
                <a:schemeClr val="tx1"/>
              </a:solidFill>
              <a:effectLst/>
              <a:latin typeface="+mn-lt"/>
              <a:ea typeface="+mn-ea"/>
              <a:cs typeface="+mn-cs"/>
            </a:endParaRPr>
          </a:p>
        </p:txBody>
      </p:sp>
      <p:sp>
        <p:nvSpPr>
          <p:cNvPr id="184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F4DAD79-7459-40CE-AEA4-D06C75B50301}" type="slidenum">
              <a:rPr lang="en-US" altLang="en-US" smtClean="0"/>
              <a:pPr/>
              <a:t>12</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In collaboration with the German newspaper WELT dynamic and interactive 3D views and videos of the River Elbe for public information purposes in news media were developed. Those have been integrated into a multimedia special (</a:t>
            </a:r>
            <a:r>
              <a:rPr lang="en-US" sz="1200" u="sng" kern="1200" dirty="0" smtClean="0">
                <a:solidFill>
                  <a:schemeClr val="tx1"/>
                </a:solidFill>
                <a:effectLst/>
                <a:latin typeface="+mn-lt"/>
                <a:ea typeface="+mn-ea"/>
                <a:cs typeface="+mn-cs"/>
                <a:hlinkClick r:id="rId3"/>
              </a:rPr>
              <a:t>http://www.welt.de/lesestueck/2016/elbvertiefung</a:t>
            </a:r>
            <a:r>
              <a:rPr lang="en-GB" sz="1200" kern="1200" dirty="0" smtClean="0">
                <a:solidFill>
                  <a:schemeClr val="tx1"/>
                </a:solidFill>
                <a:effectLst/>
                <a:latin typeface="+mn-lt"/>
                <a:ea typeface="+mn-ea"/>
                <a:cs typeface="+mn-cs"/>
              </a:rPr>
              <a:t>) which aims to give people better insight into the complex topic of the fairway adjustment of the Elbe. (</a:t>
            </a:r>
            <a:r>
              <a:rPr lang="en-GB" sz="1200" kern="1200" dirty="0" err="1" smtClean="0">
                <a:solidFill>
                  <a:schemeClr val="tx1"/>
                </a:solidFill>
                <a:effectLst/>
                <a:latin typeface="+mn-lt"/>
                <a:ea typeface="+mn-ea"/>
                <a:cs typeface="+mn-cs"/>
              </a:rPr>
              <a:t>Dufek</a:t>
            </a:r>
            <a:r>
              <a:rPr lang="en-GB" sz="1200" kern="1200" dirty="0" smtClean="0">
                <a:solidFill>
                  <a:schemeClr val="tx1"/>
                </a:solidFill>
                <a:effectLst/>
                <a:latin typeface="+mn-lt"/>
                <a:ea typeface="+mn-ea"/>
                <a:cs typeface="+mn-cs"/>
              </a:rPr>
              <a:t> et al., 2016)</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Recently, HCU is contracted by the BGR (</a:t>
            </a:r>
            <a:r>
              <a:rPr lang="en-GB" sz="1200" kern="1200" dirty="0" err="1" smtClean="0">
                <a:solidFill>
                  <a:schemeClr val="tx1"/>
                </a:solidFill>
                <a:effectLst/>
                <a:latin typeface="+mn-lt"/>
                <a:ea typeface="+mn-ea"/>
                <a:cs typeface="+mn-cs"/>
              </a:rPr>
              <a:t>Bundesanstalt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für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Geowissenschaften</a:t>
            </a:r>
            <a:r>
              <a:rPr lang="en-GB" sz="1200" kern="1200" dirty="0" smtClean="0">
                <a:solidFill>
                  <a:schemeClr val="tx1"/>
                </a:solidFill>
                <a:effectLst/>
                <a:latin typeface="+mn-lt"/>
                <a:ea typeface="+mn-ea"/>
                <a:cs typeface="+mn-cs"/>
              </a:rPr>
              <a:t> und </a:t>
            </a:r>
            <a:r>
              <a:rPr lang="en-GB" sz="1200" kern="1200" dirty="0" err="1" smtClean="0">
                <a:solidFill>
                  <a:schemeClr val="tx1"/>
                </a:solidFill>
                <a:effectLst/>
                <a:latin typeface="+mn-lt"/>
                <a:ea typeface="+mn-ea"/>
                <a:cs typeface="+mn-cs"/>
              </a:rPr>
              <a:t>Rohstoffe</a:t>
            </a:r>
            <a:r>
              <a:rPr lang="en-GB" sz="1200" kern="1200" dirty="0" smtClean="0">
                <a:solidFill>
                  <a:schemeClr val="tx1"/>
                </a:solidFill>
                <a:effectLst/>
                <a:latin typeface="+mn-lt"/>
                <a:ea typeface="+mn-ea"/>
                <a:cs typeface="+mn-cs"/>
              </a:rPr>
              <a:t> / Federal Institute for Geoscience and Natural Resources) within the project INDEX2017 (Indian Ocean Exploration). The project deals with marine resource assessment in the German license area in the Indian Ocean. Besides supporting the BGR during data acquisition on the SO259 INDEX2017 cruise on the German research vessel </a:t>
            </a:r>
            <a:r>
              <a:rPr lang="en-GB" sz="1200" kern="1200" dirty="0" err="1" smtClean="0">
                <a:solidFill>
                  <a:schemeClr val="tx1"/>
                </a:solidFill>
                <a:effectLst/>
                <a:latin typeface="+mn-lt"/>
                <a:ea typeface="+mn-ea"/>
                <a:cs typeface="+mn-cs"/>
              </a:rPr>
              <a:t>Sonne</a:t>
            </a:r>
            <a:r>
              <a:rPr lang="en-GB" sz="1200" kern="1200" dirty="0" smtClean="0">
                <a:solidFill>
                  <a:schemeClr val="tx1"/>
                </a:solidFill>
                <a:effectLst/>
                <a:latin typeface="+mn-lt"/>
                <a:ea typeface="+mn-ea"/>
                <a:cs typeface="+mn-cs"/>
              </a:rPr>
              <a:t>, the HCU mainly focuses on processing, analysing, and investigating the data collected with the deep-towed bathymetry sled HOMESIDE and the ship-based </a:t>
            </a:r>
            <a:r>
              <a:rPr lang="en-GB" sz="1200" kern="1200" dirty="0" err="1" smtClean="0">
                <a:solidFill>
                  <a:schemeClr val="tx1"/>
                </a:solidFill>
                <a:effectLst/>
                <a:latin typeface="+mn-lt"/>
                <a:ea typeface="+mn-ea"/>
                <a:cs typeface="+mn-cs"/>
              </a:rPr>
              <a:t>multibeam</a:t>
            </a:r>
            <a:r>
              <a:rPr lang="en-GB" sz="1200" kern="1200" dirty="0" smtClean="0">
                <a:solidFill>
                  <a:schemeClr val="tx1"/>
                </a:solidFill>
                <a:effectLst/>
                <a:latin typeface="+mn-lt"/>
                <a:ea typeface="+mn-ea"/>
                <a:cs typeface="+mn-cs"/>
              </a:rPr>
              <a:t> echo sounder data. (</a:t>
            </a:r>
            <a:r>
              <a:rPr lang="en-GB" sz="1200" kern="1200" dirty="0" err="1" smtClean="0">
                <a:solidFill>
                  <a:schemeClr val="tx1"/>
                </a:solidFill>
                <a:effectLst/>
                <a:latin typeface="+mn-lt"/>
                <a:ea typeface="+mn-ea"/>
                <a:cs typeface="+mn-cs"/>
              </a:rPr>
              <a:t>Institut</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für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Meereskunde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Universität</a:t>
            </a:r>
            <a:r>
              <a:rPr lang="en-GB" sz="1200" kern="1200" dirty="0" smtClean="0">
                <a:solidFill>
                  <a:schemeClr val="tx1"/>
                </a:solidFill>
                <a:effectLst/>
                <a:latin typeface="+mn-lt"/>
                <a:ea typeface="+mn-ea"/>
                <a:cs typeface="+mn-cs"/>
              </a:rPr>
              <a:t> Hamburg, 2017)</a:t>
            </a:r>
            <a:endParaRPr lang="en-US" sz="120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
        <p:nvSpPr>
          <p:cNvPr id="184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F4DAD79-7459-40CE-AEA4-D06C75B50301}" type="slidenum">
              <a:rPr lang="en-US" altLang="en-US" smtClean="0"/>
              <a:pPr/>
              <a:t>13</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1200" kern="1200" dirty="0" smtClean="0">
                <a:solidFill>
                  <a:schemeClr val="tx1"/>
                </a:solidFill>
                <a:effectLst/>
                <a:latin typeface="+mn-lt"/>
                <a:ea typeface="+mn-ea"/>
                <a:cs typeface="+mn-cs"/>
              </a:rPr>
              <a:t>Students during practical courses and the final field training.</a:t>
            </a:r>
            <a:endParaRPr lang="en-US" sz="120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
        <p:nvSpPr>
          <p:cNvPr id="184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F4DAD79-7459-40CE-AEA4-D06C75B50301}" type="slidenum">
              <a:rPr lang="en-US" altLang="en-US" smtClean="0"/>
              <a:pPr/>
              <a:t>14</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70D0EFDB-510E-4305-87B7-C9E5E2FE4395}" type="slidenum">
              <a:rPr lang="de-DE" smtClean="0"/>
              <a:pPr/>
              <a:t>15</a:t>
            </a:fld>
            <a:endParaRPr lang="de-DE"/>
          </a:p>
        </p:txBody>
      </p:sp>
      <p:sp>
        <p:nvSpPr>
          <p:cNvPr id="5" name="Fußzeilenplatzhalter 4"/>
          <p:cNvSpPr>
            <a:spLocks noGrp="1"/>
          </p:cNvSpPr>
          <p:nvPr>
            <p:ph type="ftr" sz="quarter" idx="11"/>
          </p:nvPr>
        </p:nvSpPr>
        <p:spPr/>
        <p:txBody>
          <a:bodyPr/>
          <a:lstStyle/>
          <a:p>
            <a:r>
              <a:rPr lang="de-DE" smtClean="0"/>
              <a:t>tst</a:t>
            </a:r>
            <a:endParaRPr lang="de-DE"/>
          </a:p>
        </p:txBody>
      </p:sp>
    </p:spTree>
    <p:extLst>
      <p:ext uri="{BB962C8B-B14F-4D97-AF65-F5344CB8AC3E}">
        <p14:creationId xmlns:p14="http://schemas.microsoft.com/office/powerpoint/2010/main" val="3070799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F4DAD79-7459-40CE-AEA4-D06C75B50301}" type="slidenum">
              <a:rPr lang="en-US" altLang="en-US" smtClean="0"/>
              <a:pPr/>
              <a:t>16</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The courses are organized in a modular way. It consists of compulsory and eligible modules and the final master thesis. The modules of each semester add up to 30 CP, resulting in an overall workload for the students of 120 CP for the whole 2-years programme. After finishing three regular semesters of lectures the students write their thesis in the fourth semester over period of five months.</a:t>
            </a:r>
            <a:endParaRPr lang="en-US" sz="1200" kern="1200" dirty="0">
              <a:solidFill>
                <a:schemeClr val="tx1"/>
              </a:solidFill>
              <a:effectLst/>
              <a:latin typeface="+mn-lt"/>
              <a:ea typeface="+mn-ea"/>
              <a:cs typeface="+mn-cs"/>
            </a:endParaRPr>
          </a:p>
        </p:txBody>
      </p:sp>
      <p:sp>
        <p:nvSpPr>
          <p:cNvPr id="184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F4DAD79-7459-40CE-AEA4-D06C75B50301}" type="slidenum">
              <a:rPr lang="en-US" altLang="en-US" smtClean="0"/>
              <a:pPr/>
              <a:t>17</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F4DAD79-7459-40CE-AEA4-D06C75B50301}" type="slidenum">
              <a:rPr lang="en-US" altLang="en-US" smtClean="0"/>
              <a:pPr/>
              <a:t>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70D0EFDB-510E-4305-87B7-C9E5E2FE4395}" type="slidenum">
              <a:rPr lang="de-DE" smtClean="0"/>
              <a:pPr/>
              <a:t>4</a:t>
            </a:fld>
            <a:endParaRPr lang="de-DE"/>
          </a:p>
        </p:txBody>
      </p:sp>
    </p:spTree>
    <p:extLst>
      <p:ext uri="{BB962C8B-B14F-4D97-AF65-F5344CB8AC3E}">
        <p14:creationId xmlns:p14="http://schemas.microsoft.com/office/powerpoint/2010/main" val="45465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84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F4DAD79-7459-40CE-AEA4-D06C75B50301}" type="slidenum">
              <a:rPr lang="en-US" altLang="en-US" smtClean="0"/>
              <a:pPr/>
              <a:t>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dirty="0" smtClean="0"/>
              <a:t>Volker </a:t>
            </a:r>
            <a:r>
              <a:rPr lang="de-DE" dirty="0" err="1" smtClean="0"/>
              <a:t>Böder</a:t>
            </a:r>
            <a:r>
              <a:rPr lang="de-DE" dirty="0" smtClean="0"/>
              <a:t>: </a:t>
            </a:r>
            <a:r>
              <a:rPr lang="de-DE" dirty="0" err="1" smtClean="0"/>
              <a:t>professor</a:t>
            </a:r>
            <a:r>
              <a:rPr lang="de-DE" baseline="0" dirty="0" smtClean="0"/>
              <a:t> fot </a:t>
            </a:r>
            <a:r>
              <a:rPr lang="de-DE" baseline="0" dirty="0" err="1" smtClean="0"/>
              <a:t>Hydrography</a:t>
            </a:r>
            <a:r>
              <a:rPr lang="de-DE" baseline="0" dirty="0" smtClean="0"/>
              <a:t> </a:t>
            </a:r>
            <a:r>
              <a:rPr lang="de-DE" baseline="0" dirty="0" err="1" smtClean="0"/>
              <a:t>and</a:t>
            </a:r>
            <a:r>
              <a:rPr lang="de-DE" baseline="0" dirty="0" smtClean="0"/>
              <a:t> </a:t>
            </a:r>
            <a:r>
              <a:rPr lang="de-DE" baseline="0" dirty="0" err="1" smtClean="0"/>
              <a:t>Geodesy</a:t>
            </a:r>
            <a:r>
              <a:rPr lang="de-DE" baseline="0" dirty="0" smtClean="0"/>
              <a:t> / </a:t>
            </a:r>
            <a:r>
              <a:rPr lang="de-DE" baseline="0" dirty="0" err="1" smtClean="0"/>
              <a:t>since</a:t>
            </a:r>
            <a:r>
              <a:rPr lang="de-DE" baseline="0" dirty="0" smtClean="0"/>
              <a:t> 2005</a:t>
            </a:r>
          </a:p>
          <a:p>
            <a:r>
              <a:rPr lang="de-DE" baseline="0" dirty="0" err="1" smtClean="0"/>
              <a:t>Delf</a:t>
            </a:r>
            <a:r>
              <a:rPr lang="de-DE" baseline="0" dirty="0" smtClean="0"/>
              <a:t> Egge: </a:t>
            </a:r>
            <a:r>
              <a:rPr lang="de-DE" baseline="0" dirty="0" err="1" smtClean="0"/>
              <a:t>involved</a:t>
            </a:r>
            <a:r>
              <a:rPr lang="de-DE" baseline="0" dirty="0" smtClean="0"/>
              <a:t> </a:t>
            </a:r>
            <a:r>
              <a:rPr lang="de-DE" baseline="0" dirty="0" err="1" smtClean="0"/>
              <a:t>since</a:t>
            </a:r>
            <a:r>
              <a:rPr lang="de-DE" baseline="0" dirty="0" smtClean="0"/>
              <a:t> </a:t>
            </a:r>
            <a:r>
              <a:rPr lang="de-DE" baseline="0" dirty="0" err="1" smtClean="0"/>
              <a:t>beginning</a:t>
            </a:r>
            <a:r>
              <a:rPr lang="de-DE" baseline="0" dirty="0" smtClean="0"/>
              <a:t> </a:t>
            </a:r>
            <a:r>
              <a:rPr lang="de-DE" baseline="0" dirty="0" err="1" smtClean="0"/>
              <a:t>of</a:t>
            </a:r>
            <a:r>
              <a:rPr lang="de-DE" baseline="0" dirty="0" smtClean="0"/>
              <a:t> </a:t>
            </a:r>
            <a:r>
              <a:rPr lang="de-DE" baseline="0" dirty="0" err="1" smtClean="0"/>
              <a:t>hydrographic</a:t>
            </a:r>
            <a:r>
              <a:rPr lang="de-DE" baseline="0" dirty="0" smtClean="0"/>
              <a:t> </a:t>
            </a:r>
            <a:r>
              <a:rPr lang="de-DE" baseline="0" dirty="0" err="1" smtClean="0"/>
              <a:t>education</a:t>
            </a:r>
            <a:endParaRPr lang="de-DE" dirty="0"/>
          </a:p>
        </p:txBody>
      </p:sp>
      <p:sp>
        <p:nvSpPr>
          <p:cNvPr id="184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F4DAD79-7459-40CE-AEA4-D06C75B50301}" type="slidenum">
              <a:rPr lang="en-US" altLang="en-US" smtClean="0"/>
              <a:pPr/>
              <a:t>6</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z="1200" kern="1200" dirty="0" smtClean="0">
                <a:solidFill>
                  <a:schemeClr val="tx1"/>
                </a:solidFill>
                <a:effectLst/>
                <a:latin typeface="+mn-lt"/>
                <a:ea typeface="+mn-ea"/>
                <a:cs typeface="+mn-cs"/>
              </a:rPr>
              <a:t>Within the Master of Science in Geodesy and </a:t>
            </a:r>
            <a:r>
              <a:rPr lang="en-GB" sz="1200" kern="1200" dirty="0" err="1" smtClean="0">
                <a:solidFill>
                  <a:schemeClr val="tx1"/>
                </a:solidFill>
                <a:effectLst/>
                <a:latin typeface="+mn-lt"/>
                <a:ea typeface="+mn-ea"/>
                <a:cs typeface="+mn-cs"/>
              </a:rPr>
              <a:t>Geoinformatics</a:t>
            </a:r>
            <a:r>
              <a:rPr lang="en-GB" sz="1200" kern="1200" dirty="0" smtClean="0">
                <a:solidFill>
                  <a:schemeClr val="tx1"/>
                </a:solidFill>
                <a:effectLst/>
                <a:latin typeface="+mn-lt"/>
                <a:ea typeface="+mn-ea"/>
                <a:cs typeface="+mn-cs"/>
              </a:rPr>
              <a:t> at the HCU three specialisations are offered: Geodetic Measurement Technology or Geodetic Metrology, Geographical Information Technology or GI-Science, and Hydrography. The courses within the specialisation in Hydrography are taught in English. </a:t>
            </a:r>
            <a:endParaRPr lang="en-US" altLang="en-US" dirty="0" smtClean="0"/>
          </a:p>
        </p:txBody>
      </p:sp>
      <p:sp>
        <p:nvSpPr>
          <p:cNvPr id="184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F4DAD79-7459-40CE-AEA4-D06C75B50301}" type="slidenum">
              <a:rPr lang="en-US" altLang="en-US" smtClean="0"/>
              <a:pPr/>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courses are organized in a modular way. It consists of compulsory and eligible modules and the final master thesis. The modules of each semester add up to 30 CP, resulting in an overall workload for the students of 120 CP for the whole 2-years programme. After finishing three regular semesters of lectures the students write their thesis in the fourth semester over period of five months.</a:t>
            </a:r>
            <a:endParaRPr lang="en-US"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70D0EFDB-510E-4305-87B7-C9E5E2FE4395}" type="slidenum">
              <a:rPr lang="de-DE" smtClean="0"/>
              <a:pPr/>
              <a:t>8</a:t>
            </a:fld>
            <a:endParaRPr lang="de-DE"/>
          </a:p>
        </p:txBody>
      </p:sp>
    </p:spTree>
    <p:extLst>
      <p:ext uri="{BB962C8B-B14F-4D97-AF65-F5344CB8AC3E}">
        <p14:creationId xmlns:p14="http://schemas.microsoft.com/office/powerpoint/2010/main" val="410567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1200" kern="1200" dirty="0" smtClean="0">
                <a:solidFill>
                  <a:schemeClr val="tx1"/>
                </a:solidFill>
                <a:effectLst/>
                <a:latin typeface="+mn-lt"/>
                <a:ea typeface="+mn-ea"/>
                <a:cs typeface="+mn-cs"/>
              </a:rPr>
              <a:t>The interdisciplinary approach of the HCU is reflected within the programme structure. Inter-disciplinary and trans-disciplinary topics are offered within the [Q] Studies and the Interdisciplinary Project in the third semester at the interface of various study programmes. Within these modules, the students of different study programmes are working together to gain an insight into the research methods of other disciplines and improve their communication skills within an interdisciplinary team. [Q] Studies and the Interdisciplinary Project are elective courses. The students can choose from a varying variety of offered projects.  In previous years, the hydrographic department offered the project “Planning, Processing and Analysing Site Investigations for Offshore Constructions” in cooperation with the Geotechnics department of the HCU. </a:t>
            </a:r>
            <a:endParaRPr lang="en-US" sz="120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
        <p:nvSpPr>
          <p:cNvPr id="184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F4DAD79-7459-40CE-AEA4-D06C75B50301}" type="slidenum">
              <a:rPr lang="en-US" altLang="en-US" smtClean="0"/>
              <a:pPr/>
              <a:t>9</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 Professors of Geodesy and </a:t>
            </a:r>
            <a:r>
              <a:rPr lang="en-US" dirty="0" err="1" smtClean="0"/>
              <a:t>Geoinformatics</a:t>
            </a:r>
            <a:r>
              <a:rPr lang="en-US" dirty="0" smtClean="0"/>
              <a:t> involved in Spec. Hydrography</a:t>
            </a:r>
          </a:p>
          <a:p>
            <a:endParaRPr lang="de-DE" dirty="0" smtClean="0"/>
          </a:p>
          <a:p>
            <a:r>
              <a:rPr lang="de-DE" dirty="0" smtClean="0"/>
              <a:t>2 </a:t>
            </a:r>
            <a:r>
              <a:rPr lang="de-DE" dirty="0" err="1" smtClean="0"/>
              <a:t>Phd</a:t>
            </a:r>
            <a:r>
              <a:rPr lang="de-DE" dirty="0" smtClean="0"/>
              <a:t> -&gt; </a:t>
            </a:r>
            <a:r>
              <a:rPr lang="de-DE" dirty="0" err="1" smtClean="0"/>
              <a:t>Hydro</a:t>
            </a:r>
            <a:endParaRPr lang="de-DE" dirty="0"/>
          </a:p>
        </p:txBody>
      </p:sp>
      <p:sp>
        <p:nvSpPr>
          <p:cNvPr id="4" name="Foliennummernplatzhalter 3"/>
          <p:cNvSpPr>
            <a:spLocks noGrp="1"/>
          </p:cNvSpPr>
          <p:nvPr>
            <p:ph type="sldNum" sz="quarter" idx="10"/>
          </p:nvPr>
        </p:nvSpPr>
        <p:spPr/>
        <p:txBody>
          <a:bodyPr/>
          <a:lstStyle/>
          <a:p>
            <a:fld id="{70D0EFDB-510E-4305-87B7-C9E5E2FE4395}" type="slidenum">
              <a:rPr lang="de-DE" smtClean="0"/>
              <a:pPr/>
              <a:t>10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r>
              <a:rPr lang="en-US" smtClean="0"/>
              <a:t>26.08.2013</a:t>
            </a:r>
            <a:endParaRPr lang="de-DE" dirty="0"/>
          </a:p>
        </p:txBody>
      </p:sp>
      <p:sp>
        <p:nvSpPr>
          <p:cNvPr id="6" name="Foliennummernplatzhalter 5"/>
          <p:cNvSpPr>
            <a:spLocks noGrp="1"/>
          </p:cNvSpPr>
          <p:nvPr>
            <p:ph type="sldNum" sz="quarter" idx="12"/>
          </p:nvPr>
        </p:nvSpPr>
        <p:spPr/>
        <p:txBody>
          <a:bodyPr/>
          <a:lstStyle/>
          <a:p>
            <a:fld id="{E7528906-8274-4497-BB26-54DD5B8427E8}"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smtClean="0"/>
              <a:t>26.08.2013</a:t>
            </a:r>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endParaRPr lang="de-DE" dirty="0"/>
          </a:p>
        </p:txBody>
      </p:sp>
      <p:sp>
        <p:nvSpPr>
          <p:cNvPr id="6" name="Foliennummernplatzhalter 5"/>
          <p:cNvSpPr>
            <a:spLocks noGrp="1"/>
          </p:cNvSpPr>
          <p:nvPr>
            <p:ph type="sldNum" sz="quarter" idx="12"/>
          </p:nvPr>
        </p:nvSpPr>
        <p:spPr/>
        <p:txBody>
          <a:bodyPr/>
          <a:lstStyle/>
          <a:p>
            <a:fld id="{E7528906-8274-4497-BB26-54DD5B8427E8}"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smtClean="0"/>
              <a:t>26.08.2013</a:t>
            </a:r>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endParaRPr lang="de-DE" dirty="0"/>
          </a:p>
        </p:txBody>
      </p:sp>
      <p:sp>
        <p:nvSpPr>
          <p:cNvPr id="6" name="Foliennummernplatzhalter 5"/>
          <p:cNvSpPr>
            <a:spLocks noGrp="1"/>
          </p:cNvSpPr>
          <p:nvPr>
            <p:ph type="sldNum" sz="quarter" idx="12"/>
          </p:nvPr>
        </p:nvSpPr>
        <p:spPr/>
        <p:txBody>
          <a:bodyPr/>
          <a:lstStyle/>
          <a:p>
            <a:fld id="{E7528906-8274-4497-BB26-54DD5B8427E8}"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r>
              <a:rPr lang="en-US" smtClean="0"/>
              <a:t>26.08.2013</a:t>
            </a:r>
            <a:endParaRPr lang="de-DE" dirty="0"/>
          </a:p>
        </p:txBody>
      </p:sp>
      <p:sp>
        <p:nvSpPr>
          <p:cNvPr id="5" name="Fußzeilenplatzhalter 4"/>
          <p:cNvSpPr>
            <a:spLocks noGrp="1"/>
          </p:cNvSpPr>
          <p:nvPr>
            <p:ph type="ftr" sz="quarter" idx="11"/>
          </p:nvPr>
        </p:nvSpPr>
        <p:spPr/>
        <p:txBody>
          <a:bodyPr/>
          <a:lstStyle>
            <a:lvl1pPr>
              <a:defRPr/>
            </a:lvl1pPr>
          </a:lstStyle>
          <a:p>
            <a:endParaRPr lang="de-DE" dirty="0"/>
          </a:p>
        </p:txBody>
      </p:sp>
      <p:sp>
        <p:nvSpPr>
          <p:cNvPr id="6" name="Foliennummernplatzhalter 5"/>
          <p:cNvSpPr>
            <a:spLocks noGrp="1"/>
          </p:cNvSpPr>
          <p:nvPr>
            <p:ph type="sldNum" sz="quarter" idx="12"/>
          </p:nvPr>
        </p:nvSpPr>
        <p:spPr/>
        <p:txBody>
          <a:bodyPr/>
          <a:lstStyle/>
          <a:p>
            <a:fld id="{DC5D7B85-8C02-41DC-BABA-0AC5B8916D21}"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smtClean="0"/>
              <a:t>26.08.2013</a:t>
            </a:r>
            <a:endParaRPr lang="de-DE" dirty="0"/>
          </a:p>
        </p:txBody>
      </p:sp>
      <p:sp>
        <p:nvSpPr>
          <p:cNvPr id="5" name="Fußzeilenplatzhalter 4"/>
          <p:cNvSpPr>
            <a:spLocks noGrp="1"/>
          </p:cNvSpPr>
          <p:nvPr>
            <p:ph type="ftr" sz="quarter" idx="11"/>
          </p:nvPr>
        </p:nvSpPr>
        <p:spPr/>
        <p:txBody>
          <a:bodyPr/>
          <a:lstStyle>
            <a:lvl1pPr>
              <a:defRPr/>
            </a:lvl1pPr>
          </a:lstStyle>
          <a:p>
            <a:endParaRPr lang="de-DE" dirty="0"/>
          </a:p>
        </p:txBody>
      </p:sp>
      <p:sp>
        <p:nvSpPr>
          <p:cNvPr id="6" name="Foliennummernplatzhalter 5"/>
          <p:cNvSpPr>
            <a:spLocks noGrp="1"/>
          </p:cNvSpPr>
          <p:nvPr>
            <p:ph type="sldNum" sz="quarter" idx="12"/>
          </p:nvPr>
        </p:nvSpPr>
        <p:spPr/>
        <p:txBody>
          <a:bodyPr/>
          <a:lstStyle/>
          <a:p>
            <a:fld id="{DC5D7B85-8C02-41DC-BABA-0AC5B8916D21}"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r>
              <a:rPr lang="en-US" smtClean="0"/>
              <a:t>26.08.2013</a:t>
            </a:r>
            <a:endParaRPr lang="de-DE" dirty="0"/>
          </a:p>
        </p:txBody>
      </p:sp>
      <p:sp>
        <p:nvSpPr>
          <p:cNvPr id="5" name="Fußzeilenplatzhalter 4"/>
          <p:cNvSpPr>
            <a:spLocks noGrp="1"/>
          </p:cNvSpPr>
          <p:nvPr>
            <p:ph type="ftr" sz="quarter" idx="11"/>
          </p:nvPr>
        </p:nvSpPr>
        <p:spPr/>
        <p:txBody>
          <a:bodyPr/>
          <a:lstStyle>
            <a:lvl1pPr>
              <a:defRPr/>
            </a:lvl1pPr>
          </a:lstStyle>
          <a:p>
            <a:endParaRPr lang="de-DE" dirty="0"/>
          </a:p>
        </p:txBody>
      </p:sp>
      <p:sp>
        <p:nvSpPr>
          <p:cNvPr id="6" name="Foliennummernplatzhalter 5"/>
          <p:cNvSpPr>
            <a:spLocks noGrp="1"/>
          </p:cNvSpPr>
          <p:nvPr>
            <p:ph type="sldNum" sz="quarter" idx="12"/>
          </p:nvPr>
        </p:nvSpPr>
        <p:spPr/>
        <p:txBody>
          <a:bodyPr/>
          <a:lstStyle/>
          <a:p>
            <a:fld id="{DC5D7B85-8C02-41DC-BABA-0AC5B8916D21}"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en-US" smtClean="0"/>
              <a:t>26.08.2013</a:t>
            </a:r>
            <a:endParaRPr lang="de-DE" dirty="0"/>
          </a:p>
        </p:txBody>
      </p:sp>
      <p:sp>
        <p:nvSpPr>
          <p:cNvPr id="6" name="Fußzeilenplatzhalter 5"/>
          <p:cNvSpPr>
            <a:spLocks noGrp="1"/>
          </p:cNvSpPr>
          <p:nvPr>
            <p:ph type="ftr" sz="quarter" idx="11"/>
          </p:nvPr>
        </p:nvSpPr>
        <p:spPr/>
        <p:txBody>
          <a:bodyPr/>
          <a:lstStyle>
            <a:lvl1pPr>
              <a:defRPr/>
            </a:lvl1pPr>
          </a:lstStyle>
          <a:p>
            <a:endParaRPr lang="de-DE" dirty="0"/>
          </a:p>
        </p:txBody>
      </p:sp>
      <p:sp>
        <p:nvSpPr>
          <p:cNvPr id="7" name="Foliennummernplatzhalter 6"/>
          <p:cNvSpPr>
            <a:spLocks noGrp="1"/>
          </p:cNvSpPr>
          <p:nvPr>
            <p:ph type="sldNum" sz="quarter" idx="12"/>
          </p:nvPr>
        </p:nvSpPr>
        <p:spPr/>
        <p:txBody>
          <a:bodyPr/>
          <a:lstStyle/>
          <a:p>
            <a:fld id="{DC5D7B85-8C02-41DC-BABA-0AC5B8916D21}"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en-US" smtClean="0"/>
              <a:t>26.08.2013</a:t>
            </a:r>
            <a:endParaRPr lang="de-DE" dirty="0" smtClean="0"/>
          </a:p>
        </p:txBody>
      </p:sp>
      <p:sp>
        <p:nvSpPr>
          <p:cNvPr id="8" name="Fußzeilenplatzhalter 7"/>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de-DE" dirty="0" smtClean="0"/>
          </a:p>
        </p:txBody>
      </p:sp>
      <p:sp>
        <p:nvSpPr>
          <p:cNvPr id="9" name="Foliennummernplatzhalter 8"/>
          <p:cNvSpPr>
            <a:spLocks noGrp="1"/>
          </p:cNvSpPr>
          <p:nvPr>
            <p:ph type="sldNum" sz="quarter" idx="12"/>
          </p:nvPr>
        </p:nvSpPr>
        <p:spPr/>
        <p:txBody>
          <a:bodyPr/>
          <a:lstStyle/>
          <a:p>
            <a:fld id="{DC5D7B85-8C02-41DC-BABA-0AC5B8916D21}"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smtClean="0"/>
              <a:t>26.08.2013</a:t>
            </a:r>
            <a:endParaRPr lang="de-DE" dirty="0" smtClean="0"/>
          </a:p>
        </p:txBody>
      </p:sp>
      <p:sp>
        <p:nvSpPr>
          <p:cNvPr id="4" name="Fußzeilenplatzhalter 3"/>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de-DE" dirty="0" smtClean="0"/>
          </a:p>
        </p:txBody>
      </p:sp>
      <p:sp>
        <p:nvSpPr>
          <p:cNvPr id="5" name="Foliennummernplatzhalter 4"/>
          <p:cNvSpPr>
            <a:spLocks noGrp="1"/>
          </p:cNvSpPr>
          <p:nvPr>
            <p:ph type="sldNum" sz="quarter" idx="12"/>
          </p:nvPr>
        </p:nvSpPr>
        <p:spPr/>
        <p:txBody>
          <a:bodyPr/>
          <a:lstStyle/>
          <a:p>
            <a:fld id="{DC5D7B85-8C02-41DC-BABA-0AC5B8916D21}"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26.08.2013</a:t>
            </a:r>
            <a:endParaRPr lang="de-DE" dirty="0" smtClean="0"/>
          </a:p>
        </p:txBody>
      </p:sp>
      <p:sp>
        <p:nvSpPr>
          <p:cNvPr id="3" name="Fußzeilenplatzhalter 2"/>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de-DE" dirty="0" smtClean="0"/>
          </a:p>
        </p:txBody>
      </p:sp>
      <p:sp>
        <p:nvSpPr>
          <p:cNvPr id="4" name="Foliennummernplatzhalter 3"/>
          <p:cNvSpPr>
            <a:spLocks noGrp="1"/>
          </p:cNvSpPr>
          <p:nvPr>
            <p:ph type="sldNum" sz="quarter" idx="12"/>
          </p:nvPr>
        </p:nvSpPr>
        <p:spPr/>
        <p:txBody>
          <a:bodyPr/>
          <a:lstStyle/>
          <a:p>
            <a:fld id="{DC5D7B85-8C02-41DC-BABA-0AC5B8916D21}"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en-US" smtClean="0"/>
              <a:t>26.08.2013</a:t>
            </a:r>
            <a:endParaRPr lang="de-DE" dirty="0" smtClean="0"/>
          </a:p>
        </p:txBody>
      </p:sp>
      <p:sp>
        <p:nvSpPr>
          <p:cNvPr id="6" name="Fußzeilenplatzhalter 5"/>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de-DE" dirty="0" smtClean="0"/>
          </a:p>
        </p:txBody>
      </p:sp>
      <p:sp>
        <p:nvSpPr>
          <p:cNvPr id="7" name="Foliennummernplatzhalter 6"/>
          <p:cNvSpPr>
            <a:spLocks noGrp="1"/>
          </p:cNvSpPr>
          <p:nvPr>
            <p:ph type="sldNum" sz="quarter" idx="12"/>
          </p:nvPr>
        </p:nvSpPr>
        <p:spPr/>
        <p:txBody>
          <a:bodyPr/>
          <a:lstStyle/>
          <a:p>
            <a:fld id="{DC5D7B85-8C02-41DC-BABA-0AC5B8916D21}"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lvl1pPr>
              <a:defRPr/>
            </a:lvl1pPr>
          </a:lstStyle>
          <a:p>
            <a:r>
              <a:rPr lang="en-US" smtClean="0"/>
              <a:t>26.08.2013</a:t>
            </a:r>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endParaRPr lang="de-DE" dirty="0"/>
          </a:p>
        </p:txBody>
      </p:sp>
      <p:sp>
        <p:nvSpPr>
          <p:cNvPr id="6" name="Foliennummernplatzhalter 5"/>
          <p:cNvSpPr>
            <a:spLocks noGrp="1"/>
          </p:cNvSpPr>
          <p:nvPr>
            <p:ph type="sldNum" sz="quarter" idx="12"/>
          </p:nvPr>
        </p:nvSpPr>
        <p:spPr/>
        <p:txBody>
          <a:bodyPr/>
          <a:lstStyle/>
          <a:p>
            <a:fld id="{E7528906-8274-4497-BB26-54DD5B8427E8}" type="slidenum">
              <a:rPr lang="de-DE" smtClean="0"/>
              <a:pPr/>
              <a:t>‹#›</a:t>
            </a:fld>
            <a:endParaRPr lang="de-DE"/>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11838" y="116632"/>
            <a:ext cx="21526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userDrawn="1"/>
        </p:nvSpPr>
        <p:spPr>
          <a:xfrm>
            <a:off x="7452320" y="357380"/>
            <a:ext cx="144016" cy="2831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smtClean="0"/>
              <a:t>26.08.2013</a:t>
            </a:r>
            <a:endParaRPr lang="de-DE" dirty="0" smtClean="0"/>
          </a:p>
        </p:txBody>
      </p:sp>
      <p:sp>
        <p:nvSpPr>
          <p:cNvPr id="6" name="Fußzeilenplatzhalter 5"/>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de-DE" dirty="0" smtClean="0"/>
          </a:p>
        </p:txBody>
      </p:sp>
      <p:sp>
        <p:nvSpPr>
          <p:cNvPr id="7" name="Foliennummernplatzhalter 6"/>
          <p:cNvSpPr>
            <a:spLocks noGrp="1"/>
          </p:cNvSpPr>
          <p:nvPr>
            <p:ph type="sldNum" sz="quarter" idx="12"/>
          </p:nvPr>
        </p:nvSpPr>
        <p:spPr/>
        <p:txBody>
          <a:bodyPr/>
          <a:lstStyle/>
          <a:p>
            <a:fld id="{DC5D7B85-8C02-41DC-BABA-0AC5B8916D21}"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en-US" smtClean="0"/>
              <a:t>26.08.2013</a:t>
            </a:r>
            <a:endParaRPr lang="de-DE" dirty="0" smtClean="0"/>
          </a:p>
        </p:txBody>
      </p:sp>
      <p:sp>
        <p:nvSpPr>
          <p:cNvPr id="5" name="Fußzeilenplatzhalter 4"/>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de-DE" dirty="0" smtClean="0"/>
          </a:p>
        </p:txBody>
      </p:sp>
      <p:sp>
        <p:nvSpPr>
          <p:cNvPr id="6" name="Foliennummernplatzhalter 5"/>
          <p:cNvSpPr>
            <a:spLocks noGrp="1"/>
          </p:cNvSpPr>
          <p:nvPr>
            <p:ph type="sldNum" sz="quarter" idx="12"/>
          </p:nvPr>
        </p:nvSpPr>
        <p:spPr/>
        <p:txBody>
          <a:bodyPr/>
          <a:lstStyle/>
          <a:p>
            <a:fld id="{DC5D7B85-8C02-41DC-BABA-0AC5B8916D21}"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smtClean="0"/>
              <a:t>26.08.2013</a:t>
            </a:r>
            <a:endParaRPr lang="de-DE" dirty="0" smtClean="0"/>
          </a:p>
        </p:txBody>
      </p:sp>
      <p:sp>
        <p:nvSpPr>
          <p:cNvPr id="5" name="Fußzeilenplatzhalter 4"/>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de-DE" dirty="0" smtClean="0"/>
          </a:p>
        </p:txBody>
      </p:sp>
      <p:sp>
        <p:nvSpPr>
          <p:cNvPr id="6" name="Foliennummernplatzhalter 5"/>
          <p:cNvSpPr>
            <a:spLocks noGrp="1"/>
          </p:cNvSpPr>
          <p:nvPr>
            <p:ph type="sldNum" sz="quarter" idx="12"/>
          </p:nvPr>
        </p:nvSpPr>
        <p:spPr/>
        <p:txBody>
          <a:bodyPr/>
          <a:lstStyle/>
          <a:p>
            <a:fld id="{DC5D7B85-8C02-41DC-BABA-0AC5B8916D21}"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en-US" smtClean="0"/>
              <a:t>26.08.2013</a:t>
            </a:r>
            <a:endParaRPr lang="de-DE" dirty="0" smtClean="0"/>
          </a:p>
        </p:txBody>
      </p:sp>
      <p:sp>
        <p:nvSpPr>
          <p:cNvPr id="5" name="Fußzeilenplatzhalter 4"/>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de-DE" dirty="0" smtClean="0"/>
          </a:p>
        </p:txBody>
      </p:sp>
      <p:sp>
        <p:nvSpPr>
          <p:cNvPr id="6" name="Foliennummernplatzhalter 5"/>
          <p:cNvSpPr>
            <a:spLocks noGrp="1"/>
          </p:cNvSpPr>
          <p:nvPr>
            <p:ph type="sldNum" sz="quarter" idx="12"/>
          </p:nvPr>
        </p:nvSpPr>
        <p:spPr/>
        <p:txBody>
          <a:bodyPr/>
          <a:lstStyle/>
          <a:p>
            <a:fld id="{34125F3F-702F-449F-892E-E37AD4B3689B}"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en-US" smtClean="0"/>
              <a:t>26.08.2013</a:t>
            </a:r>
            <a:endParaRPr lang="de-DE" dirty="0" smtClean="0"/>
          </a:p>
        </p:txBody>
      </p:sp>
      <p:sp>
        <p:nvSpPr>
          <p:cNvPr id="5" name="Fußzeilenplatzhalter 4"/>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de-DE" dirty="0" smtClean="0"/>
          </a:p>
        </p:txBody>
      </p:sp>
      <p:sp>
        <p:nvSpPr>
          <p:cNvPr id="6" name="Foliennummernplatzhalter 5"/>
          <p:cNvSpPr>
            <a:spLocks noGrp="1"/>
          </p:cNvSpPr>
          <p:nvPr>
            <p:ph type="sldNum" sz="quarter" idx="12"/>
          </p:nvPr>
        </p:nvSpPr>
        <p:spPr/>
        <p:txBody>
          <a:bodyPr/>
          <a:lstStyle/>
          <a:p>
            <a:fld id="{34125F3F-702F-449F-892E-E37AD4B3689B}"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smtClean="0"/>
              <a:t>26.08.2013</a:t>
            </a:r>
            <a:endParaRPr lang="de-DE" dirty="0" smtClean="0"/>
          </a:p>
        </p:txBody>
      </p:sp>
      <p:sp>
        <p:nvSpPr>
          <p:cNvPr id="5" name="Fußzeilenplatzhalter 4"/>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de-DE" dirty="0" smtClean="0"/>
          </a:p>
        </p:txBody>
      </p:sp>
      <p:sp>
        <p:nvSpPr>
          <p:cNvPr id="6" name="Foliennummernplatzhalter 5"/>
          <p:cNvSpPr>
            <a:spLocks noGrp="1"/>
          </p:cNvSpPr>
          <p:nvPr>
            <p:ph type="sldNum" sz="quarter" idx="12"/>
          </p:nvPr>
        </p:nvSpPr>
        <p:spPr/>
        <p:txBody>
          <a:bodyPr/>
          <a:lstStyle/>
          <a:p>
            <a:fld id="{34125F3F-702F-449F-892E-E37AD4B3689B}"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smtClean="0"/>
              <a:t>26.08.2013</a:t>
            </a:r>
            <a:endParaRPr lang="de-DE" dirty="0" smtClean="0"/>
          </a:p>
        </p:txBody>
      </p:sp>
      <p:sp>
        <p:nvSpPr>
          <p:cNvPr id="6" name="Fußzeilenplatzhalter 5"/>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de-DE" dirty="0" smtClean="0"/>
          </a:p>
        </p:txBody>
      </p:sp>
      <p:sp>
        <p:nvSpPr>
          <p:cNvPr id="7" name="Foliennummernplatzhalter 6"/>
          <p:cNvSpPr>
            <a:spLocks noGrp="1"/>
          </p:cNvSpPr>
          <p:nvPr>
            <p:ph type="sldNum" sz="quarter" idx="12"/>
          </p:nvPr>
        </p:nvSpPr>
        <p:spPr/>
        <p:txBody>
          <a:bodyPr/>
          <a:lstStyle/>
          <a:p>
            <a:fld id="{34125F3F-702F-449F-892E-E37AD4B3689B}"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smtClean="0"/>
              <a:t>26.08.2013</a:t>
            </a:r>
            <a:endParaRPr lang="de-DE" dirty="0" smtClean="0"/>
          </a:p>
        </p:txBody>
      </p:sp>
      <p:sp>
        <p:nvSpPr>
          <p:cNvPr id="8" name="Fußzeilenplatzhalter 7"/>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de-DE" dirty="0" smtClean="0"/>
          </a:p>
        </p:txBody>
      </p:sp>
      <p:sp>
        <p:nvSpPr>
          <p:cNvPr id="9" name="Foliennummernplatzhalter 8"/>
          <p:cNvSpPr>
            <a:spLocks noGrp="1"/>
          </p:cNvSpPr>
          <p:nvPr>
            <p:ph type="sldNum" sz="quarter" idx="12"/>
          </p:nvPr>
        </p:nvSpPr>
        <p:spPr/>
        <p:txBody>
          <a:bodyPr/>
          <a:lstStyle/>
          <a:p>
            <a:fld id="{34125F3F-702F-449F-892E-E37AD4B3689B}"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en-US" smtClean="0"/>
              <a:t>26.08.2013</a:t>
            </a:r>
            <a:endParaRPr lang="de-DE" dirty="0" smtClean="0"/>
          </a:p>
        </p:txBody>
      </p:sp>
      <p:sp>
        <p:nvSpPr>
          <p:cNvPr id="4" name="Fußzeilenplatzhalter 3"/>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de-DE" dirty="0" smtClean="0"/>
          </a:p>
        </p:txBody>
      </p:sp>
      <p:sp>
        <p:nvSpPr>
          <p:cNvPr id="5" name="Foliennummernplatzhalter 4"/>
          <p:cNvSpPr>
            <a:spLocks noGrp="1"/>
          </p:cNvSpPr>
          <p:nvPr>
            <p:ph type="sldNum" sz="quarter" idx="12"/>
          </p:nvPr>
        </p:nvSpPr>
        <p:spPr/>
        <p:txBody>
          <a:bodyPr/>
          <a:lstStyle/>
          <a:p>
            <a:fld id="{34125F3F-702F-449F-892E-E37AD4B3689B}"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smtClean="0"/>
              <a:t>26.08.2013</a:t>
            </a:r>
            <a:endParaRPr lang="de-DE" dirty="0" smtClean="0"/>
          </a:p>
        </p:txBody>
      </p:sp>
      <p:sp>
        <p:nvSpPr>
          <p:cNvPr id="3" name="Fußzeilenplatzhalter 2"/>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de-DE" dirty="0" smtClean="0"/>
          </a:p>
        </p:txBody>
      </p:sp>
      <p:sp>
        <p:nvSpPr>
          <p:cNvPr id="4" name="Foliennummernplatzhalter 3"/>
          <p:cNvSpPr>
            <a:spLocks noGrp="1"/>
          </p:cNvSpPr>
          <p:nvPr>
            <p:ph type="sldNum" sz="quarter" idx="12"/>
          </p:nvPr>
        </p:nvSpPr>
        <p:spPr/>
        <p:txBody>
          <a:bodyPr/>
          <a:lstStyle/>
          <a:p>
            <a:fld id="{34125F3F-702F-449F-892E-E37AD4B3689B}"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r>
              <a:rPr lang="en-US" smtClean="0"/>
              <a:t>26.08.2013</a:t>
            </a:r>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endParaRPr lang="de-DE" dirty="0"/>
          </a:p>
        </p:txBody>
      </p:sp>
      <p:sp>
        <p:nvSpPr>
          <p:cNvPr id="6" name="Foliennummernplatzhalter 5"/>
          <p:cNvSpPr>
            <a:spLocks noGrp="1"/>
          </p:cNvSpPr>
          <p:nvPr>
            <p:ph type="sldNum" sz="quarter" idx="12"/>
          </p:nvPr>
        </p:nvSpPr>
        <p:spPr/>
        <p:txBody>
          <a:bodyPr/>
          <a:lstStyle/>
          <a:p>
            <a:fld id="{E7528906-8274-4497-BB26-54DD5B8427E8}"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smtClean="0"/>
              <a:t>26.08.2013</a:t>
            </a:r>
            <a:endParaRPr lang="de-DE" dirty="0" smtClean="0"/>
          </a:p>
        </p:txBody>
      </p:sp>
      <p:sp>
        <p:nvSpPr>
          <p:cNvPr id="6" name="Fußzeilenplatzhalter 5"/>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de-DE" dirty="0" smtClean="0"/>
          </a:p>
        </p:txBody>
      </p:sp>
      <p:sp>
        <p:nvSpPr>
          <p:cNvPr id="7" name="Foliennummernplatzhalter 6"/>
          <p:cNvSpPr>
            <a:spLocks noGrp="1"/>
          </p:cNvSpPr>
          <p:nvPr>
            <p:ph type="sldNum" sz="quarter" idx="12"/>
          </p:nvPr>
        </p:nvSpPr>
        <p:spPr/>
        <p:txBody>
          <a:bodyPr/>
          <a:lstStyle/>
          <a:p>
            <a:fld id="{34125F3F-702F-449F-892E-E37AD4B3689B}"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smtClean="0"/>
              <a:t>26.08.2013</a:t>
            </a:r>
            <a:endParaRPr lang="de-DE" dirty="0" smtClean="0"/>
          </a:p>
        </p:txBody>
      </p:sp>
      <p:sp>
        <p:nvSpPr>
          <p:cNvPr id="6" name="Fußzeilenplatzhalter 5"/>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de-DE" dirty="0" smtClean="0"/>
          </a:p>
        </p:txBody>
      </p:sp>
      <p:sp>
        <p:nvSpPr>
          <p:cNvPr id="7" name="Foliennummernplatzhalter 6"/>
          <p:cNvSpPr>
            <a:spLocks noGrp="1"/>
          </p:cNvSpPr>
          <p:nvPr>
            <p:ph type="sldNum" sz="quarter" idx="12"/>
          </p:nvPr>
        </p:nvSpPr>
        <p:spPr/>
        <p:txBody>
          <a:bodyPr/>
          <a:lstStyle/>
          <a:p>
            <a:fld id="{34125F3F-702F-449F-892E-E37AD4B3689B}"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smtClean="0"/>
              <a:t>26.08.2013</a:t>
            </a:r>
            <a:endParaRPr lang="de-DE" dirty="0" smtClean="0"/>
          </a:p>
        </p:txBody>
      </p:sp>
      <p:sp>
        <p:nvSpPr>
          <p:cNvPr id="5" name="Fußzeilenplatzhalter 4"/>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de-DE" dirty="0" smtClean="0"/>
          </a:p>
        </p:txBody>
      </p:sp>
      <p:sp>
        <p:nvSpPr>
          <p:cNvPr id="6" name="Foliennummernplatzhalter 5"/>
          <p:cNvSpPr>
            <a:spLocks noGrp="1"/>
          </p:cNvSpPr>
          <p:nvPr>
            <p:ph type="sldNum" sz="quarter" idx="12"/>
          </p:nvPr>
        </p:nvSpPr>
        <p:spPr/>
        <p:txBody>
          <a:bodyPr/>
          <a:lstStyle/>
          <a:p>
            <a:fld id="{34125F3F-702F-449F-892E-E37AD4B3689B}"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smtClean="0"/>
              <a:t>26.08.2013</a:t>
            </a:r>
            <a:endParaRPr lang="de-DE" dirty="0"/>
          </a:p>
        </p:txBody>
      </p:sp>
      <p:sp>
        <p:nvSpPr>
          <p:cNvPr id="5" name="Fußzeilenplatzhalter 4"/>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de-DE" dirty="0" smtClean="0"/>
          </a:p>
        </p:txBody>
      </p:sp>
      <p:sp>
        <p:nvSpPr>
          <p:cNvPr id="6" name="Foliennummernplatzhalter 5"/>
          <p:cNvSpPr>
            <a:spLocks noGrp="1"/>
          </p:cNvSpPr>
          <p:nvPr>
            <p:ph type="sldNum" sz="quarter" idx="12"/>
          </p:nvPr>
        </p:nvSpPr>
        <p:spPr/>
        <p:txBody>
          <a:bodyPr/>
          <a:lstStyle/>
          <a:p>
            <a:fld id="{34125F3F-702F-449F-892E-E37AD4B3689B}"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en-US" smtClean="0"/>
              <a:t>26.08.2013</a:t>
            </a:r>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lvl1pPr>
              <a:defRPr/>
            </a:lvl1pPr>
          </a:lstStyle>
          <a:p>
            <a:endParaRPr lang="de-DE" dirty="0"/>
          </a:p>
        </p:txBody>
      </p:sp>
      <p:sp>
        <p:nvSpPr>
          <p:cNvPr id="7" name="Foliennummernplatzhalter 6"/>
          <p:cNvSpPr>
            <a:spLocks noGrp="1"/>
          </p:cNvSpPr>
          <p:nvPr>
            <p:ph type="sldNum" sz="quarter" idx="12"/>
          </p:nvPr>
        </p:nvSpPr>
        <p:spPr/>
        <p:txBody>
          <a:bodyPr/>
          <a:lstStyle/>
          <a:p>
            <a:fld id="{E7528906-8274-4497-BB26-54DD5B8427E8}"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en-US" smtClean="0"/>
              <a:t>26.08.2013</a:t>
            </a:r>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9" name="Foliennummernplatzhalter 8"/>
          <p:cNvSpPr>
            <a:spLocks noGrp="1"/>
          </p:cNvSpPr>
          <p:nvPr>
            <p:ph type="sldNum" sz="quarter" idx="12"/>
          </p:nvPr>
        </p:nvSpPr>
        <p:spPr/>
        <p:txBody>
          <a:bodyPr/>
          <a:lstStyle/>
          <a:p>
            <a:fld id="{E7528906-8274-4497-BB26-54DD5B8427E8}"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en-US" smtClean="0"/>
              <a:t>26.08.2013</a:t>
            </a:r>
            <a:endParaRPr lang="de-DE" dirty="0"/>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lvl1pPr>
              <a:defRPr/>
            </a:lvl1pPr>
          </a:lstStyle>
          <a:p>
            <a:endParaRPr lang="de-DE" dirty="0"/>
          </a:p>
        </p:txBody>
      </p:sp>
      <p:sp>
        <p:nvSpPr>
          <p:cNvPr id="5" name="Foliennummernplatzhalter 4"/>
          <p:cNvSpPr>
            <a:spLocks noGrp="1"/>
          </p:cNvSpPr>
          <p:nvPr>
            <p:ph type="sldNum" sz="quarter" idx="12"/>
          </p:nvPr>
        </p:nvSpPr>
        <p:spPr/>
        <p:txBody>
          <a:bodyPr/>
          <a:lstStyle/>
          <a:p>
            <a:fld id="{E7528906-8274-4497-BB26-54DD5B8427E8}"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smtClean="0"/>
              <a:t>26.08.2013</a:t>
            </a:r>
            <a:endParaRPr lang="de-DE" dirty="0"/>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lvl1pPr>
              <a:defRPr/>
            </a:lvl1pPr>
          </a:lstStyle>
          <a:p>
            <a:endParaRPr lang="de-DE" dirty="0"/>
          </a:p>
        </p:txBody>
      </p:sp>
      <p:sp>
        <p:nvSpPr>
          <p:cNvPr id="4" name="Foliennummernplatzhalter 3"/>
          <p:cNvSpPr>
            <a:spLocks noGrp="1"/>
          </p:cNvSpPr>
          <p:nvPr>
            <p:ph type="sldNum" sz="quarter" idx="12"/>
          </p:nvPr>
        </p:nvSpPr>
        <p:spPr/>
        <p:txBody>
          <a:bodyPr/>
          <a:lstStyle/>
          <a:p>
            <a:fld id="{E7528906-8274-4497-BB26-54DD5B8427E8}"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smtClean="0"/>
              <a:t>26.08.2013</a:t>
            </a:r>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lvl1pPr>
              <a:defRPr/>
            </a:lvl1pPr>
          </a:lstStyle>
          <a:p>
            <a:endParaRPr lang="de-DE" dirty="0"/>
          </a:p>
        </p:txBody>
      </p:sp>
      <p:sp>
        <p:nvSpPr>
          <p:cNvPr id="7" name="Foliennummernplatzhalter 6"/>
          <p:cNvSpPr>
            <a:spLocks noGrp="1"/>
          </p:cNvSpPr>
          <p:nvPr>
            <p:ph type="sldNum" sz="quarter" idx="12"/>
          </p:nvPr>
        </p:nvSpPr>
        <p:spPr/>
        <p:txBody>
          <a:bodyPr/>
          <a:lstStyle/>
          <a:p>
            <a:fld id="{E7528906-8274-4497-BB26-54DD5B8427E8}" type="slidenum">
              <a:rPr lang="de-DE" smtClean="0"/>
              <a:pPr/>
              <a:t>‹#›</a:t>
            </a:fld>
            <a:endParaRPr lang="de-D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smtClean="0"/>
              <a:t>26.08.2013</a:t>
            </a:r>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lvl1pPr>
              <a:defRPr/>
            </a:lvl1pPr>
          </a:lstStyle>
          <a:p>
            <a:endParaRPr lang="de-DE" dirty="0"/>
          </a:p>
        </p:txBody>
      </p:sp>
      <p:sp>
        <p:nvSpPr>
          <p:cNvPr id="7" name="Foliennummernplatzhalter 6"/>
          <p:cNvSpPr>
            <a:spLocks noGrp="1"/>
          </p:cNvSpPr>
          <p:nvPr>
            <p:ph type="sldNum" sz="quarter" idx="12"/>
          </p:nvPr>
        </p:nvSpPr>
        <p:spPr/>
        <p:txBody>
          <a:bodyPr/>
          <a:lstStyle/>
          <a:p>
            <a:fld id="{E7528906-8274-4497-BB26-54DD5B8427E8}" type="slidenum">
              <a:rPr lang="de-DE" smtClean="0"/>
              <a:pPr/>
              <a:t>‹#›</a:t>
            </a:fld>
            <a:endParaRPr lang="de-D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schemeClr val="tx1">
                    <a:tint val="75000"/>
                  </a:schemeClr>
                </a:solidFill>
              </a:defRPr>
            </a:lvl1pPr>
          </a:lstStyle>
          <a:p>
            <a:r>
              <a:rPr lang="en-US" smtClean="0"/>
              <a:t>26.08.2013</a:t>
            </a: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28906-8274-4497-BB26-54DD5B8427E8}"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26.08.2013</a:t>
            </a:r>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D7B85-8C02-41DC-BABA-0AC5B8916D21}"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26.08.2013</a:t>
            </a:r>
            <a:endParaRPr lang="de-DE" dirty="0" smtClean="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endParaRPr lang="de-DE" dirty="0" smtClean="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25F3F-702F-449F-892E-E37AD4B3689B}"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4.jpeg"/><Relationship Id="rId10" Type="http://schemas.openxmlformats.org/officeDocument/2006/relationships/image" Target="../media/image15.png"/><Relationship Id="rId4" Type="http://schemas.microsoft.com/office/2007/relationships/hdphoto" Target="../media/hdphoto2.wdp"/><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539552" y="1353013"/>
            <a:ext cx="7920880" cy="5008174"/>
            <a:chOff x="3717907" y="2251882"/>
            <a:chExt cx="4763069" cy="4189862"/>
          </a:xfrm>
        </p:grpSpPr>
        <p:pic>
          <p:nvPicPr>
            <p:cNvPr id="12" name="Picture 2"/>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32567" t="27204" r="23549" b="8586"/>
            <a:stretch/>
          </p:blipFill>
          <p:spPr bwMode="auto">
            <a:xfrm>
              <a:off x="3717907" y="2251882"/>
              <a:ext cx="4763069" cy="4189862"/>
            </a:xfrm>
            <a:prstGeom prst="flowChartManualInpu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hteck 12"/>
            <p:cNvSpPr/>
            <p:nvPr/>
          </p:nvSpPr>
          <p:spPr>
            <a:xfrm>
              <a:off x="4913784" y="2564904"/>
              <a:ext cx="181845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5670343"/>
            <a:ext cx="3816424" cy="927009"/>
          </a:xfrm>
          <a:prstGeom prst="rect">
            <a:avLst/>
          </a:prstGeom>
        </p:spPr>
      </p:pic>
      <p:sp>
        <p:nvSpPr>
          <p:cNvPr id="4" name="Textfeld 3"/>
          <p:cNvSpPr txBox="1"/>
          <p:nvPr/>
        </p:nvSpPr>
        <p:spPr>
          <a:xfrm>
            <a:off x="683568" y="620688"/>
            <a:ext cx="7776864" cy="954107"/>
          </a:xfrm>
          <a:prstGeom prst="rect">
            <a:avLst/>
          </a:prstGeom>
          <a:noFill/>
        </p:spPr>
        <p:txBody>
          <a:bodyPr wrap="square" rtlCol="0">
            <a:spAutoFit/>
          </a:bodyPr>
          <a:lstStyle/>
          <a:p>
            <a:r>
              <a:rPr lang="en-US" sz="2800" b="1" dirty="0" smtClean="0">
                <a:latin typeface="+mj-lt"/>
                <a:cs typeface="Arial" panose="020B0604020202020204" pitchFamily="34" charset="0"/>
              </a:rPr>
              <a:t>Hydrographic Education (FIG/IHO/ICA Category A) at the HafenCity University Hamburg</a:t>
            </a:r>
          </a:p>
        </p:txBody>
      </p:sp>
      <p:sp>
        <p:nvSpPr>
          <p:cNvPr id="10" name="Textfeld 9"/>
          <p:cNvSpPr txBox="1"/>
          <p:nvPr/>
        </p:nvSpPr>
        <p:spPr>
          <a:xfrm>
            <a:off x="683568" y="2077105"/>
            <a:ext cx="7776864" cy="1754326"/>
          </a:xfrm>
          <a:prstGeom prst="rect">
            <a:avLst/>
          </a:prstGeom>
          <a:noFill/>
        </p:spPr>
        <p:txBody>
          <a:bodyPr wrap="square" rtlCol="0">
            <a:spAutoFit/>
          </a:bodyPr>
          <a:lstStyle/>
          <a:p>
            <a:pPr algn="ctr"/>
            <a:endParaRPr lang="en-US" sz="1600" dirty="0" smtClean="0"/>
          </a:p>
          <a:p>
            <a:pPr algn="ctr"/>
            <a:endParaRPr lang="en-US" sz="1600" dirty="0" smtClean="0"/>
          </a:p>
          <a:p>
            <a:r>
              <a:rPr lang="de-DE" sz="1600" dirty="0" smtClean="0"/>
              <a:t>Prof. Dr.-Ing. Harald Sternberg</a:t>
            </a:r>
            <a:endParaRPr lang="de-DE" sz="1400" dirty="0"/>
          </a:p>
          <a:p>
            <a:endParaRPr lang="de-DE" sz="1400" dirty="0" smtClean="0"/>
          </a:p>
          <a:p>
            <a:r>
              <a:rPr lang="de-DE" sz="1600" b="1" dirty="0" smtClean="0"/>
              <a:t>Hydro17, Rotterdam</a:t>
            </a:r>
          </a:p>
          <a:p>
            <a:r>
              <a:rPr lang="de-DE" sz="1600" b="1" dirty="0" smtClean="0"/>
              <a:t>14 – 16 November 2017</a:t>
            </a:r>
          </a:p>
          <a:p>
            <a:endParaRPr lang="en-US" sz="1400" dirty="0"/>
          </a:p>
        </p:txBody>
      </p:sp>
    </p:spTree>
    <p:extLst>
      <p:ext uri="{BB962C8B-B14F-4D97-AF65-F5344CB8AC3E}">
        <p14:creationId xmlns:p14="http://schemas.microsoft.com/office/powerpoint/2010/main" val="2516641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hak049\Pictures\Eicker.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42768" y="1221898"/>
            <a:ext cx="1345855" cy="13236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chriftzug_20030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04248" y="116632"/>
            <a:ext cx="2149996" cy="522015"/>
          </a:xfrm>
          <a:prstGeom prst="rect">
            <a:avLst/>
          </a:prstGeom>
          <a:noFill/>
          <a:ln w="9525">
            <a:noFill/>
            <a:miter lim="800000"/>
            <a:headEnd/>
            <a:tailEnd/>
          </a:ln>
        </p:spPr>
      </p:pic>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399" y="836712"/>
            <a:ext cx="829241" cy="1214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4928" y="1221898"/>
            <a:ext cx="1238704" cy="155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541" y="3717032"/>
            <a:ext cx="947414" cy="138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6784" y="764704"/>
            <a:ext cx="2520280" cy="308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4635" y="4294475"/>
            <a:ext cx="1078350" cy="1623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feld 9"/>
          <p:cNvSpPr txBox="1">
            <a:spLocks noChangeArrowheads="1"/>
          </p:cNvSpPr>
          <p:nvPr/>
        </p:nvSpPr>
        <p:spPr bwMode="auto">
          <a:xfrm>
            <a:off x="-95901" y="2050666"/>
            <a:ext cx="187490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Font typeface="Wingdings" pitchFamily="2" charset="2"/>
              <a:buChar char="n"/>
              <a:defRPr sz="2200">
                <a:solidFill>
                  <a:schemeClr val="bg1"/>
                </a:solidFill>
                <a:latin typeface="Calibri" pitchFamily="34" charset="0"/>
              </a:defRPr>
            </a:lvl1pPr>
            <a:lvl2pPr marL="742950" indent="-285750">
              <a:spcBef>
                <a:spcPct val="20000"/>
              </a:spcBef>
              <a:buClr>
                <a:schemeClr val="bg1"/>
              </a:buClr>
              <a:buFont typeface="Wingdings" pitchFamily="2" charset="2"/>
              <a:buChar char="w"/>
              <a:defRPr sz="2000">
                <a:solidFill>
                  <a:schemeClr val="bg1"/>
                </a:solidFill>
                <a:latin typeface="Calibri" pitchFamily="34" charset="0"/>
              </a:defRPr>
            </a:lvl2pPr>
            <a:lvl3pPr marL="1143000" indent="-228600">
              <a:spcBef>
                <a:spcPct val="20000"/>
              </a:spcBef>
              <a:buClr>
                <a:schemeClr val="bg1"/>
              </a:buClr>
              <a:buFont typeface="Wingdings" pitchFamily="2" charset="2"/>
              <a:buChar char="w"/>
              <a:defRPr sz="2000">
                <a:solidFill>
                  <a:schemeClr val="bg1"/>
                </a:solidFill>
                <a:latin typeface="Calibri" pitchFamily="34" charset="0"/>
              </a:defRPr>
            </a:lvl3pPr>
            <a:lvl4pPr marL="1600200" indent="-228600">
              <a:spcBef>
                <a:spcPct val="20000"/>
              </a:spcBef>
              <a:buClr>
                <a:srgbClr val="CC0000"/>
              </a:buClr>
              <a:buFont typeface="Wingdings" pitchFamily="2" charset="2"/>
              <a:buChar char="§"/>
              <a:defRPr sz="1600">
                <a:solidFill>
                  <a:schemeClr val="tx1"/>
                </a:solidFill>
                <a:latin typeface="Arial"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US" altLang="de-DE" sz="1600" dirty="0" smtClean="0">
                <a:solidFill>
                  <a:schemeClr val="tx1"/>
                </a:solidFill>
                <a:latin typeface="+mn-lt"/>
              </a:rPr>
              <a:t>Prof. </a:t>
            </a:r>
            <a:br>
              <a:rPr lang="en-US" altLang="de-DE" sz="1600" dirty="0" smtClean="0">
                <a:solidFill>
                  <a:schemeClr val="tx1"/>
                </a:solidFill>
                <a:latin typeface="+mn-lt"/>
              </a:rPr>
            </a:br>
            <a:r>
              <a:rPr lang="en-US" altLang="de-DE" sz="1600" dirty="0" smtClean="0">
                <a:solidFill>
                  <a:schemeClr val="tx1"/>
                </a:solidFill>
                <a:latin typeface="+mn-lt"/>
              </a:rPr>
              <a:t>Thomas </a:t>
            </a:r>
            <a:r>
              <a:rPr lang="en-US" altLang="de-DE" sz="1600" dirty="0" err="1" smtClean="0">
                <a:solidFill>
                  <a:schemeClr val="tx1"/>
                </a:solidFill>
                <a:latin typeface="+mn-lt"/>
              </a:rPr>
              <a:t>Kersten</a:t>
            </a:r>
            <a:r>
              <a:rPr lang="en-US" altLang="de-DE" sz="1600" dirty="0" smtClean="0">
                <a:solidFill>
                  <a:schemeClr val="tx1"/>
                </a:solidFill>
                <a:latin typeface="+mn-lt"/>
              </a:rPr>
              <a:t> (Photogrammetry and Laser Scanning)</a:t>
            </a:r>
            <a:endParaRPr lang="en-US" altLang="de-DE" sz="1600" dirty="0">
              <a:solidFill>
                <a:schemeClr val="tx1"/>
              </a:solidFill>
              <a:latin typeface="+mn-lt"/>
            </a:endParaRPr>
          </a:p>
        </p:txBody>
      </p:sp>
      <p:sp>
        <p:nvSpPr>
          <p:cNvPr id="14" name="Textfeld 10"/>
          <p:cNvSpPr txBox="1">
            <a:spLocks noChangeArrowheads="1"/>
          </p:cNvSpPr>
          <p:nvPr/>
        </p:nvSpPr>
        <p:spPr bwMode="auto">
          <a:xfrm>
            <a:off x="4492768" y="2996952"/>
            <a:ext cx="25275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Font typeface="Wingdings" pitchFamily="2" charset="2"/>
              <a:buChar char="n"/>
              <a:defRPr sz="2200">
                <a:solidFill>
                  <a:schemeClr val="bg1"/>
                </a:solidFill>
                <a:latin typeface="Calibri" pitchFamily="34" charset="0"/>
              </a:defRPr>
            </a:lvl1pPr>
            <a:lvl2pPr marL="742950" indent="-285750">
              <a:spcBef>
                <a:spcPct val="20000"/>
              </a:spcBef>
              <a:buClr>
                <a:schemeClr val="bg1"/>
              </a:buClr>
              <a:buFont typeface="Wingdings" pitchFamily="2" charset="2"/>
              <a:buChar char="w"/>
              <a:defRPr sz="2000">
                <a:solidFill>
                  <a:schemeClr val="bg1"/>
                </a:solidFill>
                <a:latin typeface="Calibri" pitchFamily="34" charset="0"/>
              </a:defRPr>
            </a:lvl2pPr>
            <a:lvl3pPr marL="1143000" indent="-228600">
              <a:spcBef>
                <a:spcPct val="20000"/>
              </a:spcBef>
              <a:buClr>
                <a:schemeClr val="bg1"/>
              </a:buClr>
              <a:buFont typeface="Wingdings" pitchFamily="2" charset="2"/>
              <a:buChar char="w"/>
              <a:defRPr sz="2000">
                <a:solidFill>
                  <a:schemeClr val="bg1"/>
                </a:solidFill>
                <a:latin typeface="Calibri" pitchFamily="34" charset="0"/>
              </a:defRPr>
            </a:lvl3pPr>
            <a:lvl4pPr marL="1600200" indent="-228600">
              <a:spcBef>
                <a:spcPct val="20000"/>
              </a:spcBef>
              <a:buClr>
                <a:srgbClr val="CC0000"/>
              </a:buClr>
              <a:buFont typeface="Wingdings" pitchFamily="2" charset="2"/>
              <a:buChar char="§"/>
              <a:defRPr sz="1600">
                <a:solidFill>
                  <a:schemeClr val="tx1"/>
                </a:solidFill>
                <a:latin typeface="Arial"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US" altLang="de-DE" sz="1600" dirty="0" smtClean="0">
                <a:solidFill>
                  <a:schemeClr val="tx1"/>
                </a:solidFill>
                <a:latin typeface="+mn-lt"/>
              </a:rPr>
              <a:t>Prof. Dr.-</a:t>
            </a:r>
            <a:r>
              <a:rPr lang="en-US" altLang="de-DE" sz="1600" dirty="0" err="1" smtClean="0">
                <a:solidFill>
                  <a:schemeClr val="tx1"/>
                </a:solidFill>
                <a:latin typeface="+mn-lt"/>
              </a:rPr>
              <a:t>Ing</a:t>
            </a:r>
            <a:r>
              <a:rPr lang="en-US" altLang="de-DE" sz="1600" dirty="0" smtClean="0">
                <a:solidFill>
                  <a:schemeClr val="tx1"/>
                </a:solidFill>
                <a:latin typeface="+mn-lt"/>
              </a:rPr>
              <a:t>. </a:t>
            </a:r>
            <a:br>
              <a:rPr lang="en-US" altLang="de-DE" sz="1600" dirty="0" smtClean="0">
                <a:solidFill>
                  <a:schemeClr val="tx1"/>
                </a:solidFill>
                <a:latin typeface="+mn-lt"/>
              </a:rPr>
            </a:br>
            <a:r>
              <a:rPr lang="en-US" altLang="de-DE" sz="1600" dirty="0" err="1" smtClean="0">
                <a:solidFill>
                  <a:schemeClr val="tx1"/>
                </a:solidFill>
                <a:latin typeface="+mn-lt"/>
              </a:rPr>
              <a:t>Jochen</a:t>
            </a:r>
            <a:r>
              <a:rPr lang="en-US" altLang="de-DE" sz="1600" dirty="0" smtClean="0">
                <a:solidFill>
                  <a:schemeClr val="tx1"/>
                </a:solidFill>
                <a:latin typeface="+mn-lt"/>
              </a:rPr>
              <a:t> </a:t>
            </a:r>
            <a:r>
              <a:rPr lang="en-US" altLang="de-DE" sz="1600" dirty="0" err="1" smtClean="0">
                <a:solidFill>
                  <a:schemeClr val="tx1"/>
                </a:solidFill>
                <a:latin typeface="+mn-lt"/>
              </a:rPr>
              <a:t>Schiewe</a:t>
            </a:r>
            <a:r>
              <a:rPr lang="en-US" altLang="de-DE" sz="1600" dirty="0" smtClean="0">
                <a:solidFill>
                  <a:schemeClr val="tx1"/>
                </a:solidFill>
                <a:latin typeface="+mn-lt"/>
              </a:rPr>
              <a:t> (</a:t>
            </a:r>
            <a:r>
              <a:rPr lang="en-US" altLang="de-DE" sz="1600" dirty="0" err="1" smtClean="0">
                <a:solidFill>
                  <a:schemeClr val="tx1"/>
                </a:solidFill>
                <a:latin typeface="+mn-lt"/>
              </a:rPr>
              <a:t>Geoinformatics</a:t>
            </a:r>
            <a:r>
              <a:rPr lang="en-US" altLang="de-DE" sz="1600" dirty="0" smtClean="0">
                <a:solidFill>
                  <a:schemeClr val="tx1"/>
                </a:solidFill>
                <a:latin typeface="+mn-lt"/>
              </a:rPr>
              <a:t> and </a:t>
            </a:r>
            <a:r>
              <a:rPr lang="en-US" altLang="de-DE" sz="1600" dirty="0" err="1" smtClean="0">
                <a:solidFill>
                  <a:schemeClr val="tx1"/>
                </a:solidFill>
                <a:latin typeface="+mn-lt"/>
              </a:rPr>
              <a:t>Geovisualisation</a:t>
            </a:r>
            <a:r>
              <a:rPr lang="en-US" altLang="de-DE" sz="1600" dirty="0" smtClean="0">
                <a:solidFill>
                  <a:schemeClr val="tx1"/>
                </a:solidFill>
                <a:latin typeface="+mn-lt"/>
              </a:rPr>
              <a:t>)</a:t>
            </a:r>
            <a:endParaRPr lang="en-US" altLang="de-DE" sz="1600" dirty="0">
              <a:solidFill>
                <a:schemeClr val="tx1"/>
              </a:solidFill>
              <a:latin typeface="+mn-lt"/>
            </a:endParaRPr>
          </a:p>
        </p:txBody>
      </p:sp>
      <p:sp>
        <p:nvSpPr>
          <p:cNvPr id="16" name="Textfeld 11"/>
          <p:cNvSpPr txBox="1">
            <a:spLocks noChangeArrowheads="1"/>
          </p:cNvSpPr>
          <p:nvPr/>
        </p:nvSpPr>
        <p:spPr bwMode="auto">
          <a:xfrm>
            <a:off x="-132054" y="5215552"/>
            <a:ext cx="260270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Font typeface="Wingdings" pitchFamily="2" charset="2"/>
              <a:buChar char="n"/>
              <a:defRPr sz="2200">
                <a:solidFill>
                  <a:schemeClr val="bg1"/>
                </a:solidFill>
                <a:latin typeface="Calibri" pitchFamily="34" charset="0"/>
              </a:defRPr>
            </a:lvl1pPr>
            <a:lvl2pPr marL="742950" indent="-285750">
              <a:spcBef>
                <a:spcPct val="20000"/>
              </a:spcBef>
              <a:buClr>
                <a:schemeClr val="bg1"/>
              </a:buClr>
              <a:buFont typeface="Wingdings" pitchFamily="2" charset="2"/>
              <a:buChar char="w"/>
              <a:defRPr sz="2000">
                <a:solidFill>
                  <a:schemeClr val="bg1"/>
                </a:solidFill>
                <a:latin typeface="Calibri" pitchFamily="34" charset="0"/>
              </a:defRPr>
            </a:lvl2pPr>
            <a:lvl3pPr marL="1143000" indent="-228600">
              <a:spcBef>
                <a:spcPct val="20000"/>
              </a:spcBef>
              <a:buClr>
                <a:schemeClr val="bg1"/>
              </a:buClr>
              <a:buFont typeface="Wingdings" pitchFamily="2" charset="2"/>
              <a:buChar char="w"/>
              <a:defRPr sz="2000">
                <a:solidFill>
                  <a:schemeClr val="bg1"/>
                </a:solidFill>
                <a:latin typeface="Calibri" pitchFamily="34" charset="0"/>
              </a:defRPr>
            </a:lvl3pPr>
            <a:lvl4pPr marL="1600200" indent="-228600">
              <a:spcBef>
                <a:spcPct val="20000"/>
              </a:spcBef>
              <a:buClr>
                <a:srgbClr val="CC0000"/>
              </a:buClr>
              <a:buFont typeface="Wingdings" pitchFamily="2" charset="2"/>
              <a:buChar char="§"/>
              <a:defRPr sz="1600">
                <a:solidFill>
                  <a:schemeClr val="tx1"/>
                </a:solidFill>
                <a:latin typeface="Arial"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US" altLang="de-DE" sz="1600" dirty="0" smtClean="0">
                <a:solidFill>
                  <a:schemeClr val="tx1"/>
                </a:solidFill>
                <a:latin typeface="+mn-lt"/>
              </a:rPr>
              <a:t>Prof. Dr. </a:t>
            </a:r>
            <a:r>
              <a:rPr lang="en-US" altLang="de-DE" sz="1600" dirty="0" err="1" smtClean="0">
                <a:solidFill>
                  <a:schemeClr val="tx1"/>
                </a:solidFill>
                <a:latin typeface="+mn-lt"/>
              </a:rPr>
              <a:t>rer</a:t>
            </a:r>
            <a:r>
              <a:rPr lang="en-US" altLang="de-DE" sz="1600" dirty="0" smtClean="0">
                <a:solidFill>
                  <a:schemeClr val="tx1"/>
                </a:solidFill>
                <a:latin typeface="+mn-lt"/>
              </a:rPr>
              <a:t>. nat.</a:t>
            </a:r>
            <a:br>
              <a:rPr lang="en-US" altLang="de-DE" sz="1600" dirty="0" smtClean="0">
                <a:solidFill>
                  <a:schemeClr val="tx1"/>
                </a:solidFill>
                <a:latin typeface="+mn-lt"/>
              </a:rPr>
            </a:br>
            <a:r>
              <a:rPr lang="en-US" altLang="de-DE" sz="1600" dirty="0" smtClean="0">
                <a:solidFill>
                  <a:schemeClr val="tx1"/>
                </a:solidFill>
                <a:latin typeface="+mn-lt"/>
              </a:rPr>
              <a:t>Thomas Schramm (</a:t>
            </a:r>
            <a:r>
              <a:rPr lang="en-US" altLang="de-DE" sz="1600" dirty="0" err="1" smtClean="0">
                <a:solidFill>
                  <a:schemeClr val="tx1"/>
                </a:solidFill>
                <a:latin typeface="+mn-lt"/>
              </a:rPr>
              <a:t>Geomathematics</a:t>
            </a:r>
            <a:r>
              <a:rPr lang="en-US" altLang="de-DE" sz="1600" dirty="0" smtClean="0">
                <a:solidFill>
                  <a:schemeClr val="tx1"/>
                </a:solidFill>
                <a:latin typeface="+mn-lt"/>
              </a:rPr>
              <a:t> – Informatics and Physics)</a:t>
            </a:r>
            <a:endParaRPr lang="en-US" altLang="de-DE" sz="1600" dirty="0">
              <a:solidFill>
                <a:schemeClr val="tx1"/>
              </a:solidFill>
              <a:latin typeface="+mn-lt"/>
            </a:endParaRPr>
          </a:p>
        </p:txBody>
      </p:sp>
      <p:sp>
        <p:nvSpPr>
          <p:cNvPr id="17" name="Textfeld 12"/>
          <p:cNvSpPr txBox="1">
            <a:spLocks noChangeArrowheads="1"/>
          </p:cNvSpPr>
          <p:nvPr/>
        </p:nvSpPr>
        <p:spPr bwMode="auto">
          <a:xfrm>
            <a:off x="6851010" y="3432880"/>
            <a:ext cx="23463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Font typeface="Wingdings" pitchFamily="2" charset="2"/>
              <a:buChar char="n"/>
              <a:defRPr sz="2200">
                <a:solidFill>
                  <a:schemeClr val="bg1"/>
                </a:solidFill>
                <a:latin typeface="Calibri" pitchFamily="34" charset="0"/>
              </a:defRPr>
            </a:lvl1pPr>
            <a:lvl2pPr marL="742950" indent="-285750">
              <a:spcBef>
                <a:spcPct val="20000"/>
              </a:spcBef>
              <a:buClr>
                <a:schemeClr val="bg1"/>
              </a:buClr>
              <a:buFont typeface="Wingdings" pitchFamily="2" charset="2"/>
              <a:buChar char="w"/>
              <a:defRPr sz="2000">
                <a:solidFill>
                  <a:schemeClr val="bg1"/>
                </a:solidFill>
                <a:latin typeface="Calibri" pitchFamily="34" charset="0"/>
              </a:defRPr>
            </a:lvl2pPr>
            <a:lvl3pPr marL="1143000" indent="-228600">
              <a:spcBef>
                <a:spcPct val="20000"/>
              </a:spcBef>
              <a:buClr>
                <a:schemeClr val="bg1"/>
              </a:buClr>
              <a:buFont typeface="Wingdings" pitchFamily="2" charset="2"/>
              <a:buChar char="w"/>
              <a:defRPr sz="2000">
                <a:solidFill>
                  <a:schemeClr val="bg1"/>
                </a:solidFill>
                <a:latin typeface="Calibri" pitchFamily="34" charset="0"/>
              </a:defRPr>
            </a:lvl3pPr>
            <a:lvl4pPr marL="1600200" indent="-228600">
              <a:spcBef>
                <a:spcPct val="20000"/>
              </a:spcBef>
              <a:buClr>
                <a:srgbClr val="CC0000"/>
              </a:buClr>
              <a:buFont typeface="Wingdings" pitchFamily="2" charset="2"/>
              <a:buChar char="§"/>
              <a:defRPr sz="1600">
                <a:solidFill>
                  <a:schemeClr val="tx1"/>
                </a:solidFill>
                <a:latin typeface="Arial"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de-DE" altLang="de-DE" sz="1600" dirty="0" smtClean="0">
                <a:solidFill>
                  <a:schemeClr val="tx1"/>
                </a:solidFill>
                <a:latin typeface="+mn-lt"/>
              </a:rPr>
              <a:t>Prof</a:t>
            </a:r>
            <a:r>
              <a:rPr lang="de-DE" altLang="de-DE" sz="1600" dirty="0">
                <a:solidFill>
                  <a:schemeClr val="tx1"/>
                </a:solidFill>
                <a:latin typeface="+mn-lt"/>
              </a:rPr>
              <a:t>. Dr.-Ing. </a:t>
            </a:r>
            <a:br>
              <a:rPr lang="de-DE" altLang="de-DE" sz="1600" dirty="0">
                <a:solidFill>
                  <a:schemeClr val="tx1"/>
                </a:solidFill>
                <a:latin typeface="+mn-lt"/>
              </a:rPr>
            </a:br>
            <a:r>
              <a:rPr lang="de-DE" altLang="de-DE" sz="1600" dirty="0">
                <a:solidFill>
                  <a:schemeClr val="tx1"/>
                </a:solidFill>
                <a:latin typeface="+mn-lt"/>
              </a:rPr>
              <a:t>Harald </a:t>
            </a:r>
            <a:r>
              <a:rPr lang="de-DE" altLang="de-DE" sz="1600" dirty="0" smtClean="0">
                <a:solidFill>
                  <a:schemeClr val="tx1"/>
                </a:solidFill>
                <a:latin typeface="+mn-lt"/>
              </a:rPr>
              <a:t>Sternberg (</a:t>
            </a:r>
            <a:r>
              <a:rPr lang="de-DE" altLang="de-DE" sz="1600" dirty="0" err="1" smtClean="0">
                <a:solidFill>
                  <a:schemeClr val="tx1"/>
                </a:solidFill>
                <a:latin typeface="+mn-lt"/>
              </a:rPr>
              <a:t>Hydrography</a:t>
            </a:r>
            <a:r>
              <a:rPr lang="de-DE" altLang="de-DE" sz="1600" dirty="0" smtClean="0">
                <a:solidFill>
                  <a:schemeClr val="tx1"/>
                </a:solidFill>
                <a:latin typeface="+mn-lt"/>
              </a:rPr>
              <a:t> </a:t>
            </a:r>
            <a:r>
              <a:rPr lang="de-DE" altLang="de-DE" sz="1600" dirty="0" err="1" smtClean="0">
                <a:solidFill>
                  <a:schemeClr val="tx1"/>
                </a:solidFill>
                <a:latin typeface="+mn-lt"/>
              </a:rPr>
              <a:t>and</a:t>
            </a:r>
            <a:r>
              <a:rPr lang="de-DE" altLang="de-DE" sz="1600" dirty="0" smtClean="0">
                <a:solidFill>
                  <a:schemeClr val="tx1"/>
                </a:solidFill>
                <a:latin typeface="+mn-lt"/>
              </a:rPr>
              <a:t> G</a:t>
            </a:r>
            <a:r>
              <a:rPr lang="en-US" sz="1600" dirty="0" err="1" smtClean="0">
                <a:solidFill>
                  <a:schemeClr val="tx1"/>
                </a:solidFill>
                <a:latin typeface="+mn-lt"/>
              </a:rPr>
              <a:t>eodesy</a:t>
            </a:r>
            <a:r>
              <a:rPr lang="en-US" sz="1600" dirty="0" smtClean="0">
                <a:solidFill>
                  <a:schemeClr val="tx1"/>
                </a:solidFill>
                <a:latin typeface="+mn-lt"/>
              </a:rPr>
              <a:t>)</a:t>
            </a:r>
            <a:endParaRPr lang="de-DE" altLang="de-DE" sz="1600" dirty="0">
              <a:solidFill>
                <a:schemeClr val="tx1"/>
              </a:solidFill>
              <a:latin typeface="+mn-lt"/>
            </a:endParaRPr>
          </a:p>
        </p:txBody>
      </p:sp>
      <p:sp>
        <p:nvSpPr>
          <p:cNvPr id="18" name="Textfeld 13"/>
          <p:cNvSpPr txBox="1">
            <a:spLocks noChangeArrowheads="1"/>
          </p:cNvSpPr>
          <p:nvPr/>
        </p:nvSpPr>
        <p:spPr bwMode="auto">
          <a:xfrm>
            <a:off x="2386548" y="5805264"/>
            <a:ext cx="19145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Font typeface="Wingdings" pitchFamily="2" charset="2"/>
              <a:buChar char="n"/>
              <a:defRPr sz="2200">
                <a:solidFill>
                  <a:schemeClr val="bg1"/>
                </a:solidFill>
                <a:latin typeface="Calibri" pitchFamily="34" charset="0"/>
              </a:defRPr>
            </a:lvl1pPr>
            <a:lvl2pPr marL="742950" indent="-285750">
              <a:spcBef>
                <a:spcPct val="20000"/>
              </a:spcBef>
              <a:buClr>
                <a:schemeClr val="bg1"/>
              </a:buClr>
              <a:buFont typeface="Wingdings" pitchFamily="2" charset="2"/>
              <a:buChar char="w"/>
              <a:defRPr sz="2000">
                <a:solidFill>
                  <a:schemeClr val="bg1"/>
                </a:solidFill>
                <a:latin typeface="Calibri" pitchFamily="34" charset="0"/>
              </a:defRPr>
            </a:lvl2pPr>
            <a:lvl3pPr marL="1143000" indent="-228600">
              <a:spcBef>
                <a:spcPct val="20000"/>
              </a:spcBef>
              <a:buClr>
                <a:schemeClr val="bg1"/>
              </a:buClr>
              <a:buFont typeface="Wingdings" pitchFamily="2" charset="2"/>
              <a:buChar char="w"/>
              <a:defRPr sz="2000">
                <a:solidFill>
                  <a:schemeClr val="bg1"/>
                </a:solidFill>
                <a:latin typeface="Calibri" pitchFamily="34" charset="0"/>
              </a:defRPr>
            </a:lvl3pPr>
            <a:lvl4pPr marL="1600200" indent="-228600">
              <a:spcBef>
                <a:spcPct val="20000"/>
              </a:spcBef>
              <a:buClr>
                <a:srgbClr val="CC0000"/>
              </a:buClr>
              <a:buFont typeface="Wingdings" pitchFamily="2" charset="2"/>
              <a:buChar char="§"/>
              <a:defRPr sz="1600">
                <a:solidFill>
                  <a:schemeClr val="tx1"/>
                </a:solidFill>
                <a:latin typeface="Arial"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US" altLang="de-DE" sz="1600" dirty="0" smtClean="0">
                <a:solidFill>
                  <a:schemeClr val="tx1"/>
                </a:solidFill>
                <a:latin typeface="+mn-lt"/>
              </a:rPr>
              <a:t>Prof. Dr. </a:t>
            </a:r>
            <a:r>
              <a:rPr lang="en-US" altLang="de-DE" sz="1600" dirty="0" err="1" smtClean="0">
                <a:solidFill>
                  <a:schemeClr val="tx1"/>
                </a:solidFill>
                <a:latin typeface="+mn-lt"/>
              </a:rPr>
              <a:t>rer</a:t>
            </a:r>
            <a:r>
              <a:rPr lang="en-US" altLang="de-DE" sz="1600" dirty="0" smtClean="0">
                <a:solidFill>
                  <a:schemeClr val="tx1"/>
                </a:solidFill>
                <a:latin typeface="+mn-lt"/>
              </a:rPr>
              <a:t>. nat. </a:t>
            </a:r>
            <a:br>
              <a:rPr lang="en-US" altLang="de-DE" sz="1600" dirty="0" smtClean="0">
                <a:solidFill>
                  <a:schemeClr val="tx1"/>
                </a:solidFill>
                <a:latin typeface="+mn-lt"/>
              </a:rPr>
            </a:br>
            <a:r>
              <a:rPr lang="en-US" altLang="de-DE" sz="1600" dirty="0" smtClean="0">
                <a:solidFill>
                  <a:schemeClr val="tx1"/>
                </a:solidFill>
                <a:latin typeface="+mn-lt"/>
              </a:rPr>
              <a:t>Karl </a:t>
            </a:r>
            <a:r>
              <a:rPr lang="en-US" altLang="de-DE" sz="1600" dirty="0" err="1" smtClean="0">
                <a:solidFill>
                  <a:schemeClr val="tx1"/>
                </a:solidFill>
                <a:latin typeface="+mn-lt"/>
              </a:rPr>
              <a:t>Traub</a:t>
            </a:r>
            <a:r>
              <a:rPr lang="en-US" altLang="de-DE" sz="1600" dirty="0" smtClean="0">
                <a:solidFill>
                  <a:schemeClr val="tx1"/>
                </a:solidFill>
                <a:latin typeface="+mn-lt"/>
              </a:rPr>
              <a:t> (GIS and Remote Sensing)</a:t>
            </a:r>
            <a:endParaRPr lang="en-US" altLang="de-DE" sz="1600" dirty="0">
              <a:solidFill>
                <a:schemeClr val="tx1"/>
              </a:solidFill>
              <a:latin typeface="+mn-lt"/>
            </a:endParaRPr>
          </a:p>
        </p:txBody>
      </p:sp>
      <p:sp>
        <p:nvSpPr>
          <p:cNvPr id="19" name="Textfeld 2"/>
          <p:cNvSpPr txBox="1">
            <a:spLocks noChangeArrowheads="1"/>
          </p:cNvSpPr>
          <p:nvPr/>
        </p:nvSpPr>
        <p:spPr bwMode="auto">
          <a:xfrm>
            <a:off x="2203408" y="2597209"/>
            <a:ext cx="22245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Font typeface="Wingdings" pitchFamily="2" charset="2"/>
              <a:buChar char="n"/>
              <a:defRPr sz="2200">
                <a:solidFill>
                  <a:schemeClr val="bg1"/>
                </a:solidFill>
                <a:latin typeface="Calibri" pitchFamily="34" charset="0"/>
              </a:defRPr>
            </a:lvl1pPr>
            <a:lvl2pPr marL="742950" indent="-285750">
              <a:spcBef>
                <a:spcPct val="20000"/>
              </a:spcBef>
              <a:buClr>
                <a:schemeClr val="bg1"/>
              </a:buClr>
              <a:buFont typeface="Wingdings" pitchFamily="2" charset="2"/>
              <a:buChar char="w"/>
              <a:defRPr sz="2000">
                <a:solidFill>
                  <a:schemeClr val="bg1"/>
                </a:solidFill>
                <a:latin typeface="Calibri" pitchFamily="34" charset="0"/>
              </a:defRPr>
            </a:lvl2pPr>
            <a:lvl3pPr marL="1143000" indent="-228600">
              <a:spcBef>
                <a:spcPct val="20000"/>
              </a:spcBef>
              <a:buClr>
                <a:schemeClr val="bg1"/>
              </a:buClr>
              <a:buFont typeface="Wingdings" pitchFamily="2" charset="2"/>
              <a:buChar char="w"/>
              <a:defRPr sz="2000">
                <a:solidFill>
                  <a:schemeClr val="bg1"/>
                </a:solidFill>
                <a:latin typeface="Calibri" pitchFamily="34" charset="0"/>
              </a:defRPr>
            </a:lvl3pPr>
            <a:lvl4pPr marL="1600200" indent="-228600">
              <a:spcBef>
                <a:spcPct val="20000"/>
              </a:spcBef>
              <a:buClr>
                <a:srgbClr val="CC0000"/>
              </a:buClr>
              <a:buFont typeface="Wingdings" pitchFamily="2" charset="2"/>
              <a:buChar char="§"/>
              <a:defRPr sz="1600">
                <a:solidFill>
                  <a:schemeClr val="tx1"/>
                </a:solidFill>
                <a:latin typeface="Arial"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ClrTx/>
              <a:buFontTx/>
              <a:buNone/>
            </a:pPr>
            <a:r>
              <a:rPr lang="en-US" altLang="de-DE" sz="1600" dirty="0" smtClean="0">
                <a:solidFill>
                  <a:schemeClr val="tx1"/>
                </a:solidFill>
                <a:latin typeface="+mn-lt"/>
              </a:rPr>
              <a:t> Prof. Dr.-</a:t>
            </a:r>
            <a:r>
              <a:rPr lang="en-US" altLang="de-DE" sz="1600" dirty="0" err="1" smtClean="0">
                <a:solidFill>
                  <a:schemeClr val="tx1"/>
                </a:solidFill>
                <a:latin typeface="+mn-lt"/>
              </a:rPr>
              <a:t>Ing</a:t>
            </a:r>
            <a:r>
              <a:rPr lang="en-US" altLang="de-DE" sz="1600" dirty="0" smtClean="0">
                <a:solidFill>
                  <a:schemeClr val="tx1"/>
                </a:solidFill>
                <a:latin typeface="+mn-lt"/>
              </a:rPr>
              <a:t>. Annette </a:t>
            </a:r>
            <a:r>
              <a:rPr lang="en-US" altLang="de-DE" sz="1600" dirty="0" err="1" smtClean="0">
                <a:solidFill>
                  <a:schemeClr val="tx1"/>
                </a:solidFill>
                <a:latin typeface="+mn-lt"/>
              </a:rPr>
              <a:t>Eicker</a:t>
            </a:r>
            <a:r>
              <a:rPr lang="en-US" altLang="de-DE" sz="1600" dirty="0" smtClean="0">
                <a:solidFill>
                  <a:schemeClr val="tx1"/>
                </a:solidFill>
                <a:latin typeface="+mn-lt"/>
              </a:rPr>
              <a:t> (Geodesy and Adjustment Theory)</a:t>
            </a:r>
            <a:endParaRPr lang="en-US" altLang="de-DE" sz="1600" dirty="0">
              <a:solidFill>
                <a:schemeClr val="tx1"/>
              </a:solidFill>
              <a:latin typeface="+mn-lt"/>
            </a:endParaRPr>
          </a:p>
        </p:txBody>
      </p:sp>
      <p:sp>
        <p:nvSpPr>
          <p:cNvPr id="23" name="Titel 6"/>
          <p:cNvSpPr>
            <a:spLocks noGrp="1"/>
          </p:cNvSpPr>
          <p:nvPr>
            <p:ph type="title"/>
          </p:nvPr>
        </p:nvSpPr>
        <p:spPr>
          <a:xfrm>
            <a:off x="457200" y="274638"/>
            <a:ext cx="8229600" cy="490066"/>
          </a:xfrm>
        </p:spPr>
        <p:txBody>
          <a:bodyPr>
            <a:noAutofit/>
          </a:bodyPr>
          <a:lstStyle/>
          <a:p>
            <a:r>
              <a:rPr lang="de-DE" sz="3000" dirty="0" smtClean="0"/>
              <a:t>Teaching </a:t>
            </a:r>
            <a:r>
              <a:rPr lang="de-DE" sz="3000" dirty="0" err="1" smtClean="0"/>
              <a:t>Staff</a:t>
            </a:r>
            <a:endParaRPr lang="de-DE" sz="3000" dirty="0"/>
          </a:p>
        </p:txBody>
      </p:sp>
      <p:cxnSp>
        <p:nvCxnSpPr>
          <p:cNvPr id="24" name="Gerade Verbindung 23"/>
          <p:cNvCxnSpPr/>
          <p:nvPr/>
        </p:nvCxnSpPr>
        <p:spPr>
          <a:xfrm>
            <a:off x="539552" y="83671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feld 1"/>
          <p:cNvSpPr txBox="1"/>
          <p:nvPr/>
        </p:nvSpPr>
        <p:spPr>
          <a:xfrm>
            <a:off x="4427984" y="4627002"/>
            <a:ext cx="4719080" cy="1754326"/>
          </a:xfrm>
          <a:prstGeom prst="rect">
            <a:avLst/>
          </a:prstGeom>
          <a:solidFill>
            <a:schemeClr val="bg1">
              <a:lumMod val="75000"/>
            </a:schemeClr>
          </a:solidFill>
          <a:ln>
            <a:solidFill>
              <a:schemeClr val="bg1">
                <a:lumMod val="65000"/>
              </a:schemeClr>
            </a:solidFill>
          </a:ln>
        </p:spPr>
        <p:txBody>
          <a:bodyPr wrap="square" rtlCol="0">
            <a:spAutoFit/>
          </a:bodyPr>
          <a:lstStyle/>
          <a:p>
            <a:pPr marL="342900" indent="-342900">
              <a:buAutoNum type="arabicPlain" startAt="6"/>
            </a:pPr>
            <a:r>
              <a:rPr lang="en-US" dirty="0" smtClean="0"/>
              <a:t>Professors</a:t>
            </a:r>
          </a:p>
          <a:p>
            <a:endParaRPr lang="en-US" dirty="0" smtClean="0"/>
          </a:p>
          <a:p>
            <a:pPr marL="342900" indent="-342900">
              <a:buAutoNum type="arabicPlain" startAt="15"/>
            </a:pPr>
            <a:r>
              <a:rPr lang="en-US" dirty="0" smtClean="0"/>
              <a:t>Research &amp; Teaching Associates</a:t>
            </a:r>
          </a:p>
          <a:p>
            <a:r>
              <a:rPr lang="en-US" dirty="0" smtClean="0"/>
              <a:t>      (7 PhD Theses)</a:t>
            </a:r>
          </a:p>
          <a:p>
            <a:endParaRPr lang="en-US" dirty="0" smtClean="0"/>
          </a:p>
          <a:p>
            <a:pPr marL="342900" indent="-342900">
              <a:buAutoNum type="arabicPlain" startAt="16"/>
            </a:pPr>
            <a:r>
              <a:rPr lang="en-US" dirty="0" smtClean="0"/>
              <a:t>External Lecturers     (Hydrography)</a:t>
            </a:r>
            <a:endParaRPr lang="en-US" dirty="0"/>
          </a:p>
        </p:txBody>
      </p:sp>
      <p:sp>
        <p:nvSpPr>
          <p:cNvPr id="3" name="Foliennummernplatzhalter 2"/>
          <p:cNvSpPr>
            <a:spLocks noGrp="1"/>
          </p:cNvSpPr>
          <p:nvPr>
            <p:ph type="sldNum" sz="quarter" idx="12"/>
          </p:nvPr>
        </p:nvSpPr>
        <p:spPr/>
        <p:txBody>
          <a:bodyPr/>
          <a:lstStyle/>
          <a:p>
            <a:fld id="{E7528906-8274-4497-BB26-54DD5B8427E8}" type="slidenum">
              <a:rPr lang="de-DE" smtClean="0"/>
              <a:pPr/>
              <a:t>10</a:t>
            </a:fld>
            <a:endParaRPr lang="de-DE" dirty="0"/>
          </a:p>
        </p:txBody>
      </p:sp>
      <p:sp>
        <p:nvSpPr>
          <p:cNvPr id="25" name="Rechteck 24"/>
          <p:cNvSpPr/>
          <p:nvPr/>
        </p:nvSpPr>
        <p:spPr>
          <a:xfrm>
            <a:off x="7452320" y="357380"/>
            <a:ext cx="144016" cy="2831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Tree>
    <p:extLst>
      <p:ext uri="{BB962C8B-B14F-4D97-AF65-F5344CB8AC3E}">
        <p14:creationId xmlns:p14="http://schemas.microsoft.com/office/powerpoint/2010/main" val="381995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el 6"/>
          <p:cNvSpPr txBox="1">
            <a:spLocks/>
          </p:cNvSpPr>
          <p:nvPr/>
        </p:nvSpPr>
        <p:spPr>
          <a:xfrm>
            <a:off x="457200" y="274638"/>
            <a:ext cx="8229600"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err="1"/>
              <a:t>Geodesy</a:t>
            </a:r>
            <a:r>
              <a:rPr lang="de-DE" sz="3000" dirty="0"/>
              <a:t> </a:t>
            </a:r>
            <a:r>
              <a:rPr lang="de-DE" sz="3000" dirty="0" err="1"/>
              <a:t>and</a:t>
            </a:r>
            <a:r>
              <a:rPr lang="de-DE" sz="3000" dirty="0"/>
              <a:t> </a:t>
            </a:r>
            <a:r>
              <a:rPr lang="de-DE" sz="3000" dirty="0" err="1"/>
              <a:t>Geoinformatics</a:t>
            </a:r>
            <a:endParaRPr lang="de-DE" sz="3000" dirty="0"/>
          </a:p>
        </p:txBody>
      </p:sp>
      <p:cxnSp>
        <p:nvCxnSpPr>
          <p:cNvPr id="37" name="Gerade Verbindung 36"/>
          <p:cNvCxnSpPr/>
          <p:nvPr/>
        </p:nvCxnSpPr>
        <p:spPr>
          <a:xfrm>
            <a:off x="539552" y="83671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2" descr="schriftzug_2003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04248" y="116632"/>
            <a:ext cx="2149996" cy="522015"/>
          </a:xfrm>
          <a:prstGeom prst="rect">
            <a:avLst/>
          </a:prstGeom>
          <a:noFill/>
          <a:ln w="9525">
            <a:noFill/>
            <a:miter lim="800000"/>
            <a:headEnd/>
            <a:tailEnd/>
          </a:ln>
        </p:spPr>
      </p:pic>
      <p:sp>
        <p:nvSpPr>
          <p:cNvPr id="45" name="Rechteck 44"/>
          <p:cNvSpPr/>
          <p:nvPr/>
        </p:nvSpPr>
        <p:spPr>
          <a:xfrm>
            <a:off x="7452320" y="357380"/>
            <a:ext cx="144016" cy="2831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pic>
        <p:nvPicPr>
          <p:cNvPr id="2" name="Grafik 1"/>
          <p:cNvPicPr>
            <a:picLocks noChangeAspect="1"/>
          </p:cNvPicPr>
          <p:nvPr/>
        </p:nvPicPr>
        <p:blipFill rotWithShape="1">
          <a:blip r:embed="rId4">
            <a:extLst>
              <a:ext uri="{28A0092B-C50C-407E-A947-70E740481C1C}">
                <a14:useLocalDpi xmlns:a14="http://schemas.microsoft.com/office/drawing/2010/main" val="0"/>
              </a:ext>
            </a:extLst>
          </a:blip>
          <a:srcRect t="17" b="39621"/>
          <a:stretch/>
        </p:blipFill>
        <p:spPr>
          <a:xfrm>
            <a:off x="601216" y="903260"/>
            <a:ext cx="7859216" cy="3821884"/>
          </a:xfrm>
          <a:prstGeom prst="rect">
            <a:avLst/>
          </a:prstGeom>
        </p:spPr>
      </p:pic>
      <p:pic>
        <p:nvPicPr>
          <p:cNvPr id="8" name="Grafik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0152" y="4724678"/>
            <a:ext cx="3136922" cy="2077702"/>
          </a:xfrm>
          <a:prstGeom prst="rect">
            <a:avLst/>
          </a:prstGeom>
        </p:spPr>
      </p:pic>
      <p:pic>
        <p:nvPicPr>
          <p:cNvPr id="7" name="Picture 2" descr="C:\Users\hak049\Desktop\Präsentationen\GeoLab\IMG_514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30" y="4387288"/>
            <a:ext cx="3637574" cy="2425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57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el 6"/>
          <p:cNvSpPr txBox="1">
            <a:spLocks/>
          </p:cNvSpPr>
          <p:nvPr/>
        </p:nvSpPr>
        <p:spPr>
          <a:xfrm>
            <a:off x="457200" y="274638"/>
            <a:ext cx="8229600"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err="1" smtClean="0"/>
              <a:t>Students</a:t>
            </a:r>
            <a:r>
              <a:rPr lang="de-DE" sz="3000" dirty="0" smtClean="0"/>
              <a:t> </a:t>
            </a:r>
            <a:r>
              <a:rPr lang="de-DE" sz="3000" dirty="0" err="1" smtClean="0"/>
              <a:t>forHydrography</a:t>
            </a:r>
            <a:endParaRPr lang="de-DE" sz="3000" dirty="0"/>
          </a:p>
        </p:txBody>
      </p:sp>
      <p:cxnSp>
        <p:nvCxnSpPr>
          <p:cNvPr id="37" name="Gerade Verbindung 36"/>
          <p:cNvCxnSpPr/>
          <p:nvPr/>
        </p:nvCxnSpPr>
        <p:spPr>
          <a:xfrm>
            <a:off x="539552" y="83671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2" descr="schriftzug_2003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04248" y="116632"/>
            <a:ext cx="2149996" cy="522015"/>
          </a:xfrm>
          <a:prstGeom prst="rect">
            <a:avLst/>
          </a:prstGeom>
          <a:noFill/>
          <a:ln w="9525">
            <a:noFill/>
            <a:miter lim="800000"/>
            <a:headEnd/>
            <a:tailEnd/>
          </a:ln>
        </p:spPr>
      </p:pic>
      <p:sp>
        <p:nvSpPr>
          <p:cNvPr id="45" name="Rechteck 44"/>
          <p:cNvSpPr/>
          <p:nvPr/>
        </p:nvSpPr>
        <p:spPr>
          <a:xfrm>
            <a:off x="7452320" y="357380"/>
            <a:ext cx="144016" cy="2831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6463" y="1484784"/>
            <a:ext cx="47910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772712" y="3284984"/>
            <a:ext cx="7848872" cy="461665"/>
          </a:xfrm>
          <a:prstGeom prst="rect">
            <a:avLst/>
          </a:prstGeom>
          <a:noFill/>
        </p:spPr>
        <p:txBody>
          <a:bodyPr wrap="square" rtlCol="0">
            <a:spAutoFit/>
          </a:bodyPr>
          <a:lstStyle/>
          <a:p>
            <a:pPr algn="ctr"/>
            <a:r>
              <a:rPr lang="en-US" sz="2400" u="sng" dirty="0" smtClean="0"/>
              <a:t>42 students from 21 countries (status of October 2016):</a:t>
            </a:r>
          </a:p>
        </p:txBody>
      </p:sp>
      <p:sp>
        <p:nvSpPr>
          <p:cNvPr id="8" name="Textfeld 7"/>
          <p:cNvSpPr txBox="1"/>
          <p:nvPr/>
        </p:nvSpPr>
        <p:spPr>
          <a:xfrm>
            <a:off x="813091" y="980728"/>
            <a:ext cx="7517828" cy="461665"/>
          </a:xfrm>
          <a:prstGeom prst="rect">
            <a:avLst/>
          </a:prstGeom>
          <a:noFill/>
        </p:spPr>
        <p:txBody>
          <a:bodyPr wrap="none" rtlCol="0">
            <a:spAutoFit/>
          </a:bodyPr>
          <a:lstStyle/>
          <a:p>
            <a:pPr algn="ctr"/>
            <a:r>
              <a:rPr lang="en-US" sz="2400" u="sng" dirty="0" smtClean="0"/>
              <a:t>Number of first-year students (</a:t>
            </a:r>
            <a:r>
              <a:rPr lang="en-GB" sz="2400" u="sng" dirty="0"/>
              <a:t>S</a:t>
            </a:r>
            <a:r>
              <a:rPr lang="en-GB" sz="2400" u="sng" dirty="0" smtClean="0"/>
              <a:t>pecialisation</a:t>
            </a:r>
            <a:r>
              <a:rPr lang="en-US" sz="2400" u="sng" dirty="0" smtClean="0"/>
              <a:t> Hydrography)</a:t>
            </a:r>
            <a:endParaRPr lang="en-US" sz="2400" u="sng" dirty="0"/>
          </a:p>
        </p:txBody>
      </p:sp>
      <p:pic>
        <p:nvPicPr>
          <p:cNvPr id="9" name="Picture 2" descr="D:\Zertifizierung\_Defence\map\map_w2_edi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480" t="18899" r="67" b="8816"/>
          <a:stretch/>
        </p:blipFill>
        <p:spPr bwMode="auto">
          <a:xfrm>
            <a:off x="1698789" y="3717032"/>
            <a:ext cx="5746423" cy="3140968"/>
          </a:xfrm>
          <a:prstGeom prst="rect">
            <a:avLst/>
          </a:prstGeom>
          <a:noFill/>
          <a:extLst>
            <a:ext uri="{909E8E84-426E-40DD-AFC4-6F175D3DCCD1}">
              <a14:hiddenFill xmlns:a14="http://schemas.microsoft.com/office/drawing/2010/main">
                <a:solidFill>
                  <a:srgbClr val="FFFFFF"/>
                </a:solidFill>
              </a14:hiddenFill>
            </a:ext>
          </a:extLst>
        </p:spPr>
      </p:pic>
      <p:sp>
        <p:nvSpPr>
          <p:cNvPr id="10" name="Foliennummernplatzhalter 2"/>
          <p:cNvSpPr>
            <a:spLocks noGrp="1"/>
          </p:cNvSpPr>
          <p:nvPr>
            <p:ph type="sldNum" sz="quarter" idx="12"/>
          </p:nvPr>
        </p:nvSpPr>
        <p:spPr>
          <a:xfrm>
            <a:off x="6553200" y="6356350"/>
            <a:ext cx="2133600" cy="365125"/>
          </a:xfrm>
        </p:spPr>
        <p:txBody>
          <a:bodyPr/>
          <a:lstStyle/>
          <a:p>
            <a:fld id="{E7528906-8274-4497-BB26-54DD5B8427E8}" type="slidenum">
              <a:rPr lang="de-DE" smtClean="0"/>
              <a:pPr/>
              <a:t>12</a:t>
            </a:fld>
            <a:endParaRPr lang="de-DE" dirty="0"/>
          </a:p>
        </p:txBody>
      </p:sp>
    </p:spTree>
    <p:extLst>
      <p:ext uri="{BB962C8B-B14F-4D97-AF65-F5344CB8AC3E}">
        <p14:creationId xmlns:p14="http://schemas.microsoft.com/office/powerpoint/2010/main" val="61757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el 6"/>
          <p:cNvSpPr txBox="1">
            <a:spLocks/>
          </p:cNvSpPr>
          <p:nvPr/>
        </p:nvSpPr>
        <p:spPr>
          <a:xfrm>
            <a:off x="457200" y="274638"/>
            <a:ext cx="8229600"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t>Projects </a:t>
            </a:r>
            <a:r>
              <a:rPr lang="de-DE" sz="3000" dirty="0" err="1" smtClean="0"/>
              <a:t>and</a:t>
            </a:r>
            <a:r>
              <a:rPr lang="de-DE" sz="3000" dirty="0" smtClean="0"/>
              <a:t> Research</a:t>
            </a:r>
            <a:endParaRPr lang="de-DE" sz="3000" dirty="0"/>
          </a:p>
        </p:txBody>
      </p:sp>
      <p:cxnSp>
        <p:nvCxnSpPr>
          <p:cNvPr id="37" name="Gerade Verbindung 36"/>
          <p:cNvCxnSpPr/>
          <p:nvPr/>
        </p:nvCxnSpPr>
        <p:spPr>
          <a:xfrm>
            <a:off x="539552" y="83671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2" descr="schriftzug_2003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04248" y="116632"/>
            <a:ext cx="2149996" cy="522015"/>
          </a:xfrm>
          <a:prstGeom prst="rect">
            <a:avLst/>
          </a:prstGeom>
          <a:noFill/>
          <a:ln w="9525">
            <a:noFill/>
            <a:miter lim="800000"/>
            <a:headEnd/>
            <a:tailEnd/>
          </a:ln>
        </p:spPr>
      </p:pic>
      <p:sp>
        <p:nvSpPr>
          <p:cNvPr id="45" name="Rechteck 44"/>
          <p:cNvSpPr/>
          <p:nvPr/>
        </p:nvSpPr>
        <p:spPr>
          <a:xfrm>
            <a:off x="7452320" y="357380"/>
            <a:ext cx="144016" cy="2831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2" name="Textfeld 1"/>
          <p:cNvSpPr txBox="1"/>
          <p:nvPr/>
        </p:nvSpPr>
        <p:spPr>
          <a:xfrm>
            <a:off x="318295" y="2132856"/>
            <a:ext cx="4144019" cy="954107"/>
          </a:xfrm>
          <a:prstGeom prst="rect">
            <a:avLst/>
          </a:prstGeom>
          <a:noFill/>
        </p:spPr>
        <p:txBody>
          <a:bodyPr wrap="none" rtlCol="0">
            <a:spAutoFit/>
          </a:bodyPr>
          <a:lstStyle/>
          <a:p>
            <a:pPr algn="ctr"/>
            <a:r>
              <a:rPr lang="en-US" sz="2000" b="1" dirty="0" smtClean="0"/>
              <a:t>“A new view on the Elbe“ (2016)</a:t>
            </a:r>
            <a:endParaRPr lang="en-US" b="1" dirty="0" smtClean="0"/>
          </a:p>
          <a:p>
            <a:pPr algn="ctr"/>
            <a:endParaRPr lang="de-DE" dirty="0"/>
          </a:p>
          <a:p>
            <a:pPr algn="ctr"/>
            <a:r>
              <a:rPr lang="en-US" dirty="0" smtClean="0"/>
              <a:t>In collaboration with the newspaper WELT</a:t>
            </a:r>
            <a:endParaRPr lang="en-US" dirty="0"/>
          </a:p>
        </p:txBody>
      </p:sp>
      <p:sp>
        <p:nvSpPr>
          <p:cNvPr id="7" name="Textfeld 6"/>
          <p:cNvSpPr txBox="1"/>
          <p:nvPr/>
        </p:nvSpPr>
        <p:spPr>
          <a:xfrm>
            <a:off x="3429445" y="4509120"/>
            <a:ext cx="5463034" cy="1231106"/>
          </a:xfrm>
          <a:prstGeom prst="rect">
            <a:avLst/>
          </a:prstGeom>
          <a:noFill/>
        </p:spPr>
        <p:txBody>
          <a:bodyPr wrap="none" rtlCol="0">
            <a:spAutoFit/>
          </a:bodyPr>
          <a:lstStyle/>
          <a:p>
            <a:pPr algn="ctr"/>
            <a:r>
              <a:rPr lang="en-US" sz="2000" b="1" dirty="0" smtClean="0"/>
              <a:t>“INDEX 2017 (Indian Ocean Exploration)“ </a:t>
            </a:r>
            <a:endParaRPr lang="en-US" b="1" dirty="0" smtClean="0"/>
          </a:p>
          <a:p>
            <a:pPr algn="ctr"/>
            <a:endParaRPr lang="de-DE" dirty="0"/>
          </a:p>
          <a:p>
            <a:pPr algn="ctr"/>
            <a:r>
              <a:rPr lang="en-US" dirty="0" smtClean="0"/>
              <a:t>In collaboration with the BGR </a:t>
            </a:r>
          </a:p>
          <a:p>
            <a:pPr algn="ctr"/>
            <a:r>
              <a:rPr lang="en-US" dirty="0" smtClean="0"/>
              <a:t>(Federal Institute for Geoscience and Natural Resources)</a:t>
            </a:r>
            <a:endParaRPr lang="en-US" dirty="0"/>
          </a:p>
        </p:txBody>
      </p:sp>
      <p:pic>
        <p:nvPicPr>
          <p:cNvPr id="2050" name="Picture 2" descr="W:\Projekte\2016_Elbe\HN\Figure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381046"/>
            <a:ext cx="2444899" cy="132359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W:\Projekte\2016_Elbe\HN\Figure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6440" y="2519898"/>
            <a:ext cx="2555776" cy="14933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314" y="4719215"/>
            <a:ext cx="2876550" cy="1662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Bildergebnis für RV Sonn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639"/>
          <a:stretch/>
        </p:blipFill>
        <p:spPr bwMode="auto">
          <a:xfrm>
            <a:off x="107504" y="4089929"/>
            <a:ext cx="1504951" cy="923247"/>
          </a:xfrm>
          <a:prstGeom prst="rect">
            <a:avLst/>
          </a:prstGeom>
          <a:ln w="127000" cap="sq">
            <a:noFill/>
            <a:miter lim="800000"/>
          </a:ln>
          <a:effectLst/>
          <a:extLst>
            <a:ext uri="{909E8E84-426E-40DD-AFC4-6F175D3DCCD1}">
              <a14:hiddenFill xmlns:a14="http://schemas.microsoft.com/office/drawing/2010/main">
                <a:solidFill>
                  <a:srgbClr val="FFFFFF"/>
                </a:solidFill>
              </a14:hiddenFill>
            </a:ext>
          </a:extLst>
        </p:spPr>
      </p:pic>
      <p:sp>
        <p:nvSpPr>
          <p:cNvPr id="12" name="Foliennummernplatzhalter 2"/>
          <p:cNvSpPr>
            <a:spLocks noGrp="1"/>
          </p:cNvSpPr>
          <p:nvPr>
            <p:ph type="sldNum" sz="quarter" idx="12"/>
          </p:nvPr>
        </p:nvSpPr>
        <p:spPr>
          <a:xfrm>
            <a:off x="6553200" y="6356350"/>
            <a:ext cx="2133600" cy="365125"/>
          </a:xfrm>
        </p:spPr>
        <p:txBody>
          <a:bodyPr/>
          <a:lstStyle/>
          <a:p>
            <a:fld id="{E7528906-8274-4497-BB26-54DD5B8427E8}" type="slidenum">
              <a:rPr lang="de-DE" smtClean="0"/>
              <a:pPr/>
              <a:t>13</a:t>
            </a:fld>
            <a:endParaRPr lang="de-DE" dirty="0"/>
          </a:p>
        </p:txBody>
      </p:sp>
    </p:spTree>
    <p:extLst>
      <p:ext uri="{BB962C8B-B14F-4D97-AF65-F5344CB8AC3E}">
        <p14:creationId xmlns:p14="http://schemas.microsoft.com/office/powerpoint/2010/main" val="6175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el 6"/>
          <p:cNvSpPr txBox="1">
            <a:spLocks/>
          </p:cNvSpPr>
          <p:nvPr/>
        </p:nvSpPr>
        <p:spPr>
          <a:xfrm>
            <a:off x="457200" y="274638"/>
            <a:ext cx="8229600"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t>Historical </a:t>
            </a:r>
            <a:r>
              <a:rPr lang="de-DE" sz="3000" dirty="0" err="1" smtClean="0"/>
              <a:t>Overview</a:t>
            </a:r>
            <a:endParaRPr lang="de-DE" sz="3000" dirty="0"/>
          </a:p>
        </p:txBody>
      </p:sp>
      <p:cxnSp>
        <p:nvCxnSpPr>
          <p:cNvPr id="37" name="Gerade Verbindung 36"/>
          <p:cNvCxnSpPr/>
          <p:nvPr/>
        </p:nvCxnSpPr>
        <p:spPr>
          <a:xfrm>
            <a:off x="539552" y="83671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2" descr="schriftzug_2003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04248" y="116632"/>
            <a:ext cx="2149996" cy="522015"/>
          </a:xfrm>
          <a:prstGeom prst="rect">
            <a:avLst/>
          </a:prstGeom>
          <a:noFill/>
          <a:ln w="9525">
            <a:noFill/>
            <a:miter lim="800000"/>
            <a:headEnd/>
            <a:tailEnd/>
          </a:ln>
        </p:spPr>
      </p:pic>
      <p:sp>
        <p:nvSpPr>
          <p:cNvPr id="45" name="Rechteck 44"/>
          <p:cNvSpPr/>
          <p:nvPr/>
        </p:nvSpPr>
        <p:spPr>
          <a:xfrm>
            <a:off x="7452320" y="357380"/>
            <a:ext cx="144016" cy="2831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pic>
        <p:nvPicPr>
          <p:cNvPr id="1027" name="Picture 3" descr="D:\Vorträge_Paper\2017_Hydro\HydroInternational\Figur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9180512" cy="6885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66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Zertifizierung\_Dropbox_Backup\Foto Auswahl Rezertifizierung Geomatik\Gebäude HCU\HCU Hamburg .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75" b="8136"/>
          <a:stretch/>
        </p:blipFill>
        <p:spPr bwMode="auto">
          <a:xfrm>
            <a:off x="173036" y="3356992"/>
            <a:ext cx="8791452"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2088599" y="2564904"/>
            <a:ext cx="4959243" cy="584775"/>
          </a:xfrm>
          <a:prstGeom prst="rect">
            <a:avLst/>
          </a:prstGeom>
          <a:noFill/>
        </p:spPr>
        <p:txBody>
          <a:bodyPr wrap="none" rtlCol="0">
            <a:spAutoFit/>
          </a:bodyPr>
          <a:lstStyle/>
          <a:p>
            <a:r>
              <a:rPr lang="de-DE" sz="3200" dirty="0" err="1" smtClean="0"/>
              <a:t>Thank</a:t>
            </a:r>
            <a:r>
              <a:rPr lang="de-DE" sz="3200" dirty="0" smtClean="0"/>
              <a:t> </a:t>
            </a:r>
            <a:r>
              <a:rPr lang="de-DE" sz="3200" dirty="0" err="1" smtClean="0"/>
              <a:t>you</a:t>
            </a:r>
            <a:r>
              <a:rPr lang="de-DE" sz="3200" dirty="0" smtClean="0"/>
              <a:t> </a:t>
            </a:r>
            <a:r>
              <a:rPr lang="de-DE" sz="3200" dirty="0" err="1" smtClean="0"/>
              <a:t>for</a:t>
            </a:r>
            <a:r>
              <a:rPr lang="de-DE" sz="3200" dirty="0" smtClean="0"/>
              <a:t> </a:t>
            </a:r>
            <a:r>
              <a:rPr lang="de-DE" sz="3200" dirty="0" err="1" smtClean="0"/>
              <a:t>your</a:t>
            </a:r>
            <a:r>
              <a:rPr lang="de-DE" sz="3200" dirty="0" smtClean="0"/>
              <a:t> </a:t>
            </a:r>
            <a:r>
              <a:rPr lang="de-DE" sz="3200" dirty="0" err="1" smtClean="0"/>
              <a:t>attention</a:t>
            </a:r>
            <a:endParaRPr lang="en-US" sz="3200" dirty="0"/>
          </a:p>
        </p:txBody>
      </p:sp>
      <p:sp>
        <p:nvSpPr>
          <p:cNvPr id="2" name="Rechteck 1"/>
          <p:cNvSpPr/>
          <p:nvPr/>
        </p:nvSpPr>
        <p:spPr>
          <a:xfrm>
            <a:off x="356294" y="548221"/>
            <a:ext cx="8424936" cy="923330"/>
          </a:xfrm>
          <a:prstGeom prst="rect">
            <a:avLst/>
          </a:prstGeom>
        </p:spPr>
        <p:txBody>
          <a:bodyPr wrap="square">
            <a:spAutoFit/>
          </a:bodyPr>
          <a:lstStyle/>
          <a:p>
            <a:r>
              <a:rPr lang="en-US" dirty="0" smtClean="0"/>
              <a:t>The HafenCity University gained recognition of the </a:t>
            </a:r>
            <a:r>
              <a:rPr lang="en-US" dirty="0" err="1" smtClean="0"/>
              <a:t>Programme</a:t>
            </a:r>
            <a:r>
              <a:rPr lang="en-US" dirty="0" smtClean="0"/>
              <a:t> entitled "Master of Science in Geomatics / </a:t>
            </a:r>
            <a:r>
              <a:rPr lang="en-US" dirty="0" err="1" smtClean="0"/>
              <a:t>Specialisation</a:t>
            </a:r>
            <a:r>
              <a:rPr lang="en-US" dirty="0" smtClean="0"/>
              <a:t> in Hydrography", against Edition 1.0.0 of the Standards S-5A on march 31, 2017.</a:t>
            </a:r>
            <a:endParaRPr lang="en-US" dirty="0"/>
          </a:p>
        </p:txBody>
      </p:sp>
    </p:spTree>
    <p:extLst>
      <p:ext uri="{BB962C8B-B14F-4D97-AF65-F5344CB8AC3E}">
        <p14:creationId xmlns:p14="http://schemas.microsoft.com/office/powerpoint/2010/main" val="230850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 name="Picture 2" descr="schriftzug_2003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04248" y="116632"/>
            <a:ext cx="2149996" cy="522015"/>
          </a:xfrm>
          <a:prstGeom prst="rect">
            <a:avLst/>
          </a:prstGeom>
          <a:noFill/>
          <a:ln w="9525">
            <a:noFill/>
            <a:miter lim="800000"/>
            <a:headEnd/>
            <a:tailEnd/>
          </a:ln>
        </p:spPr>
      </p:pic>
      <p:sp>
        <p:nvSpPr>
          <p:cNvPr id="45" name="Rechteck 44"/>
          <p:cNvSpPr/>
          <p:nvPr/>
        </p:nvSpPr>
        <p:spPr>
          <a:xfrm>
            <a:off x="7452320" y="357380"/>
            <a:ext cx="144016" cy="2831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8" name="Textfeld 7"/>
          <p:cNvSpPr txBox="1"/>
          <p:nvPr/>
        </p:nvSpPr>
        <p:spPr>
          <a:xfrm>
            <a:off x="94878" y="3717032"/>
            <a:ext cx="8954244" cy="3046988"/>
          </a:xfrm>
          <a:prstGeom prst="rect">
            <a:avLst/>
          </a:prstGeom>
          <a:noFill/>
        </p:spPr>
        <p:txBody>
          <a:bodyPr wrap="square" rtlCol="0">
            <a:spAutoFit/>
          </a:bodyPr>
          <a:lstStyle/>
          <a:p>
            <a:r>
              <a:rPr lang="de-DE" sz="1600" dirty="0" smtClean="0"/>
              <a:t>Prof. Dr.-Ing. Harald Sternberg</a:t>
            </a:r>
          </a:p>
          <a:p>
            <a:pPr marL="0" lvl="2"/>
            <a:r>
              <a:rPr lang="en-US" sz="1600" dirty="0"/>
              <a:t/>
            </a:r>
            <a:br>
              <a:rPr lang="en-US" sz="1600" dirty="0"/>
            </a:br>
            <a:r>
              <a:rPr lang="en-US" sz="1600" dirty="0"/>
              <a:t>Professorship </a:t>
            </a:r>
            <a:r>
              <a:rPr lang="en-US" sz="1600" dirty="0" smtClean="0"/>
              <a:t>for </a:t>
            </a:r>
            <a:r>
              <a:rPr lang="en-US" sz="1600" dirty="0"/>
              <a:t>Engineering Geodesy and Geodetic Metrology</a:t>
            </a:r>
          </a:p>
          <a:p>
            <a:endParaRPr lang="de-DE" sz="1600" dirty="0" smtClean="0"/>
          </a:p>
          <a:p>
            <a:r>
              <a:rPr lang="en-US" sz="1600" dirty="0" smtClean="0"/>
              <a:t>Since 2009    Vice President for Studies and Teaching, HCU</a:t>
            </a:r>
          </a:p>
          <a:p>
            <a:r>
              <a:rPr lang="en-US" sz="1600" dirty="0" smtClean="0"/>
              <a:t>Since 2001	    Univ.-Prof. Geomatics Engineering Geodesy and Geodetic Metrology</a:t>
            </a:r>
          </a:p>
          <a:p>
            <a:r>
              <a:rPr lang="en-US" sz="1600" dirty="0" smtClean="0"/>
              <a:t>1991 – 2001 Doctorate on the subject “To determine the trajectory of land vehicles with a hybrid 	  	   measurement system“</a:t>
            </a:r>
          </a:p>
          <a:p>
            <a:r>
              <a:rPr lang="en-US" sz="1600" dirty="0" smtClean="0"/>
              <a:t>	   Research &amp; Teaching Associate, Institute for Geodesy, </a:t>
            </a:r>
            <a:r>
              <a:rPr lang="en-US" sz="1600" dirty="0" err="1" smtClean="0"/>
              <a:t>Universität</a:t>
            </a:r>
            <a:r>
              <a:rPr lang="en-US" sz="1600" dirty="0" smtClean="0"/>
              <a:t> der </a:t>
            </a:r>
            <a:r>
              <a:rPr lang="en-US" sz="1600" dirty="0" err="1" smtClean="0"/>
              <a:t>Bundeswehr</a:t>
            </a:r>
            <a:r>
              <a:rPr lang="en-US" sz="1600" dirty="0" smtClean="0"/>
              <a:t> </a:t>
            </a:r>
            <a:r>
              <a:rPr lang="en-US" sz="1600" dirty="0" err="1" smtClean="0"/>
              <a:t>München</a:t>
            </a:r>
            <a:endParaRPr lang="en-US" sz="1600" dirty="0" smtClean="0"/>
          </a:p>
          <a:p>
            <a:r>
              <a:rPr lang="en-US" sz="1600" dirty="0" smtClean="0"/>
              <a:t>1983-1991    Study of Surveying, </a:t>
            </a:r>
            <a:r>
              <a:rPr lang="en-US" sz="1600" dirty="0" err="1" smtClean="0"/>
              <a:t>Universität</a:t>
            </a:r>
            <a:r>
              <a:rPr lang="en-US" sz="1600" dirty="0" smtClean="0"/>
              <a:t> der </a:t>
            </a:r>
            <a:r>
              <a:rPr lang="en-US" sz="1600" dirty="0" err="1" smtClean="0"/>
              <a:t>Bundeswehr</a:t>
            </a:r>
            <a:r>
              <a:rPr lang="en-US" sz="1600" dirty="0" smtClean="0"/>
              <a:t> </a:t>
            </a:r>
            <a:r>
              <a:rPr lang="en-US" sz="1600" dirty="0" err="1" smtClean="0"/>
              <a:t>München</a:t>
            </a:r>
            <a:r>
              <a:rPr lang="en-US" sz="1600" dirty="0" smtClean="0"/>
              <a:t> </a:t>
            </a:r>
          </a:p>
          <a:p>
            <a:r>
              <a:rPr lang="en-US" sz="1600" dirty="0"/>
              <a:t>	</a:t>
            </a:r>
            <a:r>
              <a:rPr lang="en-US" sz="1600" dirty="0" smtClean="0"/>
              <a:t>   Administrative Chain of Command as Artillery Officer</a:t>
            </a:r>
          </a:p>
          <a:p>
            <a:endParaRPr lang="de-DE" sz="1600" dirty="0" smtClean="0"/>
          </a:p>
        </p:txBody>
      </p:sp>
    </p:spTree>
    <p:extLst>
      <p:ext uri="{BB962C8B-B14F-4D97-AF65-F5344CB8AC3E}">
        <p14:creationId xmlns:p14="http://schemas.microsoft.com/office/powerpoint/2010/main" val="2538354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 name="Titel 6"/>
          <p:cNvSpPr txBox="1">
            <a:spLocks/>
          </p:cNvSpPr>
          <p:nvPr/>
        </p:nvSpPr>
        <p:spPr>
          <a:xfrm>
            <a:off x="457200" y="274638"/>
            <a:ext cx="8229600"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err="1" smtClean="0"/>
              <a:t>Hydrography</a:t>
            </a:r>
            <a:endParaRPr lang="de-DE" sz="3000" dirty="0"/>
          </a:p>
        </p:txBody>
      </p:sp>
      <p:cxnSp>
        <p:nvCxnSpPr>
          <p:cNvPr id="37" name="Gerade Verbindung 36"/>
          <p:cNvCxnSpPr/>
          <p:nvPr/>
        </p:nvCxnSpPr>
        <p:spPr>
          <a:xfrm>
            <a:off x="539552" y="83671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2" descr="schriftzug_2003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04248" y="116632"/>
            <a:ext cx="2149996" cy="522015"/>
          </a:xfrm>
          <a:prstGeom prst="rect">
            <a:avLst/>
          </a:prstGeom>
          <a:noFill/>
          <a:ln w="9525">
            <a:noFill/>
            <a:miter lim="800000"/>
            <a:headEnd/>
            <a:tailEnd/>
          </a:ln>
        </p:spPr>
      </p:pic>
      <p:sp>
        <p:nvSpPr>
          <p:cNvPr id="45" name="Rechteck 44"/>
          <p:cNvSpPr/>
          <p:nvPr/>
        </p:nvSpPr>
        <p:spPr>
          <a:xfrm>
            <a:off x="7452320" y="357380"/>
            <a:ext cx="144016" cy="2831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3993981709"/>
              </p:ext>
            </p:extLst>
          </p:nvPr>
        </p:nvGraphicFramePr>
        <p:xfrm>
          <a:off x="287417" y="1160696"/>
          <a:ext cx="8568951" cy="5535360"/>
        </p:xfrm>
        <a:graphic>
          <a:graphicData uri="http://schemas.openxmlformats.org/drawingml/2006/table">
            <a:tbl>
              <a:tblPr firstRow="1" bandRow="1">
                <a:tableStyleId>{9D7B26C5-4107-4FEC-AEDC-1716B250A1EF}</a:tableStyleId>
              </a:tblPr>
              <a:tblGrid>
                <a:gridCol w="2308472"/>
                <a:gridCol w="2669170"/>
                <a:gridCol w="2452751"/>
                <a:gridCol w="1138558"/>
              </a:tblGrid>
              <a:tr h="880208">
                <a:tc>
                  <a:txBody>
                    <a:bodyPr/>
                    <a:lstStyle/>
                    <a:p>
                      <a:pPr algn="ctr"/>
                      <a:r>
                        <a:rPr lang="de-DE" dirty="0" smtClean="0"/>
                        <a:t>First Semester </a:t>
                      </a:r>
                    </a:p>
                    <a:p>
                      <a:pPr algn="ctr"/>
                      <a:r>
                        <a:rPr lang="de-DE" dirty="0" smtClean="0"/>
                        <a:t>(30 CP)</a:t>
                      </a:r>
                      <a:endParaRPr lang="en-US" dirty="0"/>
                    </a:p>
                  </a:txBody>
                  <a:tcPr anchor="ctr"/>
                </a:tc>
                <a:tc>
                  <a:txBody>
                    <a:bodyPr/>
                    <a:lstStyle/>
                    <a:p>
                      <a:pPr algn="ctr"/>
                      <a:r>
                        <a:rPr lang="de-DE" dirty="0" smtClean="0"/>
                        <a:t>Second Semester </a:t>
                      </a:r>
                    </a:p>
                    <a:p>
                      <a:pPr algn="ctr"/>
                      <a:r>
                        <a:rPr lang="de-DE" dirty="0" smtClean="0"/>
                        <a:t>(30 CP)</a:t>
                      </a:r>
                      <a:endParaRPr lang="en-US" dirty="0"/>
                    </a:p>
                  </a:txBody>
                  <a:tcPr anchor="ctr"/>
                </a:tc>
                <a:tc>
                  <a:txBody>
                    <a:bodyPr/>
                    <a:lstStyle/>
                    <a:p>
                      <a:pPr algn="ctr"/>
                      <a:r>
                        <a:rPr lang="de-DE" dirty="0" smtClean="0"/>
                        <a:t>Third</a:t>
                      </a:r>
                      <a:r>
                        <a:rPr lang="de-DE" baseline="0" dirty="0" smtClean="0"/>
                        <a:t> Semester </a:t>
                      </a:r>
                    </a:p>
                    <a:p>
                      <a:pPr algn="ctr"/>
                      <a:r>
                        <a:rPr lang="de-DE" dirty="0" smtClean="0"/>
                        <a:t>(30 CP)</a:t>
                      </a:r>
                      <a:endParaRPr lang="en-US" dirty="0"/>
                    </a:p>
                  </a:txBody>
                  <a:tcPr anchor="ctr"/>
                </a:tc>
                <a:tc>
                  <a:txBody>
                    <a:bodyPr/>
                    <a:lstStyle/>
                    <a:p>
                      <a:pPr algn="ctr"/>
                      <a:r>
                        <a:rPr lang="en-US" noProof="0" dirty="0" smtClean="0"/>
                        <a:t>Forth</a:t>
                      </a:r>
                      <a:r>
                        <a:rPr lang="de-DE" dirty="0" smtClean="0"/>
                        <a:t> Semester (30 CP)</a:t>
                      </a:r>
                    </a:p>
                  </a:txBody>
                  <a:tcPr anchor="ctr"/>
                </a:tc>
              </a:tr>
              <a:tr h="616146">
                <a:tc>
                  <a:txBody>
                    <a:bodyPr/>
                    <a:lstStyle/>
                    <a:p>
                      <a:pPr algn="ctr"/>
                      <a:r>
                        <a:rPr lang="en-US" noProof="0" dirty="0" smtClean="0"/>
                        <a:t>Tutorial Land Surveying</a:t>
                      </a:r>
                    </a:p>
                  </a:txBody>
                  <a:tcPr anchor="ctr"/>
                </a:tc>
                <a:tc>
                  <a:txBody>
                    <a:bodyPr/>
                    <a:lstStyle/>
                    <a:p>
                      <a:pPr algn="ctr"/>
                      <a:r>
                        <a:rPr lang="en-US" noProof="0" dirty="0" smtClean="0"/>
                        <a:t>Terrestrial Laser Scanning</a:t>
                      </a:r>
                      <a:endParaRPr lang="en-US" noProof="0" dirty="0"/>
                    </a:p>
                  </a:txBody>
                  <a:tcPr anchor="ctr"/>
                </a:tc>
                <a:tc>
                  <a:txBody>
                    <a:bodyPr/>
                    <a:lstStyle/>
                    <a:p>
                      <a:pPr algn="ctr"/>
                      <a:r>
                        <a:rPr lang="en-US" noProof="0" dirty="0" smtClean="0"/>
                        <a:t>Nautical Charting</a:t>
                      </a:r>
                      <a:endParaRPr lang="en-US" noProof="0" dirty="0"/>
                    </a:p>
                  </a:txBody>
                  <a:tcPr anchor="ctr"/>
                </a:tc>
                <a:tc>
                  <a:txBody>
                    <a:bodyPr/>
                    <a:lstStyle/>
                    <a:p>
                      <a:pPr algn="ctr"/>
                      <a:r>
                        <a:rPr lang="de-DE" dirty="0" smtClean="0"/>
                        <a:t>Master Thesis</a:t>
                      </a:r>
                      <a:endParaRPr lang="en-US" dirty="0"/>
                    </a:p>
                  </a:txBody>
                  <a:tcPr anchor="ctr"/>
                </a:tc>
              </a:tr>
              <a:tr h="6161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noProof="0" dirty="0" smtClean="0"/>
                        <a:t>Engineering Mathematics</a:t>
                      </a:r>
                    </a:p>
                  </a:txBody>
                  <a:tcPr anchor="ctr"/>
                </a:tc>
                <a:tc>
                  <a:txBody>
                    <a:bodyPr/>
                    <a:lstStyle/>
                    <a:p>
                      <a:pPr algn="ctr"/>
                      <a:r>
                        <a:rPr lang="en-US" noProof="0" dirty="0" smtClean="0"/>
                        <a:t>Integrated</a:t>
                      </a:r>
                      <a:r>
                        <a:rPr lang="en-US" baseline="0" noProof="0" dirty="0" smtClean="0"/>
                        <a:t> Navigation</a:t>
                      </a:r>
                      <a:endParaRPr lang="en-US" noProof="0" dirty="0"/>
                    </a:p>
                  </a:txBody>
                  <a:tcPr anchor="ctr"/>
                </a:tc>
                <a:tc>
                  <a:txBody>
                    <a:bodyPr/>
                    <a:lstStyle/>
                    <a:p>
                      <a:pPr algn="ctr"/>
                      <a:r>
                        <a:rPr lang="en-US" noProof="0" dirty="0" smtClean="0"/>
                        <a:t>Navigation in Hydrography</a:t>
                      </a:r>
                      <a:endParaRPr lang="en-US" noProof="0" dirty="0"/>
                    </a:p>
                  </a:txBody>
                  <a:tcPr anchor="ctr"/>
                </a:tc>
                <a:tc>
                  <a:txBody>
                    <a:bodyPr/>
                    <a:lstStyle/>
                    <a:p>
                      <a:pPr algn="ctr"/>
                      <a:endParaRPr lang="en-US" dirty="0"/>
                    </a:p>
                  </a:txBody>
                  <a:tcPr anchor="ctr"/>
                </a:tc>
              </a:tr>
              <a:tr h="616146">
                <a:tc>
                  <a:txBody>
                    <a:bodyPr/>
                    <a:lstStyle/>
                    <a:p>
                      <a:pPr algn="ctr"/>
                      <a:r>
                        <a:rPr lang="en-US" noProof="0" dirty="0" smtClean="0"/>
                        <a:t>Software</a:t>
                      </a:r>
                      <a:r>
                        <a:rPr lang="en-US" baseline="0" noProof="0" dirty="0" smtClean="0"/>
                        <a:t> and Interface Technology</a:t>
                      </a:r>
                    </a:p>
                  </a:txBody>
                  <a:tcPr anchor="ctr"/>
                </a:tc>
                <a:tc>
                  <a:txBody>
                    <a:bodyPr/>
                    <a:lstStyle/>
                    <a:p>
                      <a:pPr algn="ctr"/>
                      <a:r>
                        <a:rPr lang="en-US" noProof="0" dirty="0" smtClean="0"/>
                        <a:t>Higher Geodesy</a:t>
                      </a:r>
                      <a:endParaRPr lang="en-US" noProof="0" dirty="0"/>
                    </a:p>
                  </a:txBody>
                  <a:tcPr anchor="ctr"/>
                </a:tc>
                <a:tc>
                  <a:txBody>
                    <a:bodyPr/>
                    <a:lstStyle/>
                    <a:p>
                      <a:pPr algn="ctr"/>
                      <a:r>
                        <a:rPr lang="en-US" noProof="0" dirty="0" smtClean="0"/>
                        <a:t>Marine Geology/Geophysics</a:t>
                      </a:r>
                      <a:endParaRPr lang="en-US" noProof="0" dirty="0"/>
                    </a:p>
                  </a:txBody>
                  <a:tcPr anchor="ctr"/>
                </a:tc>
                <a:tc>
                  <a:txBody>
                    <a:bodyPr/>
                    <a:lstStyle/>
                    <a:p>
                      <a:pPr algn="ctr"/>
                      <a:endParaRPr lang="en-US" dirty="0"/>
                    </a:p>
                  </a:txBody>
                  <a:tcPr anchor="ctr"/>
                </a:tc>
              </a:tr>
              <a:tr h="473520">
                <a:tc>
                  <a:txBody>
                    <a:bodyPr/>
                    <a:lstStyle/>
                    <a:p>
                      <a:pPr algn="ctr"/>
                      <a:r>
                        <a:rPr lang="en-US" noProof="0" dirty="0" smtClean="0"/>
                        <a:t>GI Science</a:t>
                      </a:r>
                      <a:endParaRPr lang="en-US" noProof="0" dirty="0"/>
                    </a:p>
                  </a:txBody>
                  <a:tcPr anchor="ctr"/>
                </a:tc>
                <a:tc>
                  <a:txBody>
                    <a:bodyPr/>
                    <a:lstStyle/>
                    <a:p>
                      <a:pPr algn="ctr"/>
                      <a:r>
                        <a:rPr lang="en-US" noProof="0" dirty="0" smtClean="0"/>
                        <a:t>Spatial Data Analysis</a:t>
                      </a:r>
                      <a:endParaRPr lang="en-US" noProof="0" dirty="0"/>
                    </a:p>
                  </a:txBody>
                  <a:tcPr anchor="ctr"/>
                </a:tc>
                <a:tc>
                  <a:txBody>
                    <a:bodyPr/>
                    <a:lstStyle/>
                    <a:p>
                      <a:pPr algn="ctr"/>
                      <a:r>
                        <a:rPr lang="en-US" noProof="0" dirty="0" smtClean="0"/>
                        <a:t>Oceanography</a:t>
                      </a:r>
                      <a:endParaRPr lang="en-US" noProof="0" dirty="0"/>
                    </a:p>
                  </a:txBody>
                  <a:tcPr anchor="ctr"/>
                </a:tc>
                <a:tc>
                  <a:txBody>
                    <a:bodyPr/>
                    <a:lstStyle/>
                    <a:p>
                      <a:pPr algn="ctr"/>
                      <a:endParaRPr lang="en-US" dirty="0"/>
                    </a:p>
                  </a:txBody>
                  <a:tcPr anchor="ctr"/>
                </a:tc>
              </a:tr>
              <a:tr h="473520">
                <a:tc>
                  <a:txBody>
                    <a:bodyPr/>
                    <a:lstStyle/>
                    <a:p>
                      <a:pPr algn="ctr"/>
                      <a:r>
                        <a:rPr lang="en-US" noProof="0" dirty="0" smtClean="0"/>
                        <a:t>Basics of Hydrography</a:t>
                      </a:r>
                      <a:endParaRPr lang="en-US" noProof="0" dirty="0"/>
                    </a:p>
                  </a:txBody>
                  <a:tcPr anchor="ctr"/>
                </a:tc>
                <a:tc>
                  <a:txBody>
                    <a:bodyPr/>
                    <a:lstStyle/>
                    <a:p>
                      <a:pPr algn="ctr"/>
                      <a:r>
                        <a:rPr lang="en-US" noProof="0" dirty="0" smtClean="0"/>
                        <a:t>Advanced Hydrography</a:t>
                      </a:r>
                      <a:endParaRPr lang="en-US" noProof="0" dirty="0"/>
                    </a:p>
                  </a:txBody>
                  <a:tcPr anchor="ctr"/>
                </a:tc>
                <a:tc>
                  <a:txBody>
                    <a:bodyPr/>
                    <a:lstStyle/>
                    <a:p>
                      <a:pPr algn="ctr"/>
                      <a:r>
                        <a:rPr lang="en-US" noProof="0" dirty="0" smtClean="0"/>
                        <a:t>Hydrographic Practice</a:t>
                      </a:r>
                      <a:endParaRPr lang="en-US" noProof="0" dirty="0"/>
                    </a:p>
                  </a:txBody>
                  <a:tcPr anchor="ctr"/>
                </a:tc>
                <a:tc>
                  <a:txBody>
                    <a:bodyPr/>
                    <a:lstStyle/>
                    <a:p>
                      <a:pPr algn="ctr"/>
                      <a:endParaRPr lang="en-US" dirty="0"/>
                    </a:p>
                  </a:txBody>
                  <a:tcPr anchor="ctr"/>
                </a:tc>
              </a:tr>
              <a:tr h="880208">
                <a:tc>
                  <a:txBody>
                    <a:bodyPr/>
                    <a:lstStyle/>
                    <a:p>
                      <a:pPr algn="ctr"/>
                      <a:r>
                        <a:rPr lang="en-US" noProof="0" dirty="0" smtClean="0"/>
                        <a:t>Hydrographic Data Acquisition</a:t>
                      </a:r>
                      <a:r>
                        <a:rPr lang="en-US" baseline="0" noProof="0" dirty="0" smtClean="0"/>
                        <a:t> and Processing</a:t>
                      </a:r>
                    </a:p>
                  </a:txBody>
                  <a:tcPr anchor="ctr"/>
                </a:tc>
                <a:tc>
                  <a:txBody>
                    <a:bodyPr/>
                    <a:lstStyle/>
                    <a:p>
                      <a:pPr algn="ctr"/>
                      <a:r>
                        <a:rPr lang="en-US" noProof="0" dirty="0" smtClean="0"/>
                        <a:t>[Q] Studies</a:t>
                      </a:r>
                      <a:endParaRPr lang="en-US" noProof="0" dirty="0"/>
                    </a:p>
                  </a:txBody>
                  <a:tcPr anchor="ctr"/>
                </a:tc>
                <a:tc>
                  <a:txBody>
                    <a:bodyPr/>
                    <a:lstStyle/>
                    <a:p>
                      <a:pPr algn="ctr"/>
                      <a:r>
                        <a:rPr lang="en-US" noProof="0" dirty="0" smtClean="0"/>
                        <a:t>LiDAR</a:t>
                      </a:r>
                      <a:r>
                        <a:rPr lang="en-US" baseline="0" noProof="0" dirty="0" smtClean="0"/>
                        <a:t> and Remote Sensing</a:t>
                      </a:r>
                      <a:endParaRPr lang="en-US" noProof="0" dirty="0"/>
                    </a:p>
                  </a:txBody>
                  <a:tcPr anchor="ctr"/>
                </a:tc>
                <a:tc>
                  <a:txBody>
                    <a:bodyPr/>
                    <a:lstStyle/>
                    <a:p>
                      <a:pPr algn="ctr"/>
                      <a:endParaRPr lang="en-US" dirty="0"/>
                    </a:p>
                  </a:txBody>
                  <a:tcPr anchor="ctr"/>
                </a:tc>
              </a:tr>
              <a:tr h="473520">
                <a:tc>
                  <a:txBody>
                    <a:bodyPr/>
                    <a:lstStyle/>
                    <a:p>
                      <a:pPr algn="ctr"/>
                      <a:r>
                        <a:rPr lang="en-US" noProof="0" dirty="0" smtClean="0"/>
                        <a:t>Marine</a:t>
                      </a:r>
                      <a:r>
                        <a:rPr lang="en-US" baseline="0" noProof="0" dirty="0" smtClean="0"/>
                        <a:t> Environment</a:t>
                      </a:r>
                    </a:p>
                  </a:txBody>
                  <a:tcPr anchor="ctr"/>
                </a:tc>
                <a:tc>
                  <a:txBody>
                    <a:bodyPr/>
                    <a:lstStyle/>
                    <a:p>
                      <a:pPr algn="ctr"/>
                      <a:r>
                        <a:rPr lang="en-US" noProof="0" dirty="0" smtClean="0"/>
                        <a:t>Project Management</a:t>
                      </a:r>
                      <a:endParaRPr lang="en-US" noProof="0" dirty="0"/>
                    </a:p>
                  </a:txBody>
                  <a:tcPr anchor="ctr"/>
                </a:tc>
                <a:tc>
                  <a:txBody>
                    <a:bodyPr/>
                    <a:lstStyle/>
                    <a:p>
                      <a:pPr algn="ctr"/>
                      <a:r>
                        <a:rPr lang="en-US" noProof="0" dirty="0" smtClean="0"/>
                        <a:t>Interdisciplinary Project</a:t>
                      </a:r>
                      <a:endParaRPr lang="en-US" noProof="0" dirty="0"/>
                    </a:p>
                  </a:txBody>
                  <a:tcPr anchor="ctr"/>
                </a:tc>
                <a:tc>
                  <a:txBody>
                    <a:bodyPr/>
                    <a:lstStyle/>
                    <a:p>
                      <a:pPr algn="ctr"/>
                      <a:endParaRPr lang="en-US" dirty="0"/>
                    </a:p>
                  </a:txBody>
                  <a:tcPr anchor="ctr"/>
                </a:tc>
              </a:tr>
              <a:tr h="352083">
                <a:tc>
                  <a:txBody>
                    <a:bodyPr/>
                    <a:lstStyle/>
                    <a:p>
                      <a:pPr algn="ctr"/>
                      <a:r>
                        <a:rPr lang="de-DE" dirty="0" smtClean="0"/>
                        <a:t>GNSS</a:t>
                      </a: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129263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outline</a:t>
            </a:r>
            <a:endParaRPr lang="de-DE" dirty="0"/>
          </a:p>
        </p:txBody>
      </p:sp>
      <p:sp>
        <p:nvSpPr>
          <p:cNvPr id="3" name="Inhaltsplatzhalter 2"/>
          <p:cNvSpPr>
            <a:spLocks noGrp="1"/>
          </p:cNvSpPr>
          <p:nvPr>
            <p:ph idx="1"/>
          </p:nvPr>
        </p:nvSpPr>
        <p:spPr/>
        <p:txBody>
          <a:bodyPr/>
          <a:lstStyle/>
          <a:p>
            <a:r>
              <a:rPr lang="en-US" dirty="0" smtClean="0"/>
              <a:t>HafenCity University</a:t>
            </a:r>
          </a:p>
          <a:p>
            <a:r>
              <a:rPr lang="en-US" dirty="0" smtClean="0"/>
              <a:t>Geodesy and </a:t>
            </a:r>
            <a:r>
              <a:rPr lang="en-US" dirty="0" err="1" smtClean="0"/>
              <a:t>Geoinformatics</a:t>
            </a:r>
            <a:r>
              <a:rPr lang="en-US" dirty="0" smtClean="0"/>
              <a:t> at HCU</a:t>
            </a:r>
          </a:p>
          <a:p>
            <a:r>
              <a:rPr lang="en-US" dirty="0" smtClean="0"/>
              <a:t>Specialization in Hydrography </a:t>
            </a:r>
          </a:p>
          <a:p>
            <a:r>
              <a:rPr lang="en-US" dirty="0" smtClean="0"/>
              <a:t>staff and equipment</a:t>
            </a:r>
          </a:p>
          <a:p>
            <a:r>
              <a:rPr lang="en-US" dirty="0"/>
              <a:t>s</a:t>
            </a:r>
            <a:r>
              <a:rPr lang="en-US" dirty="0" smtClean="0"/>
              <a:t>tudents and projects</a:t>
            </a:r>
            <a:endParaRPr lang="en-US" dirty="0"/>
          </a:p>
        </p:txBody>
      </p:sp>
      <p:sp>
        <p:nvSpPr>
          <p:cNvPr id="4" name="Foliennummernplatzhalter 3"/>
          <p:cNvSpPr>
            <a:spLocks noGrp="1"/>
          </p:cNvSpPr>
          <p:nvPr>
            <p:ph type="sldNum" sz="quarter" idx="12"/>
          </p:nvPr>
        </p:nvSpPr>
        <p:spPr/>
        <p:txBody>
          <a:bodyPr/>
          <a:lstStyle/>
          <a:p>
            <a:fld id="{DC5D7B85-8C02-41DC-BABA-0AC5B8916D21}" type="slidenum">
              <a:rPr lang="de-DE" smtClean="0"/>
              <a:pPr/>
              <a:t>2</a:t>
            </a:fld>
            <a:endParaRPr lang="de-DE"/>
          </a:p>
        </p:txBody>
      </p:sp>
    </p:spTree>
    <p:extLst>
      <p:ext uri="{BB962C8B-B14F-4D97-AF65-F5344CB8AC3E}">
        <p14:creationId xmlns:p14="http://schemas.microsoft.com/office/powerpoint/2010/main" val="428330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Gerade Verbindung 36"/>
          <p:cNvCxnSpPr/>
          <p:nvPr/>
        </p:nvCxnSpPr>
        <p:spPr>
          <a:xfrm>
            <a:off x="539552" y="83671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2" descr="schriftzug_2003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04248" y="116632"/>
            <a:ext cx="2149996" cy="522015"/>
          </a:xfrm>
          <a:prstGeom prst="rect">
            <a:avLst/>
          </a:prstGeom>
          <a:noFill/>
          <a:ln w="9525">
            <a:noFill/>
            <a:miter lim="800000"/>
            <a:headEnd/>
            <a:tailEnd/>
          </a:ln>
        </p:spPr>
      </p:pic>
      <p:sp>
        <p:nvSpPr>
          <p:cNvPr id="45" name="Rechteck 44"/>
          <p:cNvSpPr/>
          <p:nvPr/>
        </p:nvSpPr>
        <p:spPr>
          <a:xfrm>
            <a:off x="7452320" y="357380"/>
            <a:ext cx="144016" cy="2831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36" name="Titel 6"/>
          <p:cNvSpPr txBox="1">
            <a:spLocks/>
          </p:cNvSpPr>
          <p:nvPr/>
        </p:nvSpPr>
        <p:spPr>
          <a:xfrm>
            <a:off x="457200" y="274638"/>
            <a:ext cx="8229600"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err="1" smtClean="0"/>
              <a:t>HafenCity</a:t>
            </a:r>
            <a:r>
              <a:rPr lang="de-DE" sz="3000" dirty="0" smtClean="0"/>
              <a:t> University Hamburg</a:t>
            </a:r>
            <a:endParaRPr lang="de-DE" sz="3000" dirty="0"/>
          </a:p>
        </p:txBody>
      </p:sp>
      <p:sp>
        <p:nvSpPr>
          <p:cNvPr id="46" name="Textfeld 45"/>
          <p:cNvSpPr txBox="1"/>
          <p:nvPr/>
        </p:nvSpPr>
        <p:spPr>
          <a:xfrm>
            <a:off x="251520" y="959817"/>
            <a:ext cx="8270676" cy="4154984"/>
          </a:xfrm>
          <a:prstGeom prst="rect">
            <a:avLst/>
          </a:prstGeom>
          <a:noFill/>
        </p:spPr>
        <p:txBody>
          <a:bodyPr wrap="square" rtlCol="0">
            <a:spAutoFit/>
          </a:bodyPr>
          <a:lstStyle/>
          <a:p>
            <a:endParaRPr lang="en-US" sz="2400" dirty="0"/>
          </a:p>
          <a:p>
            <a:r>
              <a:rPr lang="en-US" sz="2400" dirty="0" smtClean="0"/>
              <a:t>HCU - founded 2006 - brings together under one roof all the areas of study and research needed for “the built environment”</a:t>
            </a:r>
          </a:p>
          <a:p>
            <a:endParaRPr lang="de-DE" sz="2400" dirty="0"/>
          </a:p>
          <a:p>
            <a:r>
              <a:rPr lang="en-US" sz="2400" dirty="0" smtClean="0"/>
              <a:t>It </a:t>
            </a:r>
            <a:r>
              <a:rPr lang="en-US" sz="2400" dirty="0"/>
              <a:t>i</a:t>
            </a:r>
            <a:r>
              <a:rPr lang="en-US" sz="2400" dirty="0" smtClean="0"/>
              <a:t>s an explicit target to improve interdisciplinary innovation in teaching, research and development of all building and planning related disciplines, </a:t>
            </a:r>
            <a:r>
              <a:rPr lang="en-US" sz="2400" dirty="0"/>
              <a:t>l</a:t>
            </a:r>
            <a:r>
              <a:rPr lang="en-US" sz="2400" dirty="0" smtClean="0"/>
              <a:t>iving up to their common routes</a:t>
            </a:r>
          </a:p>
          <a:p>
            <a:endParaRPr lang="de-DE" sz="2400" dirty="0"/>
          </a:p>
          <a:p>
            <a:r>
              <a:rPr lang="en-US" sz="2400" dirty="0" smtClean="0"/>
              <a:t>Professors</a:t>
            </a:r>
            <a:r>
              <a:rPr lang="en-US" sz="2400" dirty="0"/>
              <a:t>: </a:t>
            </a:r>
            <a:r>
              <a:rPr lang="en-US" sz="2400" dirty="0" smtClean="0"/>
              <a:t>45 | Students</a:t>
            </a:r>
            <a:r>
              <a:rPr lang="en-US" sz="2400" dirty="0"/>
              <a:t>: 2,500</a:t>
            </a:r>
          </a:p>
          <a:p>
            <a:endParaRPr lang="en-US" sz="2400" dirty="0"/>
          </a:p>
          <a:p>
            <a:endParaRPr lang="en-US" sz="2400" dirty="0" smtClean="0"/>
          </a:p>
        </p:txBody>
      </p:sp>
      <p:pic>
        <p:nvPicPr>
          <p:cNvPr id="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433"/>
          <a:stretch/>
        </p:blipFill>
        <p:spPr bwMode="auto">
          <a:xfrm>
            <a:off x="25524" y="4705350"/>
            <a:ext cx="9144000" cy="2125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479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2123728" y="3645025"/>
            <a:ext cx="475252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8" name="Picture 2" descr="schriftzug_2003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04248" y="116632"/>
            <a:ext cx="2149996" cy="522015"/>
          </a:xfrm>
          <a:prstGeom prst="rect">
            <a:avLst/>
          </a:prstGeom>
          <a:noFill/>
          <a:ln w="9525">
            <a:noFill/>
            <a:miter lim="800000"/>
            <a:headEnd/>
            <a:tailEnd/>
          </a:ln>
        </p:spPr>
      </p:pic>
      <p:sp>
        <p:nvSpPr>
          <p:cNvPr id="8" name="Titel 6"/>
          <p:cNvSpPr>
            <a:spLocks noGrp="1"/>
          </p:cNvSpPr>
          <p:nvPr>
            <p:ph type="title"/>
          </p:nvPr>
        </p:nvSpPr>
        <p:spPr>
          <a:xfrm>
            <a:off x="457200" y="274638"/>
            <a:ext cx="8229600" cy="490066"/>
          </a:xfrm>
        </p:spPr>
        <p:txBody>
          <a:bodyPr>
            <a:noAutofit/>
          </a:bodyPr>
          <a:lstStyle/>
          <a:p>
            <a:r>
              <a:rPr lang="de-DE" sz="3000" dirty="0" err="1"/>
              <a:t>HafenCity</a:t>
            </a:r>
            <a:r>
              <a:rPr lang="de-DE" sz="3000" dirty="0"/>
              <a:t> University Hamburg</a:t>
            </a:r>
          </a:p>
        </p:txBody>
      </p:sp>
      <p:cxnSp>
        <p:nvCxnSpPr>
          <p:cNvPr id="10" name="Gerade Verbindung 9"/>
          <p:cNvCxnSpPr/>
          <p:nvPr/>
        </p:nvCxnSpPr>
        <p:spPr>
          <a:xfrm>
            <a:off x="539552" y="83671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feil nach oben 10"/>
          <p:cNvSpPr/>
          <p:nvPr/>
        </p:nvSpPr>
        <p:spPr>
          <a:xfrm rot="5400000">
            <a:off x="1079612" y="1160749"/>
            <a:ext cx="792088" cy="216024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000" dirty="0" smtClean="0"/>
              <a:t>Design</a:t>
            </a:r>
            <a:endParaRPr lang="de-DE" sz="1400" dirty="0"/>
          </a:p>
        </p:txBody>
      </p:sp>
      <p:sp>
        <p:nvSpPr>
          <p:cNvPr id="12" name="Pfeil nach oben 11"/>
          <p:cNvSpPr/>
          <p:nvPr/>
        </p:nvSpPr>
        <p:spPr>
          <a:xfrm rot="5400000">
            <a:off x="1079612" y="2168861"/>
            <a:ext cx="792088" cy="216024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000" dirty="0" smtClean="0"/>
              <a:t>Technology</a:t>
            </a:r>
            <a:endParaRPr lang="de-DE" sz="1400" dirty="0"/>
          </a:p>
        </p:txBody>
      </p:sp>
      <p:sp>
        <p:nvSpPr>
          <p:cNvPr id="13" name="Pfeil nach oben 12"/>
          <p:cNvSpPr/>
          <p:nvPr/>
        </p:nvSpPr>
        <p:spPr>
          <a:xfrm rot="5400000">
            <a:off x="1079612" y="3176973"/>
            <a:ext cx="792088" cy="216024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dirty="0" smtClean="0"/>
              <a:t>Sociology</a:t>
            </a:r>
            <a:endParaRPr lang="en-US" sz="2000" dirty="0"/>
          </a:p>
        </p:txBody>
      </p:sp>
      <p:sp>
        <p:nvSpPr>
          <p:cNvPr id="14" name="Pfeil nach oben 13"/>
          <p:cNvSpPr/>
          <p:nvPr/>
        </p:nvSpPr>
        <p:spPr>
          <a:xfrm rot="5400000">
            <a:off x="1079612" y="5121189"/>
            <a:ext cx="792088" cy="216024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000" dirty="0" smtClean="0"/>
              <a:t>Economy</a:t>
            </a:r>
            <a:endParaRPr lang="de-DE" sz="1400" dirty="0"/>
          </a:p>
        </p:txBody>
      </p:sp>
      <p:sp>
        <p:nvSpPr>
          <p:cNvPr id="15" name="Pfeil nach oben 14"/>
          <p:cNvSpPr/>
          <p:nvPr/>
        </p:nvSpPr>
        <p:spPr>
          <a:xfrm rot="5400000">
            <a:off x="1079612" y="4185085"/>
            <a:ext cx="792088" cy="2160240"/>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2000" dirty="0" smtClean="0"/>
              <a:t>Ecology</a:t>
            </a:r>
            <a:endParaRPr lang="de-DE" sz="1400" dirty="0"/>
          </a:p>
        </p:txBody>
      </p:sp>
      <p:sp>
        <p:nvSpPr>
          <p:cNvPr id="16" name="Textfeld 15"/>
          <p:cNvSpPr txBox="1"/>
          <p:nvPr/>
        </p:nvSpPr>
        <p:spPr>
          <a:xfrm>
            <a:off x="3778364" y="1988841"/>
            <a:ext cx="3833357" cy="461665"/>
          </a:xfrm>
          <a:prstGeom prst="rect">
            <a:avLst/>
          </a:prstGeom>
          <a:noFill/>
        </p:spPr>
        <p:txBody>
          <a:bodyPr wrap="none" rtlCol="0">
            <a:spAutoFit/>
          </a:bodyPr>
          <a:lstStyle/>
          <a:p>
            <a:r>
              <a:rPr lang="en-US" sz="2400" dirty="0" smtClean="0"/>
              <a:t>Conception, Planning and Art</a:t>
            </a:r>
            <a:endParaRPr lang="en-US" sz="2400" dirty="0"/>
          </a:p>
        </p:txBody>
      </p:sp>
      <p:sp>
        <p:nvSpPr>
          <p:cNvPr id="17" name="Textfeld 16"/>
          <p:cNvSpPr txBox="1"/>
          <p:nvPr/>
        </p:nvSpPr>
        <p:spPr>
          <a:xfrm>
            <a:off x="3778364" y="2852936"/>
            <a:ext cx="5175880" cy="830997"/>
          </a:xfrm>
          <a:prstGeom prst="rect">
            <a:avLst/>
          </a:prstGeom>
          <a:noFill/>
        </p:spPr>
        <p:txBody>
          <a:bodyPr wrap="square" rtlCol="0">
            <a:spAutoFit/>
          </a:bodyPr>
          <a:lstStyle/>
          <a:p>
            <a:r>
              <a:rPr lang="en-US" sz="2400" dirty="0" smtClean="0"/>
              <a:t>Construction, Surveying, Technology, Implementation</a:t>
            </a:r>
            <a:endParaRPr lang="en-US" sz="2400" dirty="0"/>
          </a:p>
        </p:txBody>
      </p:sp>
      <p:sp>
        <p:nvSpPr>
          <p:cNvPr id="19" name="Textfeld 18"/>
          <p:cNvSpPr txBox="1"/>
          <p:nvPr/>
        </p:nvSpPr>
        <p:spPr>
          <a:xfrm>
            <a:off x="3778364" y="4005065"/>
            <a:ext cx="3929666" cy="461665"/>
          </a:xfrm>
          <a:prstGeom prst="rect">
            <a:avLst/>
          </a:prstGeom>
          <a:noFill/>
        </p:spPr>
        <p:txBody>
          <a:bodyPr wrap="none" rtlCol="0">
            <a:spAutoFit/>
          </a:bodyPr>
          <a:lstStyle/>
          <a:p>
            <a:r>
              <a:rPr lang="en-US" sz="2400" dirty="0" smtClean="0"/>
              <a:t>People, Socio-Cultural aspects</a:t>
            </a:r>
            <a:endParaRPr lang="en-US" sz="2400" dirty="0"/>
          </a:p>
        </p:txBody>
      </p:sp>
      <p:sp>
        <p:nvSpPr>
          <p:cNvPr id="20" name="Textfeld 19"/>
          <p:cNvSpPr txBox="1"/>
          <p:nvPr/>
        </p:nvSpPr>
        <p:spPr>
          <a:xfrm>
            <a:off x="3779912" y="5013177"/>
            <a:ext cx="3707105" cy="461665"/>
          </a:xfrm>
          <a:prstGeom prst="rect">
            <a:avLst/>
          </a:prstGeom>
          <a:noFill/>
        </p:spPr>
        <p:txBody>
          <a:bodyPr wrap="none" rtlCol="0">
            <a:spAutoFit/>
          </a:bodyPr>
          <a:lstStyle/>
          <a:p>
            <a:r>
              <a:rPr lang="en-US" sz="2400" dirty="0" smtClean="0"/>
              <a:t>Environment / Sustainability</a:t>
            </a:r>
            <a:endParaRPr lang="en-US" sz="2400" dirty="0"/>
          </a:p>
        </p:txBody>
      </p:sp>
      <p:sp>
        <p:nvSpPr>
          <p:cNvPr id="21" name="Textfeld 20"/>
          <p:cNvSpPr txBox="1"/>
          <p:nvPr/>
        </p:nvSpPr>
        <p:spPr>
          <a:xfrm>
            <a:off x="3779912" y="5949281"/>
            <a:ext cx="4112664" cy="461665"/>
          </a:xfrm>
          <a:prstGeom prst="rect">
            <a:avLst/>
          </a:prstGeom>
          <a:noFill/>
        </p:spPr>
        <p:txBody>
          <a:bodyPr wrap="none" rtlCol="0">
            <a:spAutoFit/>
          </a:bodyPr>
          <a:lstStyle/>
          <a:p>
            <a:r>
              <a:rPr lang="en-US" sz="2400" dirty="0" smtClean="0"/>
              <a:t>Financial and economic aspects</a:t>
            </a:r>
            <a:endParaRPr lang="en-US" sz="2400" dirty="0"/>
          </a:p>
        </p:txBody>
      </p:sp>
      <p:sp>
        <p:nvSpPr>
          <p:cNvPr id="22" name="Text Box 8"/>
          <p:cNvSpPr txBox="1">
            <a:spLocks noChangeArrowheads="1"/>
          </p:cNvSpPr>
          <p:nvPr/>
        </p:nvSpPr>
        <p:spPr bwMode="auto">
          <a:xfrm>
            <a:off x="601680" y="1124744"/>
            <a:ext cx="7920880" cy="498598"/>
          </a:xfrm>
          <a:prstGeom prst="rect">
            <a:avLst/>
          </a:prstGeom>
          <a:noFill/>
          <a:ln w="9525" algn="ctr">
            <a:noFill/>
            <a:miter lim="800000"/>
            <a:headEnd/>
            <a:tailEnd/>
          </a:ln>
        </p:spPr>
        <p:txBody>
          <a:bodyPr wrap="square" lIns="0" tIns="0" rIns="0" bIns="0">
            <a:spAutoFit/>
          </a:bodyPr>
          <a:lstStyle/>
          <a:p>
            <a:pPr algn="ctr">
              <a:lnSpc>
                <a:spcPct val="90000"/>
              </a:lnSpc>
              <a:spcBef>
                <a:spcPct val="50000"/>
              </a:spcBef>
            </a:pPr>
            <a:r>
              <a:rPr lang="de-DE" sz="3600" b="1" dirty="0" err="1" smtClean="0"/>
              <a:t>Discipline</a:t>
            </a:r>
            <a:r>
              <a:rPr lang="de-DE" sz="3600" b="1" dirty="0" smtClean="0"/>
              <a:t>-Axis</a:t>
            </a:r>
            <a:endParaRPr lang="de-DE" sz="3600" dirty="0"/>
          </a:p>
        </p:txBody>
      </p:sp>
      <p:sp>
        <p:nvSpPr>
          <p:cNvPr id="23" name="Rechteck 22"/>
          <p:cNvSpPr/>
          <p:nvPr/>
        </p:nvSpPr>
        <p:spPr>
          <a:xfrm rot="5400000">
            <a:off x="827584" y="3789041"/>
            <a:ext cx="4752528" cy="864096"/>
          </a:xfrm>
          <a:prstGeom prst="rect">
            <a:avLst/>
          </a:prstGeom>
          <a:gradFill flip="none" rotWithShape="1">
            <a:gsLst>
              <a:gs pos="0">
                <a:schemeClr val="tx2">
                  <a:lumMod val="20000"/>
                  <a:lumOff val="80000"/>
                </a:schemeClr>
              </a:gs>
              <a:gs pos="50000">
                <a:schemeClr val="tx2">
                  <a:lumMod val="20000"/>
                  <a:lumOff val="80000"/>
                </a:schemeClr>
              </a:gs>
              <a:gs pos="100000">
                <a:schemeClr val="tx2">
                  <a:lumMod val="40000"/>
                  <a:lumOff val="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lumOff val="25000"/>
                  </a:schemeClr>
                </a:solidFill>
              </a:rPr>
              <a:t>Built Environment</a:t>
            </a:r>
            <a:endParaRPr lang="en-US" sz="2800" dirty="0">
              <a:solidFill>
                <a:schemeClr val="tx1">
                  <a:lumMod val="75000"/>
                  <a:lumOff val="25000"/>
                </a:schemeClr>
              </a:solidFill>
            </a:endParaRPr>
          </a:p>
        </p:txBody>
      </p:sp>
      <p:sp>
        <p:nvSpPr>
          <p:cNvPr id="2" name="Foliennummernplatzhalter 1"/>
          <p:cNvSpPr>
            <a:spLocks noGrp="1"/>
          </p:cNvSpPr>
          <p:nvPr>
            <p:ph type="sldNum" sz="quarter" idx="12"/>
          </p:nvPr>
        </p:nvSpPr>
        <p:spPr/>
        <p:txBody>
          <a:bodyPr/>
          <a:lstStyle/>
          <a:p>
            <a:fld id="{E7528906-8274-4497-BB26-54DD5B8427E8}" type="slidenum">
              <a:rPr lang="de-DE" smtClean="0"/>
              <a:pPr/>
              <a:t>4</a:t>
            </a:fld>
            <a:endParaRPr lang="de-DE"/>
          </a:p>
        </p:txBody>
      </p:sp>
      <p:sp>
        <p:nvSpPr>
          <p:cNvPr id="24" name="Rechteck 23"/>
          <p:cNvSpPr/>
          <p:nvPr/>
        </p:nvSpPr>
        <p:spPr>
          <a:xfrm>
            <a:off x="7452320" y="357380"/>
            <a:ext cx="144016" cy="2831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Tree>
    <p:extLst>
      <p:ext uri="{BB962C8B-B14F-4D97-AF65-F5344CB8AC3E}">
        <p14:creationId xmlns:p14="http://schemas.microsoft.com/office/powerpoint/2010/main" val="2174240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Gerade Verbindung 36"/>
          <p:cNvCxnSpPr/>
          <p:nvPr/>
        </p:nvCxnSpPr>
        <p:spPr>
          <a:xfrm>
            <a:off x="539552" y="83671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2" descr="schriftzug_2003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04248" y="116632"/>
            <a:ext cx="2149996" cy="522015"/>
          </a:xfrm>
          <a:prstGeom prst="rect">
            <a:avLst/>
          </a:prstGeom>
          <a:noFill/>
          <a:ln w="9525">
            <a:noFill/>
            <a:miter lim="800000"/>
            <a:headEnd/>
            <a:tailEnd/>
          </a:ln>
        </p:spPr>
      </p:pic>
      <p:sp>
        <p:nvSpPr>
          <p:cNvPr id="45" name="Rechteck 44"/>
          <p:cNvSpPr/>
          <p:nvPr/>
        </p:nvSpPr>
        <p:spPr>
          <a:xfrm>
            <a:off x="7452320" y="357380"/>
            <a:ext cx="144016" cy="2831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6" name="Textfeld 5"/>
          <p:cNvSpPr txBox="1"/>
          <p:nvPr/>
        </p:nvSpPr>
        <p:spPr>
          <a:xfrm>
            <a:off x="251520" y="1378511"/>
            <a:ext cx="8702724" cy="2554545"/>
          </a:xfrm>
          <a:prstGeom prst="rect">
            <a:avLst/>
          </a:prstGeom>
          <a:noFill/>
        </p:spPr>
        <p:txBody>
          <a:bodyPr wrap="square" rtlCol="0">
            <a:spAutoFit/>
          </a:bodyPr>
          <a:lstStyle/>
          <a:p>
            <a:r>
              <a:rPr lang="en-US" sz="2000" dirty="0" smtClean="0"/>
              <a:t>Study </a:t>
            </a:r>
            <a:r>
              <a:rPr lang="en-US" sz="2000" dirty="0" err="1" smtClean="0"/>
              <a:t>programmes</a:t>
            </a:r>
            <a:r>
              <a:rPr lang="en-US" sz="2000" dirty="0" smtClean="0"/>
              <a:t>: 	Architecture (BA, MA)</a:t>
            </a:r>
          </a:p>
          <a:p>
            <a:r>
              <a:rPr lang="en-US" sz="2000" dirty="0"/>
              <a:t>	</a:t>
            </a:r>
            <a:r>
              <a:rPr lang="en-US" sz="2000" dirty="0" smtClean="0"/>
              <a:t>		Civil Engineering (BA, MA)</a:t>
            </a:r>
          </a:p>
          <a:p>
            <a:r>
              <a:rPr lang="en-US" sz="2000" dirty="0"/>
              <a:t>	</a:t>
            </a:r>
            <a:r>
              <a:rPr lang="en-US" sz="2000" dirty="0" smtClean="0"/>
              <a:t>		Geodesy and </a:t>
            </a:r>
            <a:r>
              <a:rPr lang="en-US" sz="2000" dirty="0" err="1" smtClean="0"/>
              <a:t>Geoinformatics</a:t>
            </a:r>
            <a:r>
              <a:rPr lang="en-US" sz="2000" dirty="0" smtClean="0"/>
              <a:t> (BA, MA)</a:t>
            </a:r>
          </a:p>
          <a:p>
            <a:r>
              <a:rPr lang="en-US" sz="2000" dirty="0"/>
              <a:t>	</a:t>
            </a:r>
            <a:r>
              <a:rPr lang="en-US" sz="2000" dirty="0" smtClean="0"/>
              <a:t>		Urban Planning (BA, MA)</a:t>
            </a:r>
          </a:p>
          <a:p>
            <a:r>
              <a:rPr lang="en-US" sz="2000" dirty="0"/>
              <a:t>	</a:t>
            </a:r>
            <a:r>
              <a:rPr lang="en-US" sz="2000" dirty="0" smtClean="0"/>
              <a:t>		Metropolitan Culture (BA) </a:t>
            </a:r>
          </a:p>
          <a:p>
            <a:r>
              <a:rPr lang="en-US" sz="2000" dirty="0"/>
              <a:t>	</a:t>
            </a:r>
            <a:r>
              <a:rPr lang="en-US" sz="2000" dirty="0" smtClean="0"/>
              <a:t>		Resource Efficiency in Architecture and Planning (MA) 			Urban Design (MA)</a:t>
            </a:r>
          </a:p>
          <a:p>
            <a:endParaRPr lang="en-US" sz="2000" dirty="0" smtClean="0"/>
          </a:p>
        </p:txBody>
      </p:sp>
      <p:pic>
        <p:nvPicPr>
          <p:cNvPr id="7" name="Picture 2" descr="D:\Zertifizierung\_Dropbox_Backup\Foto Auswahl Rezertifizierung Geomatik\Gebäude HCU\Computerpoo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634"/>
          <a:stretch/>
        </p:blipFill>
        <p:spPr bwMode="auto">
          <a:xfrm>
            <a:off x="105272" y="3928297"/>
            <a:ext cx="4521260" cy="27867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Zertifizierung\_Dropbox_Backup\Foto Auswahl Rezertifizierung Geomatik\Gebäude HCU\seminar room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3738" y="3928297"/>
            <a:ext cx="4180506" cy="2786780"/>
          </a:xfrm>
          <a:prstGeom prst="rect">
            <a:avLst/>
          </a:prstGeom>
          <a:noFill/>
          <a:extLst>
            <a:ext uri="{909E8E84-426E-40DD-AFC4-6F175D3DCCD1}">
              <a14:hiddenFill xmlns:a14="http://schemas.microsoft.com/office/drawing/2010/main">
                <a:solidFill>
                  <a:srgbClr val="FFFFFF"/>
                </a:solidFill>
              </a14:hiddenFill>
            </a:ext>
          </a:extLst>
        </p:spPr>
      </p:pic>
      <p:sp>
        <p:nvSpPr>
          <p:cNvPr id="36" name="Titel 6"/>
          <p:cNvSpPr txBox="1">
            <a:spLocks/>
          </p:cNvSpPr>
          <p:nvPr/>
        </p:nvSpPr>
        <p:spPr>
          <a:xfrm>
            <a:off x="457200" y="274638"/>
            <a:ext cx="8229600"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err="1"/>
              <a:t>HafenCity</a:t>
            </a:r>
            <a:r>
              <a:rPr lang="de-DE" sz="3000" dirty="0"/>
              <a:t> University Hamburg</a:t>
            </a:r>
          </a:p>
        </p:txBody>
      </p:sp>
    </p:spTree>
    <p:extLst>
      <p:ext uri="{BB962C8B-B14F-4D97-AF65-F5344CB8AC3E}">
        <p14:creationId xmlns:p14="http://schemas.microsoft.com/office/powerpoint/2010/main" val="4214313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el 6"/>
          <p:cNvSpPr txBox="1">
            <a:spLocks/>
          </p:cNvSpPr>
          <p:nvPr/>
        </p:nvSpPr>
        <p:spPr>
          <a:xfrm>
            <a:off x="457200" y="274638"/>
            <a:ext cx="8229600"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err="1" smtClean="0"/>
              <a:t>History</a:t>
            </a:r>
            <a:endParaRPr lang="de-DE" sz="3000" dirty="0"/>
          </a:p>
        </p:txBody>
      </p:sp>
      <p:cxnSp>
        <p:nvCxnSpPr>
          <p:cNvPr id="37" name="Gerade Verbindung 36"/>
          <p:cNvCxnSpPr/>
          <p:nvPr/>
        </p:nvCxnSpPr>
        <p:spPr>
          <a:xfrm>
            <a:off x="539552" y="83671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2" descr="schriftzug_2003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04248" y="116632"/>
            <a:ext cx="2149996" cy="522015"/>
          </a:xfrm>
          <a:prstGeom prst="rect">
            <a:avLst/>
          </a:prstGeom>
          <a:noFill/>
          <a:ln w="9525">
            <a:noFill/>
            <a:miter lim="800000"/>
            <a:headEnd/>
            <a:tailEnd/>
          </a:ln>
        </p:spPr>
      </p:pic>
      <p:sp>
        <p:nvSpPr>
          <p:cNvPr id="45" name="Rechteck 44"/>
          <p:cNvSpPr/>
          <p:nvPr/>
        </p:nvSpPr>
        <p:spPr>
          <a:xfrm>
            <a:off x="7452320" y="357380"/>
            <a:ext cx="144016" cy="2831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3871"/>
          <a:stretch/>
        </p:blipFill>
        <p:spPr bwMode="auto">
          <a:xfrm>
            <a:off x="2915816" y="4673188"/>
            <a:ext cx="139063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251520" y="980728"/>
            <a:ext cx="8198667" cy="3785652"/>
          </a:xfrm>
          <a:prstGeom prst="rect">
            <a:avLst/>
          </a:prstGeom>
          <a:noFill/>
        </p:spPr>
        <p:txBody>
          <a:bodyPr wrap="square" rtlCol="0">
            <a:spAutoFit/>
          </a:bodyPr>
          <a:lstStyle/>
          <a:p>
            <a:r>
              <a:rPr lang="en-US" sz="2400" dirty="0" smtClean="0"/>
              <a:t>1981 – FH Hamburg created a consecutive model a course of studies in Hydrography</a:t>
            </a:r>
          </a:p>
          <a:p>
            <a:endParaRPr lang="en-US" sz="2400" dirty="0" smtClean="0"/>
          </a:p>
          <a:p>
            <a:r>
              <a:rPr lang="en-US" sz="2400" dirty="0" smtClean="0"/>
              <a:t>1990 – Recognition by the FIG/IHO International Advisory Board on Standard of Competence for Hydrographic Surveyors at Category A Academic, with “</a:t>
            </a:r>
            <a:r>
              <a:rPr lang="en-US" sz="2400" dirty="0" err="1" smtClean="0"/>
              <a:t>Specialisation</a:t>
            </a:r>
            <a:r>
              <a:rPr lang="en-US" sz="2400" dirty="0" smtClean="0"/>
              <a:t> in Nautical Charting“</a:t>
            </a:r>
          </a:p>
          <a:p>
            <a:endParaRPr lang="en-US" sz="2400" dirty="0" smtClean="0"/>
          </a:p>
          <a:p>
            <a:r>
              <a:rPr lang="en-US" sz="2400" dirty="0" smtClean="0"/>
              <a:t>2010 – Last recognition by the FIG/IHO/ICA IBSC against the “Standards of Competence for Hydrographic Surveyors” for Category A, 10</a:t>
            </a:r>
            <a:r>
              <a:rPr lang="en-US" sz="2400" baseline="30000" dirty="0" smtClean="0"/>
              <a:t>th</a:t>
            </a:r>
            <a:r>
              <a:rPr lang="en-US" sz="2400" dirty="0" smtClean="0"/>
              <a:t> Edition, 2008</a:t>
            </a:r>
            <a:endParaRPr lang="en-US" sz="2400" dirty="0"/>
          </a:p>
        </p:txBody>
      </p:sp>
      <p:sp>
        <p:nvSpPr>
          <p:cNvPr id="11" name="Textfeld 10"/>
          <p:cNvSpPr txBox="1"/>
          <p:nvPr/>
        </p:nvSpPr>
        <p:spPr>
          <a:xfrm>
            <a:off x="2915816" y="6516052"/>
            <a:ext cx="1390637" cy="369332"/>
          </a:xfrm>
          <a:prstGeom prst="rect">
            <a:avLst/>
          </a:prstGeom>
          <a:noFill/>
        </p:spPr>
        <p:txBody>
          <a:bodyPr wrap="none" rtlCol="0">
            <a:spAutoFit/>
          </a:bodyPr>
          <a:lstStyle/>
          <a:p>
            <a:r>
              <a:rPr lang="de-DE" dirty="0" smtClean="0"/>
              <a:t>Volker </a:t>
            </a:r>
            <a:r>
              <a:rPr lang="de-DE" dirty="0" err="1" smtClean="0"/>
              <a:t>Böder</a:t>
            </a:r>
            <a:endParaRPr lang="en-US" dirty="0"/>
          </a:p>
        </p:txBody>
      </p:sp>
      <p:sp>
        <p:nvSpPr>
          <p:cNvPr id="12" name="Textfeld 11"/>
          <p:cNvSpPr txBox="1"/>
          <p:nvPr/>
        </p:nvSpPr>
        <p:spPr>
          <a:xfrm>
            <a:off x="4600737" y="6501988"/>
            <a:ext cx="1064907" cy="369332"/>
          </a:xfrm>
          <a:prstGeom prst="rect">
            <a:avLst/>
          </a:prstGeom>
          <a:noFill/>
        </p:spPr>
        <p:txBody>
          <a:bodyPr wrap="none" rtlCol="0">
            <a:spAutoFit/>
          </a:bodyPr>
          <a:lstStyle/>
          <a:p>
            <a:r>
              <a:rPr lang="de-DE" dirty="0" err="1" smtClean="0"/>
              <a:t>Delf</a:t>
            </a:r>
            <a:r>
              <a:rPr lang="de-DE" dirty="0" smtClean="0"/>
              <a:t> Egge</a:t>
            </a:r>
            <a:endParaRPr lang="en-US"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4306453" y="4687252"/>
            <a:ext cx="1507332"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Foliennummernplatzhalter 2"/>
          <p:cNvSpPr>
            <a:spLocks noGrp="1"/>
          </p:cNvSpPr>
          <p:nvPr>
            <p:ph type="sldNum" sz="quarter" idx="12"/>
          </p:nvPr>
        </p:nvSpPr>
        <p:spPr>
          <a:xfrm>
            <a:off x="6553200" y="6356350"/>
            <a:ext cx="2133600" cy="365125"/>
          </a:xfrm>
        </p:spPr>
        <p:txBody>
          <a:bodyPr/>
          <a:lstStyle/>
          <a:p>
            <a:fld id="{E7528906-8274-4497-BB26-54DD5B8427E8}" type="slidenum">
              <a:rPr lang="de-DE" smtClean="0"/>
              <a:pPr/>
              <a:t>6</a:t>
            </a:fld>
            <a:endParaRPr lang="de-DE" dirty="0"/>
          </a:p>
        </p:txBody>
      </p:sp>
    </p:spTree>
    <p:extLst>
      <p:ext uri="{BB962C8B-B14F-4D97-AF65-F5344CB8AC3E}">
        <p14:creationId xmlns:p14="http://schemas.microsoft.com/office/powerpoint/2010/main" val="356297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el 6"/>
          <p:cNvSpPr txBox="1">
            <a:spLocks/>
          </p:cNvSpPr>
          <p:nvPr/>
        </p:nvSpPr>
        <p:spPr>
          <a:xfrm>
            <a:off x="457200" y="274638"/>
            <a:ext cx="8229600"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err="1" smtClean="0"/>
              <a:t>Geodesy</a:t>
            </a:r>
            <a:r>
              <a:rPr lang="de-DE" sz="3000" dirty="0" smtClean="0"/>
              <a:t> </a:t>
            </a:r>
            <a:r>
              <a:rPr lang="de-DE" sz="3000" dirty="0" err="1" smtClean="0"/>
              <a:t>and</a:t>
            </a:r>
            <a:r>
              <a:rPr lang="de-DE" sz="3000" dirty="0" smtClean="0"/>
              <a:t> </a:t>
            </a:r>
            <a:r>
              <a:rPr lang="de-DE" sz="3000" dirty="0" err="1" smtClean="0"/>
              <a:t>Geoinformatics</a:t>
            </a:r>
            <a:endParaRPr lang="de-DE" sz="3000" dirty="0" smtClean="0"/>
          </a:p>
        </p:txBody>
      </p:sp>
      <p:cxnSp>
        <p:nvCxnSpPr>
          <p:cNvPr id="37" name="Gerade Verbindung 36"/>
          <p:cNvCxnSpPr/>
          <p:nvPr/>
        </p:nvCxnSpPr>
        <p:spPr>
          <a:xfrm>
            <a:off x="539552" y="83671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2" descr="schriftzug_2003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04248" y="116632"/>
            <a:ext cx="2149996" cy="522015"/>
          </a:xfrm>
          <a:prstGeom prst="rect">
            <a:avLst/>
          </a:prstGeom>
          <a:noFill/>
          <a:ln w="9525">
            <a:noFill/>
            <a:miter lim="800000"/>
            <a:headEnd/>
            <a:tailEnd/>
          </a:ln>
        </p:spPr>
      </p:pic>
      <p:sp>
        <p:nvSpPr>
          <p:cNvPr id="45" name="Rechteck 44"/>
          <p:cNvSpPr/>
          <p:nvPr/>
        </p:nvSpPr>
        <p:spPr>
          <a:xfrm>
            <a:off x="7452320" y="357380"/>
            <a:ext cx="144016" cy="2831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pic>
        <p:nvPicPr>
          <p:cNvPr id="3074" name="Picture 2" descr="D:\Vorträge_Paper\ge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616075"/>
            <a:ext cx="84963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Foliennummernplatzhalter 2"/>
          <p:cNvSpPr>
            <a:spLocks noGrp="1"/>
          </p:cNvSpPr>
          <p:nvPr>
            <p:ph type="sldNum" sz="quarter" idx="12"/>
          </p:nvPr>
        </p:nvSpPr>
        <p:spPr>
          <a:xfrm>
            <a:off x="6553200" y="6356350"/>
            <a:ext cx="2133600" cy="365125"/>
          </a:xfrm>
        </p:spPr>
        <p:txBody>
          <a:bodyPr/>
          <a:lstStyle/>
          <a:p>
            <a:fld id="{E7528906-8274-4497-BB26-54DD5B8427E8}" type="slidenum">
              <a:rPr lang="de-DE" smtClean="0"/>
              <a:pPr/>
              <a:t>7</a:t>
            </a:fld>
            <a:endParaRPr lang="de-DE" dirty="0"/>
          </a:p>
        </p:txBody>
      </p:sp>
    </p:spTree>
    <p:extLst>
      <p:ext uri="{BB962C8B-B14F-4D97-AF65-F5344CB8AC3E}">
        <p14:creationId xmlns:p14="http://schemas.microsoft.com/office/powerpoint/2010/main" val="1292632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2815343699"/>
              </p:ext>
            </p:extLst>
          </p:nvPr>
        </p:nvGraphicFramePr>
        <p:xfrm>
          <a:off x="35497" y="44624"/>
          <a:ext cx="9145015" cy="6969123"/>
        </p:xfrm>
        <a:graphic>
          <a:graphicData uri="http://schemas.openxmlformats.org/drawingml/2006/table">
            <a:tbl>
              <a:tblPr/>
              <a:tblGrid>
                <a:gridCol w="1962762"/>
                <a:gridCol w="334397"/>
                <a:gridCol w="116311"/>
                <a:gridCol w="1962762"/>
                <a:gridCol w="319857"/>
                <a:gridCol w="116311"/>
                <a:gridCol w="1962762"/>
                <a:gridCol w="334397"/>
                <a:gridCol w="116311"/>
                <a:gridCol w="1584748"/>
                <a:gridCol w="334397"/>
              </a:tblGrid>
              <a:tr h="213530">
                <a:tc>
                  <a:txBody>
                    <a:bodyPr/>
                    <a:lstStyle/>
                    <a:p>
                      <a:pPr algn="r" rtl="0" fontAlgn="ctr"/>
                      <a:r>
                        <a:rPr lang="de-DE" sz="1400" b="1" i="0" u="none" strike="noStrike" dirty="0">
                          <a:solidFill>
                            <a:srgbClr val="000000"/>
                          </a:solidFill>
                          <a:effectLst/>
                          <a:latin typeface="+mn-lt"/>
                        </a:rPr>
                        <a:t>Semester 1 </a:t>
                      </a:r>
                      <a:r>
                        <a:rPr lang="de-DE" sz="1400" b="1" i="0" u="none" strike="noStrike" dirty="0" smtClean="0">
                          <a:solidFill>
                            <a:srgbClr val="000000"/>
                          </a:solidFill>
                          <a:effectLst/>
                          <a:latin typeface="+mn-lt"/>
                        </a:rPr>
                        <a:t>     30</a:t>
                      </a:r>
                      <a:endParaRPr lang="de-DE" sz="1400" b="1" i="0" u="none" strike="noStrike" dirty="0">
                        <a:solidFill>
                          <a:srgbClr val="000000"/>
                        </a:solidFill>
                        <a:effectLst/>
                        <a:latin typeface="+mn-lt"/>
                      </a:endParaRPr>
                    </a:p>
                  </a:txBody>
                  <a:tcPr marL="7324" marR="7324" marT="73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ctr"/>
                      <a:r>
                        <a:rPr lang="de-DE" sz="1200" b="1" i="0" u="none" strike="noStrike">
                          <a:solidFill>
                            <a:srgbClr val="000000"/>
                          </a:solidFill>
                          <a:effectLst/>
                          <a:latin typeface="+mn-lt"/>
                        </a:rPr>
                        <a:t>CP</a:t>
                      </a:r>
                    </a:p>
                  </a:txBody>
                  <a:tcPr marL="7324" marR="7324" marT="73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rtl="0" fontAlgn="ctr"/>
                      <a:r>
                        <a:rPr lang="de-DE" sz="1200" b="0" i="0" u="none" strike="noStrike">
                          <a:solidFill>
                            <a:srgbClr val="000000"/>
                          </a:solidFill>
                          <a:effectLst/>
                          <a:latin typeface="+mn-lt"/>
                        </a:rPr>
                        <a:t> </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ctr"/>
                      <a:r>
                        <a:rPr lang="de-DE" sz="1400" b="1" i="0" u="none" strike="noStrike" dirty="0">
                          <a:solidFill>
                            <a:srgbClr val="000000"/>
                          </a:solidFill>
                          <a:effectLst/>
                          <a:latin typeface="+mn-lt"/>
                        </a:rPr>
                        <a:t>Semester </a:t>
                      </a:r>
                      <a:r>
                        <a:rPr lang="de-DE" sz="1400" b="1" i="0" u="none" strike="noStrike" dirty="0" smtClean="0">
                          <a:solidFill>
                            <a:srgbClr val="000000"/>
                          </a:solidFill>
                          <a:effectLst/>
                          <a:latin typeface="+mn-lt"/>
                        </a:rPr>
                        <a:t>2     30</a:t>
                      </a:r>
                      <a:endParaRPr lang="de-DE" sz="1400" b="1" i="0" u="none" strike="noStrike" dirty="0">
                        <a:solidFill>
                          <a:srgbClr val="000000"/>
                        </a:solidFill>
                        <a:effectLst/>
                        <a:latin typeface="+mn-lt"/>
                      </a:endParaRPr>
                    </a:p>
                  </a:txBody>
                  <a:tcPr marL="7324" marR="7324" marT="73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ctr"/>
                      <a:r>
                        <a:rPr lang="de-DE" sz="1200" b="1" i="0" u="none" strike="noStrike">
                          <a:solidFill>
                            <a:srgbClr val="000000"/>
                          </a:solidFill>
                          <a:effectLst/>
                          <a:latin typeface="+mn-lt"/>
                        </a:rPr>
                        <a:t>CP</a:t>
                      </a:r>
                    </a:p>
                  </a:txBody>
                  <a:tcPr marL="7324" marR="7324" marT="73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rtl="0" fontAlgn="ctr"/>
                      <a:r>
                        <a:rPr lang="de-DE" sz="1200" b="0" i="0" u="none" strike="noStrike">
                          <a:solidFill>
                            <a:srgbClr val="000000"/>
                          </a:solidFill>
                          <a:effectLst/>
                          <a:latin typeface="+mn-lt"/>
                        </a:rPr>
                        <a:t> </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ctr"/>
                      <a:r>
                        <a:rPr lang="de-DE" sz="1400" b="1" i="0" u="none" strike="noStrike" dirty="0">
                          <a:solidFill>
                            <a:srgbClr val="000000"/>
                          </a:solidFill>
                          <a:effectLst/>
                          <a:latin typeface="+mn-lt"/>
                        </a:rPr>
                        <a:t>Semester </a:t>
                      </a:r>
                      <a:r>
                        <a:rPr lang="de-DE" sz="1400" b="1" i="0" u="none" strike="noStrike" dirty="0" smtClean="0">
                          <a:solidFill>
                            <a:srgbClr val="000000"/>
                          </a:solidFill>
                          <a:effectLst/>
                          <a:latin typeface="+mn-lt"/>
                        </a:rPr>
                        <a:t>3     30</a:t>
                      </a:r>
                      <a:endParaRPr lang="de-DE" sz="1400" b="1" i="0" u="none" strike="noStrike" dirty="0">
                        <a:solidFill>
                          <a:srgbClr val="000000"/>
                        </a:solidFill>
                        <a:effectLst/>
                        <a:latin typeface="+mn-lt"/>
                      </a:endParaRPr>
                    </a:p>
                  </a:txBody>
                  <a:tcPr marL="7324" marR="7324" marT="73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ctr"/>
                      <a:r>
                        <a:rPr lang="de-DE" sz="1200" b="1" i="0" u="none" strike="noStrike">
                          <a:solidFill>
                            <a:srgbClr val="000000"/>
                          </a:solidFill>
                          <a:effectLst/>
                          <a:latin typeface="+mn-lt"/>
                        </a:rPr>
                        <a:t>CP</a:t>
                      </a:r>
                    </a:p>
                  </a:txBody>
                  <a:tcPr marL="7324" marR="7324" marT="73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rtl="0" fontAlgn="ctr"/>
                      <a:r>
                        <a:rPr lang="de-DE" sz="1200" b="0" i="0" u="none" strike="noStrike">
                          <a:solidFill>
                            <a:srgbClr val="000000"/>
                          </a:solidFill>
                          <a:effectLst/>
                          <a:latin typeface="+mn-lt"/>
                        </a:rPr>
                        <a:t> </a:t>
                      </a:r>
                    </a:p>
                  </a:txBody>
                  <a:tcPr marL="7324" marR="7324" marT="73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de-DE" sz="1400" b="1" i="0" u="none" strike="noStrike" dirty="0">
                          <a:solidFill>
                            <a:srgbClr val="000000"/>
                          </a:solidFill>
                          <a:effectLst/>
                          <a:latin typeface="+mn-lt"/>
                        </a:rPr>
                        <a:t>Semester </a:t>
                      </a:r>
                      <a:r>
                        <a:rPr lang="de-DE" sz="1400" b="1" i="0" u="none" strike="noStrike" dirty="0" smtClean="0">
                          <a:solidFill>
                            <a:srgbClr val="000000"/>
                          </a:solidFill>
                          <a:effectLst/>
                          <a:latin typeface="+mn-lt"/>
                        </a:rPr>
                        <a:t>4     30</a:t>
                      </a:r>
                      <a:endParaRPr lang="de-DE" sz="1400" b="1" i="0" u="none" strike="noStrike" dirty="0">
                        <a:solidFill>
                          <a:srgbClr val="000000"/>
                        </a:solidFill>
                        <a:effectLst/>
                        <a:latin typeface="+mn-lt"/>
                      </a:endParaRPr>
                    </a:p>
                  </a:txBody>
                  <a:tcPr marL="7324" marR="7324" marT="7324"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ctr"/>
                      <a:r>
                        <a:rPr lang="de-DE" sz="1200" b="1" i="0" u="none" strike="noStrike" dirty="0">
                          <a:solidFill>
                            <a:srgbClr val="000000"/>
                          </a:solidFill>
                          <a:effectLst/>
                          <a:latin typeface="+mn-lt"/>
                        </a:rPr>
                        <a:t>CP</a:t>
                      </a:r>
                    </a:p>
                  </a:txBody>
                  <a:tcPr marL="7324" marR="7324" marT="7324"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355171">
                <a:tc>
                  <a:txBody>
                    <a:bodyPr/>
                    <a:lstStyle/>
                    <a:p>
                      <a:pPr algn="l" rtl="0" fontAlgn="t"/>
                      <a:r>
                        <a:rPr lang="de-DE" sz="1400" b="1" i="0" u="none" strike="noStrike" dirty="0" smtClean="0">
                          <a:solidFill>
                            <a:srgbClr val="000000"/>
                          </a:solidFill>
                          <a:effectLst/>
                          <a:latin typeface="+mn-lt"/>
                        </a:rPr>
                        <a:t> Engineering </a:t>
                      </a:r>
                      <a:r>
                        <a:rPr lang="de-DE" sz="1400" b="1" i="0" u="none" strike="noStrike" dirty="0" err="1">
                          <a:solidFill>
                            <a:srgbClr val="000000"/>
                          </a:solidFill>
                          <a:effectLst/>
                          <a:latin typeface="+mn-lt"/>
                        </a:rPr>
                        <a:t>Mathematics</a:t>
                      </a:r>
                      <a:endParaRPr lang="de-DE" sz="1400" b="1"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a:solidFill>
                            <a:srgbClr val="000000"/>
                          </a:solidFill>
                          <a:effectLst/>
                          <a:latin typeface="+mn-lt"/>
                        </a:rPr>
                        <a:t>2,5</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de-DE" sz="1200" b="0" i="0" u="none" strike="noStrike" dirty="0">
                        <a:solidFill>
                          <a:srgbClr val="000000"/>
                        </a:solidFill>
                        <a:effectLst/>
                        <a:latin typeface="+mn-lt"/>
                      </a:endParaRPr>
                    </a:p>
                  </a:txBody>
                  <a:tcPr marL="7324" marR="7324" marT="732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de-DE" sz="1600" b="0" i="0" u="none" strike="noStrike">
                        <a:solidFill>
                          <a:srgbClr val="000000"/>
                        </a:solidFill>
                        <a:effectLst/>
                        <a:latin typeface="+mn-lt"/>
                      </a:endParaRP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t"/>
                      <a:r>
                        <a:rPr lang="de-DE" sz="1600" b="0" i="0" u="none" strike="noStrike" dirty="0" smtClean="0">
                          <a:solidFill>
                            <a:srgbClr val="000000"/>
                          </a:solidFill>
                          <a:effectLst/>
                          <a:latin typeface="+mn-lt"/>
                        </a:rPr>
                        <a:t> MINT</a:t>
                      </a:r>
                      <a:endParaRPr lang="de-DE" sz="1600" b="0"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r" fontAlgn="t"/>
                      <a:endParaRPr lang="de-DE" sz="1200" b="0"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355171">
                <a:tc>
                  <a:txBody>
                    <a:bodyPr/>
                    <a:lstStyle/>
                    <a:p>
                      <a:pPr algn="l" rtl="0" fontAlgn="t"/>
                      <a:r>
                        <a:rPr lang="de-DE" sz="1400" b="1" i="0" u="none" strike="noStrike" dirty="0" smtClean="0">
                          <a:solidFill>
                            <a:srgbClr val="000000"/>
                          </a:solidFill>
                          <a:effectLst/>
                          <a:latin typeface="+mn-lt"/>
                        </a:rPr>
                        <a:t> Software </a:t>
                      </a:r>
                      <a:r>
                        <a:rPr lang="de-DE" sz="1400" b="1" i="0" u="none" strike="noStrike" dirty="0" err="1">
                          <a:solidFill>
                            <a:srgbClr val="000000"/>
                          </a:solidFill>
                          <a:effectLst/>
                          <a:latin typeface="+mn-lt"/>
                        </a:rPr>
                        <a:t>and</a:t>
                      </a:r>
                      <a:r>
                        <a:rPr lang="de-DE" sz="1400" b="1" i="0" u="none" strike="noStrike" dirty="0">
                          <a:solidFill>
                            <a:srgbClr val="000000"/>
                          </a:solidFill>
                          <a:effectLst/>
                          <a:latin typeface="+mn-lt"/>
                        </a:rPr>
                        <a:t> </a:t>
                      </a:r>
                      <a:r>
                        <a:rPr lang="de-DE" sz="1400" b="1" i="0" u="none" strike="noStrike" dirty="0" smtClean="0">
                          <a:solidFill>
                            <a:srgbClr val="000000"/>
                          </a:solidFill>
                          <a:effectLst/>
                          <a:latin typeface="+mn-lt"/>
                        </a:rPr>
                        <a:t>Interface                         Technology</a:t>
                      </a:r>
                      <a:endParaRPr lang="de-DE" sz="1400" b="1"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a:solidFill>
                            <a:srgbClr val="000000"/>
                          </a:solidFill>
                          <a:effectLst/>
                          <a:latin typeface="+mn-lt"/>
                        </a:rPr>
                        <a:t>5</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de-DE" sz="1200" b="0" i="0" u="none" strike="noStrike" dirty="0">
                        <a:solidFill>
                          <a:srgbClr val="000000"/>
                        </a:solidFill>
                        <a:effectLst/>
                        <a:latin typeface="+mn-lt"/>
                      </a:endParaRPr>
                    </a:p>
                  </a:txBody>
                  <a:tcPr marL="7324" marR="7324" marT="7324" marB="0">
                    <a:lnL>
                      <a:noFill/>
                    </a:lnL>
                    <a:lnR>
                      <a:noFill/>
                    </a:lnR>
                    <a:lnT>
                      <a:noFill/>
                    </a:lnT>
                    <a:lnB>
                      <a:noFill/>
                    </a:lnB>
                  </a:tcPr>
                </a:tc>
                <a:tc>
                  <a:txBody>
                    <a:bodyPr/>
                    <a:lstStyle/>
                    <a:p>
                      <a:pPr algn="r" fontAlgn="t"/>
                      <a:endParaRPr lang="de-DE" sz="1200" b="0" i="0" u="none" strike="noStrike" dirty="0">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dirty="0">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dirty="0">
                        <a:solidFill>
                          <a:srgbClr val="000000"/>
                        </a:solidFill>
                        <a:effectLst/>
                        <a:latin typeface="+mn-lt"/>
                      </a:endParaRPr>
                    </a:p>
                  </a:txBody>
                  <a:tcPr marL="7324" marR="7324" marT="7324" marB="0">
                    <a:lnL>
                      <a:noFill/>
                    </a:lnL>
                    <a:lnR>
                      <a:noFill/>
                    </a:lnR>
                    <a:lnT>
                      <a:noFill/>
                    </a:lnT>
                    <a:lnB>
                      <a:noFill/>
                    </a:lnB>
                  </a:tcPr>
                </a:tc>
                <a:tc>
                  <a:txBody>
                    <a:bodyPr/>
                    <a:lstStyle/>
                    <a:p>
                      <a:pPr algn="r" fontAlgn="t"/>
                      <a:endParaRPr lang="de-DE" sz="1200" b="0" i="0" u="none" strike="noStrike" dirty="0">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dirty="0">
                        <a:solidFill>
                          <a:srgbClr val="000000"/>
                        </a:solidFill>
                        <a:effectLst/>
                        <a:latin typeface="+mn-lt"/>
                      </a:endParaRPr>
                    </a:p>
                  </a:txBody>
                  <a:tcPr marL="7324" marR="7324" marT="732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de-DE" sz="1200" b="0" i="0" u="none" strike="noStrike" dirty="0">
                        <a:solidFill>
                          <a:srgbClr val="000000"/>
                        </a:solidFill>
                        <a:effectLst/>
                        <a:latin typeface="+mn-lt"/>
                      </a:endParaRPr>
                    </a:p>
                  </a:txBody>
                  <a:tcPr marL="7324" marR="7324" marT="7324" marB="0">
                    <a:lnL>
                      <a:noFill/>
                    </a:lnL>
                    <a:lnR>
                      <a:noFill/>
                    </a:lnR>
                    <a:lnT>
                      <a:noFill/>
                    </a:lnT>
                    <a:lnB>
                      <a:noFill/>
                    </a:lnB>
                  </a:tcPr>
                </a:tc>
              </a:tr>
              <a:tr h="115306">
                <a:tc>
                  <a:txBody>
                    <a:bodyPr/>
                    <a:lstStyle/>
                    <a:p>
                      <a:pPr algn="l" rtl="0" fontAlgn="t"/>
                      <a:r>
                        <a:rPr lang="de-DE" sz="400" b="0" i="0" u="none" strike="noStrike" dirty="0">
                          <a:solidFill>
                            <a:srgbClr val="000000"/>
                          </a:solidFill>
                          <a:effectLst/>
                          <a:latin typeface="Arial" panose="020B0604020202020204" pitchFamily="34" charset="0"/>
                          <a:cs typeface="Arial" panose="020B0604020202020204" pitchFamily="34" charset="0"/>
                        </a:rPr>
                        <a:t> </a:t>
                      </a:r>
                    </a:p>
                  </a:txBody>
                  <a:tcPr marL="7324" marR="7324" marT="73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t"/>
                      <a:r>
                        <a:rPr lang="de-DE" sz="400" b="1" i="0" u="none" strike="noStrike">
                          <a:solidFill>
                            <a:srgbClr val="000000"/>
                          </a:solidFill>
                          <a:effectLst/>
                          <a:latin typeface="Arial" panose="020B0604020202020204" pitchFamily="34" charset="0"/>
                          <a:cs typeface="Arial" panose="020B0604020202020204" pitchFamily="34" charset="0"/>
                        </a:rPr>
                        <a:t> </a:t>
                      </a:r>
                    </a:p>
                  </a:txBody>
                  <a:tcPr marL="7324" marR="7324" marT="73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rtl="0" fontAlgn="t"/>
                      <a:r>
                        <a:rPr lang="de-DE" sz="400" b="0" i="0" u="none" strike="noStrike">
                          <a:solidFill>
                            <a:srgbClr val="000000"/>
                          </a:solidFill>
                          <a:effectLst/>
                          <a:latin typeface="Arial" panose="020B0604020202020204" pitchFamily="34" charset="0"/>
                          <a:cs typeface="Arial" panose="020B0604020202020204" pitchFamily="34" charset="0"/>
                        </a:rPr>
                        <a:t> </a:t>
                      </a:r>
                    </a:p>
                  </a:txBody>
                  <a:tcPr marL="7324" marR="7324" marT="7324" marB="0">
                    <a:lnL>
                      <a:noFill/>
                    </a:lnL>
                    <a:lnR>
                      <a:noFill/>
                    </a:lnR>
                    <a:lnT>
                      <a:noFill/>
                    </a:lnT>
                    <a:lnB>
                      <a:noFill/>
                    </a:lnB>
                    <a:solidFill>
                      <a:srgbClr val="C0C0C0"/>
                    </a:solidFill>
                  </a:tcPr>
                </a:tc>
                <a:tc>
                  <a:txBody>
                    <a:bodyPr/>
                    <a:lstStyle/>
                    <a:p>
                      <a:pPr algn="l" rtl="0" fontAlgn="t"/>
                      <a:r>
                        <a:rPr lang="de-DE" sz="400" b="0" i="0" u="none" strike="noStrike">
                          <a:solidFill>
                            <a:srgbClr val="000000"/>
                          </a:solidFill>
                          <a:effectLst/>
                          <a:latin typeface="Arial" panose="020B0604020202020204" pitchFamily="34" charset="0"/>
                          <a:cs typeface="Arial" panose="020B0604020202020204" pitchFamily="34" charset="0"/>
                        </a:rPr>
                        <a:t> </a:t>
                      </a:r>
                    </a:p>
                  </a:txBody>
                  <a:tcPr marL="7324" marR="7324" marT="7324" marB="0">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t"/>
                      <a:r>
                        <a:rPr lang="de-DE" sz="400" b="1" i="0" u="none" strike="noStrike">
                          <a:solidFill>
                            <a:srgbClr val="000000"/>
                          </a:solidFill>
                          <a:effectLst/>
                          <a:latin typeface="Arial" panose="020B0604020202020204" pitchFamily="34" charset="0"/>
                          <a:cs typeface="Arial" panose="020B0604020202020204" pitchFamily="34" charset="0"/>
                        </a:rPr>
                        <a:t> </a:t>
                      </a:r>
                    </a:p>
                  </a:txBody>
                  <a:tcPr marL="7324" marR="7324" marT="7324" marB="0">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rtl="0" fontAlgn="t"/>
                      <a:r>
                        <a:rPr lang="de-DE" sz="400" b="0" i="0" u="none" strike="noStrike">
                          <a:solidFill>
                            <a:srgbClr val="000000"/>
                          </a:solidFill>
                          <a:effectLst/>
                          <a:latin typeface="Arial" panose="020B0604020202020204" pitchFamily="34" charset="0"/>
                          <a:cs typeface="Arial" panose="020B0604020202020204" pitchFamily="34" charset="0"/>
                        </a:rPr>
                        <a:t> </a:t>
                      </a:r>
                    </a:p>
                  </a:txBody>
                  <a:tcPr marL="7324" marR="7324" marT="7324" marB="0">
                    <a:lnL>
                      <a:noFill/>
                    </a:lnL>
                    <a:lnR>
                      <a:noFill/>
                    </a:lnR>
                    <a:lnT>
                      <a:noFill/>
                    </a:lnT>
                    <a:lnB>
                      <a:noFill/>
                    </a:lnB>
                    <a:solidFill>
                      <a:srgbClr val="C0C0C0"/>
                    </a:solidFill>
                  </a:tcPr>
                </a:tc>
                <a:tc>
                  <a:txBody>
                    <a:bodyPr/>
                    <a:lstStyle/>
                    <a:p>
                      <a:pPr algn="l" rtl="0" fontAlgn="t"/>
                      <a:r>
                        <a:rPr lang="de-DE" sz="400" b="0" i="0" u="none" strike="noStrike">
                          <a:solidFill>
                            <a:srgbClr val="000000"/>
                          </a:solidFill>
                          <a:effectLst/>
                          <a:latin typeface="Arial" panose="020B0604020202020204" pitchFamily="34" charset="0"/>
                          <a:cs typeface="Arial" panose="020B0604020202020204" pitchFamily="34" charset="0"/>
                        </a:rPr>
                        <a:t> </a:t>
                      </a:r>
                    </a:p>
                  </a:txBody>
                  <a:tcPr marL="7324" marR="7324" marT="7324" marB="0">
                    <a:lnL>
                      <a:noFill/>
                    </a:lnL>
                    <a:lnR>
                      <a:noFill/>
                    </a:lnR>
                    <a:lnT>
                      <a:noFill/>
                    </a:lnT>
                    <a:lnB>
                      <a:noFill/>
                    </a:lnB>
                    <a:solidFill>
                      <a:srgbClr val="C0C0C0"/>
                    </a:solidFill>
                  </a:tcPr>
                </a:tc>
                <a:tc>
                  <a:txBody>
                    <a:bodyPr/>
                    <a:lstStyle/>
                    <a:p>
                      <a:pPr algn="r" rtl="0" fontAlgn="t"/>
                      <a:r>
                        <a:rPr lang="de-DE" sz="400" b="1" i="0" u="none" strike="noStrike">
                          <a:solidFill>
                            <a:srgbClr val="000000"/>
                          </a:solidFill>
                          <a:effectLst/>
                          <a:latin typeface="Arial" panose="020B0604020202020204" pitchFamily="34" charset="0"/>
                          <a:cs typeface="Arial" panose="020B0604020202020204" pitchFamily="34" charset="0"/>
                        </a:rPr>
                        <a:t> </a:t>
                      </a:r>
                    </a:p>
                  </a:txBody>
                  <a:tcPr marL="7324" marR="7324" marT="7324" marB="0">
                    <a:lnL>
                      <a:noFill/>
                    </a:lnL>
                    <a:lnR>
                      <a:noFill/>
                    </a:lnR>
                    <a:lnT>
                      <a:noFill/>
                    </a:lnT>
                    <a:lnB>
                      <a:noFill/>
                    </a:lnB>
                    <a:solidFill>
                      <a:srgbClr val="C0C0C0"/>
                    </a:solidFill>
                  </a:tcPr>
                </a:tc>
                <a:tc>
                  <a:txBody>
                    <a:bodyPr/>
                    <a:lstStyle/>
                    <a:p>
                      <a:pPr algn="l" rtl="0" fontAlgn="t"/>
                      <a:r>
                        <a:rPr lang="de-DE" sz="400" b="0" i="0" u="none" strike="noStrike">
                          <a:solidFill>
                            <a:srgbClr val="000000"/>
                          </a:solidFill>
                          <a:effectLst/>
                          <a:latin typeface="Arial" panose="020B0604020202020204" pitchFamily="34" charset="0"/>
                          <a:cs typeface="Arial" panose="020B0604020202020204" pitchFamily="34" charset="0"/>
                        </a:rPr>
                        <a:t> </a:t>
                      </a:r>
                    </a:p>
                  </a:txBody>
                  <a:tcPr marL="7324" marR="7324" marT="7324" marB="0">
                    <a:lnL>
                      <a:noFill/>
                    </a:lnL>
                    <a:lnR>
                      <a:noFill/>
                    </a:lnR>
                    <a:lnT>
                      <a:noFill/>
                    </a:lnT>
                    <a:lnB>
                      <a:noFill/>
                    </a:lnB>
                    <a:solidFill>
                      <a:srgbClr val="C0C0C0"/>
                    </a:solidFill>
                  </a:tcPr>
                </a:tc>
                <a:tc>
                  <a:txBody>
                    <a:bodyPr/>
                    <a:lstStyle/>
                    <a:p>
                      <a:pPr algn="l" rtl="0" fontAlgn="t"/>
                      <a:r>
                        <a:rPr lang="de-DE" sz="400" b="0" i="0" u="none" strike="noStrike" dirty="0">
                          <a:solidFill>
                            <a:srgbClr val="000000"/>
                          </a:solidFill>
                          <a:effectLst/>
                          <a:latin typeface="Arial" panose="020B0604020202020204" pitchFamily="34" charset="0"/>
                          <a:cs typeface="Arial" panose="020B0604020202020204" pitchFamily="34" charset="0"/>
                        </a:rPr>
                        <a:t> </a:t>
                      </a:r>
                    </a:p>
                  </a:txBody>
                  <a:tcPr marL="7324" marR="7324" marT="7324" marB="0">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t"/>
                      <a:r>
                        <a:rPr lang="de-DE" sz="400" b="1" i="0" u="none" strike="noStrike" dirty="0">
                          <a:solidFill>
                            <a:srgbClr val="000000"/>
                          </a:solidFill>
                          <a:effectLst/>
                          <a:latin typeface="Arial" panose="020B0604020202020204" pitchFamily="34" charset="0"/>
                          <a:cs typeface="Arial" panose="020B0604020202020204" pitchFamily="34" charset="0"/>
                        </a:rPr>
                        <a:t> </a:t>
                      </a:r>
                    </a:p>
                  </a:txBody>
                  <a:tcPr marL="7324" marR="7324" marT="7324" marB="0">
                    <a:lnL>
                      <a:noFill/>
                    </a:lnL>
                    <a:lnR>
                      <a:noFill/>
                    </a:lnR>
                    <a:lnT>
                      <a:noFill/>
                    </a:lnT>
                    <a:lnB>
                      <a:noFill/>
                    </a:lnB>
                    <a:solidFill>
                      <a:srgbClr val="C0C0C0"/>
                    </a:solidFill>
                  </a:tcPr>
                </a:tc>
              </a:tr>
              <a:tr h="355171">
                <a:tc>
                  <a:txBody>
                    <a:bodyPr/>
                    <a:lstStyle/>
                    <a:p>
                      <a:pPr algn="l" rtl="0" fontAlgn="t"/>
                      <a:r>
                        <a:rPr lang="de-DE" sz="1400" b="1" i="0" u="none" strike="noStrike" dirty="0" smtClean="0">
                          <a:solidFill>
                            <a:srgbClr val="000000"/>
                          </a:solidFill>
                          <a:effectLst/>
                          <a:latin typeface="+mn-lt"/>
                        </a:rPr>
                        <a:t> GNSS</a:t>
                      </a:r>
                      <a:endParaRPr lang="de-DE" sz="1400" b="1"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a:solidFill>
                            <a:srgbClr val="000000"/>
                          </a:solidFill>
                          <a:effectLst/>
                          <a:latin typeface="+mn-lt"/>
                        </a:rPr>
                        <a:t>2,5</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t"/>
                      <a:r>
                        <a:rPr lang="de-DE" sz="1400" b="1" i="0" u="none" strike="noStrike" dirty="0" smtClean="0">
                          <a:solidFill>
                            <a:srgbClr val="000000"/>
                          </a:solidFill>
                          <a:effectLst/>
                          <a:latin typeface="+mn-lt"/>
                        </a:rPr>
                        <a:t> </a:t>
                      </a:r>
                      <a:r>
                        <a:rPr lang="de-DE" sz="1400" b="1" i="0" u="none" strike="noStrike" dirty="0" err="1" smtClean="0">
                          <a:solidFill>
                            <a:srgbClr val="000000"/>
                          </a:solidFill>
                          <a:effectLst/>
                          <a:latin typeface="+mn-lt"/>
                        </a:rPr>
                        <a:t>Terrestrial</a:t>
                      </a:r>
                      <a:r>
                        <a:rPr lang="de-DE" sz="1400" b="1" i="0" u="none" strike="noStrike" dirty="0" smtClean="0">
                          <a:solidFill>
                            <a:srgbClr val="000000"/>
                          </a:solidFill>
                          <a:effectLst/>
                          <a:latin typeface="+mn-lt"/>
                        </a:rPr>
                        <a:t> </a:t>
                      </a:r>
                      <a:r>
                        <a:rPr lang="de-DE" sz="1400" b="1" i="0" u="none" strike="noStrike" dirty="0">
                          <a:solidFill>
                            <a:srgbClr val="000000"/>
                          </a:solidFill>
                          <a:effectLst/>
                          <a:latin typeface="+mn-lt"/>
                        </a:rPr>
                        <a:t>Laser Scanning </a:t>
                      </a: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a:solidFill>
                            <a:srgbClr val="000000"/>
                          </a:solidFill>
                          <a:effectLst/>
                          <a:latin typeface="+mn-lt"/>
                        </a:rPr>
                        <a:t>2,5</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dirty="0">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de-DE" sz="1200" b="0" i="0" u="none" strike="noStrike" dirty="0">
                        <a:solidFill>
                          <a:srgbClr val="000000"/>
                        </a:solidFill>
                        <a:effectLst/>
                        <a:latin typeface="+mn-lt"/>
                      </a:endParaRPr>
                    </a:p>
                  </a:txBody>
                  <a:tcPr marL="7324" marR="7324" marT="7324" marB="0">
                    <a:lnL>
                      <a:noFill/>
                    </a:lnL>
                    <a:lnR>
                      <a:noFill/>
                    </a:lnR>
                    <a:lnT>
                      <a:noFill/>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dirty="0">
                        <a:solidFill>
                          <a:srgbClr val="000000"/>
                        </a:solidFill>
                        <a:effectLst/>
                        <a:latin typeface="+mn-lt"/>
                      </a:endParaRPr>
                    </a:p>
                  </a:txBody>
                  <a:tcPr marL="7324" marR="7324" marT="7324"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de-DE" sz="1600" b="0" i="0" u="none" strike="noStrike" dirty="0" smtClean="0">
                          <a:solidFill>
                            <a:srgbClr val="000000"/>
                          </a:solidFill>
                          <a:effectLst/>
                          <a:latin typeface="+mn-lt"/>
                        </a:rPr>
                        <a:t> </a:t>
                      </a:r>
                      <a:r>
                        <a:rPr lang="de-DE" sz="1600" b="0" i="0" u="none" strike="noStrike" dirty="0" err="1" smtClean="0">
                          <a:solidFill>
                            <a:srgbClr val="000000"/>
                          </a:solidFill>
                          <a:effectLst/>
                          <a:latin typeface="+mn-lt"/>
                        </a:rPr>
                        <a:t>Geodetic</a:t>
                      </a:r>
                      <a:r>
                        <a:rPr lang="de-DE" sz="1600" b="0" i="0" u="none" strike="noStrike" dirty="0" smtClean="0">
                          <a:solidFill>
                            <a:srgbClr val="000000"/>
                          </a:solidFill>
                          <a:effectLst/>
                          <a:latin typeface="+mn-lt"/>
                        </a:rPr>
                        <a:t>   </a:t>
                      </a:r>
                      <a:r>
                        <a:rPr lang="de-DE" sz="1600" b="0" i="0" u="none" strike="noStrike" dirty="0" err="1" smtClean="0">
                          <a:solidFill>
                            <a:srgbClr val="000000"/>
                          </a:solidFill>
                          <a:effectLst/>
                          <a:latin typeface="+mn-lt"/>
                        </a:rPr>
                        <a:t>Metrology</a:t>
                      </a:r>
                      <a:r>
                        <a:rPr lang="de-DE" sz="1600" b="0" i="0" u="none" strike="noStrike" dirty="0" smtClean="0">
                          <a:solidFill>
                            <a:srgbClr val="000000"/>
                          </a:solidFill>
                          <a:effectLst/>
                          <a:latin typeface="+mn-lt"/>
                        </a:rPr>
                        <a:t>    GMT</a:t>
                      </a:r>
                      <a:endParaRPr lang="de-DE" sz="1200" b="0"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t"/>
                      <a:endParaRPr lang="de-DE" sz="1200" b="0"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a:noFill/>
                    </a:lnT>
                    <a:lnB>
                      <a:noFill/>
                    </a:lnB>
                  </a:tcPr>
                </a:tc>
              </a:tr>
              <a:tr h="355171">
                <a:tc>
                  <a:txBody>
                    <a:bodyPr/>
                    <a:lstStyle/>
                    <a:p>
                      <a:pPr algn="just" fontAlgn="t"/>
                      <a:endParaRPr lang="de-DE" sz="1200" b="0" i="0" u="none" strike="noStrike" dirty="0">
                        <a:solidFill>
                          <a:srgbClr val="000000"/>
                        </a:solidFill>
                        <a:effectLst/>
                        <a:latin typeface="+mn-lt"/>
                      </a:endParaRPr>
                    </a:p>
                  </a:txBody>
                  <a:tcPr marL="7324" marR="7324" marT="73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a:solidFill>
                            <a:srgbClr val="000000"/>
                          </a:solidFill>
                          <a:effectLst/>
                          <a:latin typeface="+mn-lt"/>
                        </a:rPr>
                        <a:t> </a:t>
                      </a:r>
                    </a:p>
                  </a:txBody>
                  <a:tcPr marL="7324" marR="7324" marT="7324"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t"/>
                      <a:r>
                        <a:rPr lang="de-DE" sz="1400" b="1" i="0" u="none" strike="noStrike" dirty="0" smtClean="0">
                          <a:solidFill>
                            <a:srgbClr val="000000"/>
                          </a:solidFill>
                          <a:effectLst/>
                          <a:latin typeface="+mn-lt"/>
                        </a:rPr>
                        <a:t> Integrated </a:t>
                      </a:r>
                      <a:r>
                        <a:rPr lang="de-DE" sz="1400" b="1" i="0" u="none" strike="noStrike" dirty="0">
                          <a:solidFill>
                            <a:srgbClr val="000000"/>
                          </a:solidFill>
                          <a:effectLst/>
                          <a:latin typeface="+mn-lt"/>
                        </a:rPr>
                        <a:t>Navigation</a:t>
                      </a: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a:solidFill>
                            <a:srgbClr val="000000"/>
                          </a:solidFill>
                          <a:effectLst/>
                          <a:latin typeface="+mn-lt"/>
                        </a:rPr>
                        <a:t>5</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dirty="0">
                        <a:solidFill>
                          <a:srgbClr val="000000"/>
                        </a:solidFill>
                        <a:effectLst/>
                        <a:latin typeface="+mn-lt"/>
                      </a:endParaRPr>
                    </a:p>
                  </a:txBody>
                  <a:tcPr marL="7324" marR="7324" marT="732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r>
              <a:tr h="355171">
                <a:tc>
                  <a:txBody>
                    <a:bodyPr/>
                    <a:lstStyle/>
                    <a:p>
                      <a:pPr algn="l" rtl="0" fontAlgn="t"/>
                      <a:r>
                        <a:rPr lang="de-DE" sz="1200" b="0" i="1" u="none" strike="noStrike" dirty="0" smtClean="0">
                          <a:solidFill>
                            <a:srgbClr val="000000"/>
                          </a:solidFill>
                          <a:effectLst/>
                          <a:latin typeface="+mn-lt"/>
                        </a:rPr>
                        <a:t> optional:  Land </a:t>
                      </a:r>
                      <a:r>
                        <a:rPr lang="de-DE" sz="1200" b="0" i="1" u="none" strike="noStrike" dirty="0" err="1">
                          <a:solidFill>
                            <a:srgbClr val="000000"/>
                          </a:solidFill>
                          <a:effectLst/>
                          <a:latin typeface="+mn-lt"/>
                        </a:rPr>
                        <a:t>Surveying</a:t>
                      </a:r>
                      <a:r>
                        <a:rPr lang="de-DE" sz="1200" b="0" i="1" u="none" strike="noStrike" dirty="0">
                          <a:solidFill>
                            <a:srgbClr val="000000"/>
                          </a:solidFill>
                          <a:effectLst/>
                          <a:latin typeface="+mn-lt"/>
                        </a:rPr>
                        <a:t> </a:t>
                      </a:r>
                      <a:r>
                        <a:rPr lang="de-DE" sz="1200" b="0" i="1" u="none" strike="noStrike" dirty="0" smtClean="0">
                          <a:solidFill>
                            <a:srgbClr val="000000"/>
                          </a:solidFill>
                          <a:effectLst/>
                          <a:latin typeface="+mn-lt"/>
                        </a:rPr>
                        <a:t> Tutorial</a:t>
                      </a:r>
                      <a:endParaRPr lang="de-DE" sz="1200" b="0" i="1"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1" u="none" strike="noStrike" dirty="0">
                          <a:solidFill>
                            <a:srgbClr val="000000"/>
                          </a:solidFill>
                          <a:effectLst/>
                          <a:latin typeface="+mn-lt"/>
                        </a:rPr>
                        <a:t>0</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de-DE" sz="1200" b="0"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t"/>
                      <a:r>
                        <a:rPr lang="de-DE" sz="1200" b="1" i="0" u="none" strike="noStrike" dirty="0" smtClean="0">
                          <a:solidFill>
                            <a:srgbClr val="000000"/>
                          </a:solidFill>
                          <a:effectLst/>
                          <a:latin typeface="+mn-lt"/>
                        </a:rPr>
                        <a:t> </a:t>
                      </a:r>
                      <a:r>
                        <a:rPr lang="de-DE" sz="1400" b="1" i="0" u="none" strike="noStrike" dirty="0" smtClean="0">
                          <a:solidFill>
                            <a:srgbClr val="000000"/>
                          </a:solidFill>
                          <a:effectLst/>
                          <a:latin typeface="+mn-lt"/>
                        </a:rPr>
                        <a:t>Higher</a:t>
                      </a:r>
                      <a:r>
                        <a:rPr lang="de-DE" sz="1200" b="1" i="0" u="none" strike="noStrike" dirty="0" smtClean="0">
                          <a:solidFill>
                            <a:srgbClr val="000000"/>
                          </a:solidFill>
                          <a:effectLst/>
                          <a:latin typeface="+mn-lt"/>
                        </a:rPr>
                        <a:t>  </a:t>
                      </a:r>
                      <a:r>
                        <a:rPr lang="de-DE" sz="1400" b="1" i="0" u="none" strike="noStrike" dirty="0" err="1">
                          <a:solidFill>
                            <a:srgbClr val="000000"/>
                          </a:solidFill>
                          <a:effectLst/>
                          <a:latin typeface="+mn-lt"/>
                        </a:rPr>
                        <a:t>Geodesy</a:t>
                      </a:r>
                      <a:endParaRPr lang="de-DE" sz="1400" b="1"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a:solidFill>
                            <a:srgbClr val="000000"/>
                          </a:solidFill>
                          <a:effectLst/>
                          <a:latin typeface="+mn-lt"/>
                        </a:rPr>
                        <a:t>5</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dirty="0">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dirty="0">
                        <a:solidFill>
                          <a:srgbClr val="000000"/>
                        </a:solidFill>
                        <a:effectLst/>
                        <a:latin typeface="+mn-lt"/>
                      </a:endParaRPr>
                    </a:p>
                  </a:txBody>
                  <a:tcPr marL="7324" marR="7324" marT="7324" marB="0">
                    <a:lnL>
                      <a:noFill/>
                    </a:lnL>
                    <a:lnR>
                      <a:noFill/>
                    </a:lnR>
                    <a:lnT>
                      <a:noFill/>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r>
              <a:tr h="115306">
                <a:tc>
                  <a:txBody>
                    <a:bodyPr/>
                    <a:lstStyle/>
                    <a:p>
                      <a:pPr algn="just" rtl="0" fontAlgn="t"/>
                      <a:r>
                        <a:rPr lang="de-DE" sz="200" b="1" i="0" u="none" strike="noStrike">
                          <a:solidFill>
                            <a:srgbClr val="000000"/>
                          </a:solidFill>
                          <a:effectLst/>
                          <a:latin typeface="+mn-lt"/>
                        </a:rPr>
                        <a:t> </a:t>
                      </a:r>
                    </a:p>
                  </a:txBody>
                  <a:tcPr marL="7324" marR="7324" marT="73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t"/>
                      <a:r>
                        <a:rPr lang="de-DE" sz="200" b="1" i="0" u="none" strike="noStrike">
                          <a:solidFill>
                            <a:srgbClr val="000000"/>
                          </a:solidFill>
                          <a:effectLst/>
                          <a:latin typeface="+mn-lt"/>
                        </a:rPr>
                        <a:t> </a:t>
                      </a:r>
                    </a:p>
                  </a:txBody>
                  <a:tcPr marL="7324" marR="7324" marT="73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rtl="0" fontAlgn="t"/>
                      <a:r>
                        <a:rPr lang="de-DE" sz="200" b="0" i="0" u="none" strike="noStrike">
                          <a:solidFill>
                            <a:srgbClr val="000000"/>
                          </a:solidFill>
                          <a:effectLst/>
                          <a:latin typeface="+mn-lt"/>
                        </a:rPr>
                        <a:t> </a:t>
                      </a:r>
                    </a:p>
                  </a:txBody>
                  <a:tcPr marL="7324" marR="7324" marT="7324" marB="0">
                    <a:lnL>
                      <a:noFill/>
                    </a:lnL>
                    <a:lnR>
                      <a:noFill/>
                    </a:lnR>
                    <a:lnT>
                      <a:noFill/>
                    </a:lnT>
                    <a:lnB>
                      <a:noFill/>
                    </a:lnB>
                    <a:solidFill>
                      <a:srgbClr val="C0C0C0"/>
                    </a:solidFill>
                  </a:tcPr>
                </a:tc>
                <a:tc>
                  <a:txBody>
                    <a:bodyPr/>
                    <a:lstStyle/>
                    <a:p>
                      <a:pPr algn="just" rtl="0" fontAlgn="t"/>
                      <a:r>
                        <a:rPr lang="de-DE" sz="200" b="1" i="0" u="none" strike="noStrike">
                          <a:solidFill>
                            <a:srgbClr val="000000"/>
                          </a:solidFill>
                          <a:effectLst/>
                          <a:latin typeface="+mn-lt"/>
                        </a:rPr>
                        <a:t> </a:t>
                      </a:r>
                    </a:p>
                  </a:txBody>
                  <a:tcPr marL="7324" marR="7324" marT="73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t"/>
                      <a:r>
                        <a:rPr lang="de-DE" sz="200" b="1" i="0" u="none" strike="noStrike">
                          <a:solidFill>
                            <a:srgbClr val="000000"/>
                          </a:solidFill>
                          <a:effectLst/>
                          <a:latin typeface="+mn-lt"/>
                        </a:rPr>
                        <a:t> </a:t>
                      </a:r>
                    </a:p>
                  </a:txBody>
                  <a:tcPr marL="7324" marR="7324" marT="73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rtl="0" fontAlgn="t"/>
                      <a:r>
                        <a:rPr lang="de-DE" sz="200" b="0" i="0" u="none" strike="noStrike">
                          <a:solidFill>
                            <a:srgbClr val="000000"/>
                          </a:solidFill>
                          <a:effectLst/>
                          <a:latin typeface="+mn-lt"/>
                        </a:rPr>
                        <a:t> </a:t>
                      </a:r>
                    </a:p>
                  </a:txBody>
                  <a:tcPr marL="7324" marR="7324" marT="7324" marB="0">
                    <a:lnL>
                      <a:noFill/>
                    </a:lnL>
                    <a:lnR>
                      <a:noFill/>
                    </a:lnR>
                    <a:lnT>
                      <a:noFill/>
                    </a:lnT>
                    <a:lnB>
                      <a:noFill/>
                    </a:lnB>
                    <a:solidFill>
                      <a:srgbClr val="C0C0C0"/>
                    </a:solidFill>
                  </a:tcPr>
                </a:tc>
                <a:tc>
                  <a:txBody>
                    <a:bodyPr/>
                    <a:lstStyle/>
                    <a:p>
                      <a:pPr algn="just" rtl="0" fontAlgn="t"/>
                      <a:r>
                        <a:rPr lang="de-DE" sz="200" b="1" i="0" u="none" strike="noStrike">
                          <a:solidFill>
                            <a:srgbClr val="000000"/>
                          </a:solidFill>
                          <a:effectLst/>
                          <a:latin typeface="+mn-lt"/>
                        </a:rPr>
                        <a:t> </a:t>
                      </a:r>
                    </a:p>
                  </a:txBody>
                  <a:tcPr marL="7324" marR="7324" marT="7324" marB="0">
                    <a:lnL>
                      <a:noFill/>
                    </a:lnL>
                    <a:lnR>
                      <a:noFill/>
                    </a:lnR>
                    <a:lnT>
                      <a:noFill/>
                    </a:lnT>
                    <a:lnB>
                      <a:noFill/>
                    </a:lnB>
                    <a:solidFill>
                      <a:srgbClr val="C0C0C0"/>
                    </a:solidFill>
                  </a:tcPr>
                </a:tc>
                <a:tc>
                  <a:txBody>
                    <a:bodyPr/>
                    <a:lstStyle/>
                    <a:p>
                      <a:pPr algn="r" rtl="0" fontAlgn="t"/>
                      <a:r>
                        <a:rPr lang="de-DE" sz="200" b="1" i="0" u="none" strike="noStrike">
                          <a:solidFill>
                            <a:srgbClr val="000000"/>
                          </a:solidFill>
                          <a:effectLst/>
                          <a:latin typeface="+mn-lt"/>
                        </a:rPr>
                        <a:t> </a:t>
                      </a:r>
                    </a:p>
                  </a:txBody>
                  <a:tcPr marL="7324" marR="7324" marT="7324" marB="0">
                    <a:lnL>
                      <a:noFill/>
                    </a:lnL>
                    <a:lnR>
                      <a:noFill/>
                    </a:lnR>
                    <a:lnT>
                      <a:noFill/>
                    </a:lnT>
                    <a:lnB>
                      <a:noFill/>
                    </a:lnB>
                    <a:solidFill>
                      <a:srgbClr val="C0C0C0"/>
                    </a:solidFill>
                  </a:tcPr>
                </a:tc>
                <a:tc>
                  <a:txBody>
                    <a:bodyPr/>
                    <a:lstStyle/>
                    <a:p>
                      <a:pPr algn="l" rtl="0" fontAlgn="t"/>
                      <a:r>
                        <a:rPr lang="de-DE" sz="200" b="0" i="0" u="none" strike="noStrike">
                          <a:solidFill>
                            <a:srgbClr val="000000"/>
                          </a:solidFill>
                          <a:effectLst/>
                          <a:latin typeface="+mn-lt"/>
                        </a:rPr>
                        <a:t> </a:t>
                      </a:r>
                    </a:p>
                  </a:txBody>
                  <a:tcPr marL="7324" marR="7324" marT="7324" marB="0">
                    <a:lnL>
                      <a:noFill/>
                    </a:lnL>
                    <a:lnR>
                      <a:noFill/>
                    </a:lnR>
                    <a:lnT>
                      <a:noFill/>
                    </a:lnT>
                    <a:lnB>
                      <a:noFill/>
                    </a:lnB>
                    <a:solidFill>
                      <a:srgbClr val="C0C0C0"/>
                    </a:solidFill>
                  </a:tcPr>
                </a:tc>
                <a:tc>
                  <a:txBody>
                    <a:bodyPr/>
                    <a:lstStyle/>
                    <a:p>
                      <a:pPr algn="l" rtl="0" fontAlgn="t"/>
                      <a:r>
                        <a:rPr lang="de-DE" sz="200" b="0" i="0" u="none" strike="noStrike" dirty="0">
                          <a:solidFill>
                            <a:srgbClr val="000000"/>
                          </a:solidFill>
                          <a:effectLst/>
                          <a:latin typeface="+mn-lt"/>
                        </a:rPr>
                        <a:t> </a:t>
                      </a:r>
                    </a:p>
                  </a:txBody>
                  <a:tcPr marL="7324" marR="7324" marT="7324" marB="0">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t"/>
                      <a:r>
                        <a:rPr lang="de-DE" sz="200" b="1" i="0" u="none" strike="noStrike" dirty="0">
                          <a:solidFill>
                            <a:srgbClr val="000000"/>
                          </a:solidFill>
                          <a:effectLst/>
                          <a:latin typeface="+mn-lt"/>
                        </a:rPr>
                        <a:t> </a:t>
                      </a:r>
                    </a:p>
                  </a:txBody>
                  <a:tcPr marL="7324" marR="7324" marT="7324" marB="0">
                    <a:lnL>
                      <a:noFill/>
                    </a:lnL>
                    <a:lnR>
                      <a:noFill/>
                    </a:lnR>
                    <a:lnT>
                      <a:noFill/>
                    </a:lnT>
                    <a:lnB>
                      <a:noFill/>
                    </a:lnB>
                    <a:solidFill>
                      <a:srgbClr val="C0C0C0"/>
                    </a:solidFill>
                  </a:tcPr>
                </a:tc>
              </a:tr>
              <a:tr h="355171">
                <a:tc>
                  <a:txBody>
                    <a:bodyPr/>
                    <a:lstStyle/>
                    <a:p>
                      <a:pPr algn="just" rtl="0" fontAlgn="t"/>
                      <a:r>
                        <a:rPr lang="de-DE" sz="1400" b="1" i="0" u="none" strike="noStrike" dirty="0" smtClean="0">
                          <a:solidFill>
                            <a:srgbClr val="000000"/>
                          </a:solidFill>
                          <a:effectLst/>
                          <a:latin typeface="+mn-lt"/>
                        </a:rPr>
                        <a:t> GI-Science</a:t>
                      </a:r>
                      <a:endParaRPr lang="de-DE" sz="1400" b="1"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a:solidFill>
                            <a:srgbClr val="000000"/>
                          </a:solidFill>
                          <a:effectLst/>
                          <a:latin typeface="+mn-lt"/>
                        </a:rPr>
                        <a:t>2,5</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dirty="0">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rtl="0" fontAlgn="t"/>
                      <a:r>
                        <a:rPr lang="de-DE" sz="1400" b="1" i="0" u="none" strike="noStrike" dirty="0" smtClean="0">
                          <a:solidFill>
                            <a:srgbClr val="000000"/>
                          </a:solidFill>
                          <a:effectLst/>
                          <a:latin typeface="+mn-lt"/>
                        </a:rPr>
                        <a:t> </a:t>
                      </a:r>
                      <a:r>
                        <a:rPr lang="de-DE" sz="1400" b="1" i="0" u="none" strike="noStrike" dirty="0" err="1" smtClean="0">
                          <a:solidFill>
                            <a:srgbClr val="000000"/>
                          </a:solidFill>
                          <a:effectLst/>
                          <a:latin typeface="+mn-lt"/>
                        </a:rPr>
                        <a:t>Spatial</a:t>
                      </a:r>
                      <a:r>
                        <a:rPr lang="de-DE" sz="1400" b="1" i="0" u="none" strike="noStrike" dirty="0" smtClean="0">
                          <a:solidFill>
                            <a:srgbClr val="000000"/>
                          </a:solidFill>
                          <a:effectLst/>
                          <a:latin typeface="+mn-lt"/>
                        </a:rPr>
                        <a:t> </a:t>
                      </a:r>
                      <a:r>
                        <a:rPr lang="de-DE" sz="1400" b="1" i="0" u="none" strike="noStrike" dirty="0" err="1">
                          <a:solidFill>
                            <a:srgbClr val="000000"/>
                          </a:solidFill>
                          <a:effectLst/>
                          <a:latin typeface="+mn-lt"/>
                        </a:rPr>
                        <a:t>data</a:t>
                      </a:r>
                      <a:r>
                        <a:rPr lang="de-DE" sz="1400" b="1" i="0" u="none" strike="noStrike" dirty="0">
                          <a:solidFill>
                            <a:srgbClr val="000000"/>
                          </a:solidFill>
                          <a:effectLst/>
                          <a:latin typeface="+mn-lt"/>
                        </a:rPr>
                        <a:t> </a:t>
                      </a:r>
                      <a:r>
                        <a:rPr lang="de-DE" sz="1400" b="1" i="0" u="none" strike="noStrike" dirty="0" err="1">
                          <a:solidFill>
                            <a:srgbClr val="000000"/>
                          </a:solidFill>
                          <a:effectLst/>
                          <a:latin typeface="+mn-lt"/>
                        </a:rPr>
                        <a:t>analysis</a:t>
                      </a:r>
                      <a:r>
                        <a:rPr lang="de-DE" sz="1400" b="1" i="0" u="none" strike="noStrike" dirty="0">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a:solidFill>
                            <a:srgbClr val="000000"/>
                          </a:solidFill>
                          <a:effectLst/>
                          <a:latin typeface="+mn-lt"/>
                        </a:rPr>
                        <a:t>5</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dirty="0">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de-DE" sz="1200" b="0" i="0" u="none" strike="noStrike" dirty="0">
                        <a:solidFill>
                          <a:srgbClr val="000000"/>
                        </a:solidFill>
                        <a:effectLst/>
                        <a:latin typeface="+mn-lt"/>
                      </a:endParaRPr>
                    </a:p>
                  </a:txBody>
                  <a:tcPr marL="7324" marR="7324" marT="7324" marB="0">
                    <a:lnL>
                      <a:noFill/>
                    </a:lnL>
                    <a:lnR>
                      <a:noFill/>
                    </a:lnR>
                    <a:lnT>
                      <a:noFill/>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de-DE" sz="1600" b="0" i="0" u="none" strike="noStrike" dirty="0" smtClean="0">
                          <a:solidFill>
                            <a:srgbClr val="000000"/>
                          </a:solidFill>
                          <a:effectLst/>
                          <a:latin typeface="+mn-lt"/>
                        </a:rPr>
                        <a:t> Geoinformation    Technology   GIT</a:t>
                      </a:r>
                      <a:endParaRPr lang="de-DE" sz="1600" b="0"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r" fontAlgn="t"/>
                      <a:endParaRPr lang="de-DE" sz="1200" b="0" i="0" u="none" strike="noStrike">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a:noFill/>
                    </a:lnT>
                    <a:lnB>
                      <a:noFill/>
                    </a:lnB>
                  </a:tcPr>
                </a:tc>
              </a:tr>
              <a:tr h="115306">
                <a:tc>
                  <a:txBody>
                    <a:bodyPr/>
                    <a:lstStyle/>
                    <a:p>
                      <a:pPr algn="l" rtl="0" fontAlgn="t"/>
                      <a:r>
                        <a:rPr lang="de-DE" sz="200" b="0" i="0" u="none" strike="noStrike" dirty="0">
                          <a:solidFill>
                            <a:srgbClr val="000000"/>
                          </a:solidFill>
                          <a:effectLst/>
                          <a:latin typeface="+mn-lt"/>
                        </a:rPr>
                        <a:t> </a:t>
                      </a:r>
                    </a:p>
                  </a:txBody>
                  <a:tcPr marL="7324" marR="7324" marT="73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t"/>
                      <a:r>
                        <a:rPr lang="de-DE" sz="200" b="1" i="0" u="none" strike="noStrike">
                          <a:solidFill>
                            <a:srgbClr val="000000"/>
                          </a:solidFill>
                          <a:effectLst/>
                          <a:latin typeface="+mn-lt"/>
                        </a:rPr>
                        <a:t> </a:t>
                      </a:r>
                    </a:p>
                  </a:txBody>
                  <a:tcPr marL="7324" marR="7324" marT="73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rtl="0" fontAlgn="t"/>
                      <a:r>
                        <a:rPr lang="de-DE" sz="200" b="0" i="0" u="none" strike="noStrike">
                          <a:solidFill>
                            <a:srgbClr val="000000"/>
                          </a:solidFill>
                          <a:effectLst/>
                          <a:latin typeface="+mn-lt"/>
                        </a:rPr>
                        <a:t> </a:t>
                      </a:r>
                    </a:p>
                  </a:txBody>
                  <a:tcPr marL="7324" marR="7324" marT="7324" marB="0">
                    <a:lnL>
                      <a:noFill/>
                    </a:lnL>
                    <a:lnR>
                      <a:noFill/>
                    </a:lnR>
                    <a:lnT>
                      <a:noFill/>
                    </a:lnT>
                    <a:lnB>
                      <a:noFill/>
                    </a:lnB>
                    <a:solidFill>
                      <a:srgbClr val="C0C0C0"/>
                    </a:solidFill>
                  </a:tcPr>
                </a:tc>
                <a:tc>
                  <a:txBody>
                    <a:bodyPr/>
                    <a:lstStyle/>
                    <a:p>
                      <a:pPr algn="l" rtl="0" fontAlgn="t"/>
                      <a:r>
                        <a:rPr lang="de-DE" sz="200" b="0" i="0" u="none" strike="noStrike" dirty="0">
                          <a:solidFill>
                            <a:srgbClr val="000000"/>
                          </a:solidFill>
                          <a:effectLst/>
                          <a:latin typeface="+mn-lt"/>
                        </a:rPr>
                        <a:t> </a:t>
                      </a:r>
                    </a:p>
                  </a:txBody>
                  <a:tcPr marL="7324" marR="7324" marT="73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t"/>
                      <a:r>
                        <a:rPr lang="de-DE" sz="200" b="1" i="0" u="none" strike="noStrike">
                          <a:solidFill>
                            <a:srgbClr val="000000"/>
                          </a:solidFill>
                          <a:effectLst/>
                          <a:latin typeface="+mn-lt"/>
                        </a:rPr>
                        <a:t> </a:t>
                      </a:r>
                    </a:p>
                  </a:txBody>
                  <a:tcPr marL="7324" marR="7324" marT="73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rtl="0" fontAlgn="t"/>
                      <a:r>
                        <a:rPr lang="de-DE" sz="200" b="0" i="0" u="none" strike="noStrike">
                          <a:solidFill>
                            <a:srgbClr val="000000"/>
                          </a:solidFill>
                          <a:effectLst/>
                          <a:latin typeface="+mn-lt"/>
                        </a:rPr>
                        <a:t> </a:t>
                      </a:r>
                    </a:p>
                  </a:txBody>
                  <a:tcPr marL="7324" marR="7324" marT="7324" marB="0">
                    <a:lnL>
                      <a:noFill/>
                    </a:lnL>
                    <a:lnR>
                      <a:noFill/>
                    </a:lnR>
                    <a:lnT>
                      <a:noFill/>
                    </a:lnT>
                    <a:lnB>
                      <a:noFill/>
                    </a:lnB>
                    <a:solidFill>
                      <a:srgbClr val="C0C0C0"/>
                    </a:solidFill>
                  </a:tcPr>
                </a:tc>
                <a:tc>
                  <a:txBody>
                    <a:bodyPr/>
                    <a:lstStyle/>
                    <a:p>
                      <a:pPr algn="l" rtl="0" fontAlgn="t"/>
                      <a:r>
                        <a:rPr lang="de-DE" sz="200" b="0" i="0" u="none" strike="noStrike">
                          <a:solidFill>
                            <a:srgbClr val="000000"/>
                          </a:solidFill>
                          <a:effectLst/>
                          <a:latin typeface="+mn-lt"/>
                        </a:rPr>
                        <a:t> </a:t>
                      </a:r>
                    </a:p>
                  </a:txBody>
                  <a:tcPr marL="7324" marR="7324" marT="7324" marB="0">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t"/>
                      <a:r>
                        <a:rPr lang="de-DE" sz="200" b="1" i="0" u="none" strike="noStrike">
                          <a:solidFill>
                            <a:srgbClr val="000000"/>
                          </a:solidFill>
                          <a:effectLst/>
                          <a:latin typeface="+mn-lt"/>
                        </a:rPr>
                        <a:t> </a:t>
                      </a:r>
                    </a:p>
                  </a:txBody>
                  <a:tcPr marL="7324" marR="7324" marT="7324" marB="0">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rtl="0" fontAlgn="t"/>
                      <a:r>
                        <a:rPr lang="de-DE" sz="200" b="0" i="0" u="none" strike="noStrike">
                          <a:solidFill>
                            <a:srgbClr val="000000"/>
                          </a:solidFill>
                          <a:effectLst/>
                          <a:latin typeface="+mn-lt"/>
                        </a:rPr>
                        <a:t> </a:t>
                      </a:r>
                    </a:p>
                  </a:txBody>
                  <a:tcPr marL="7324" marR="7324" marT="7324" marB="0">
                    <a:lnL>
                      <a:noFill/>
                    </a:lnL>
                    <a:lnR>
                      <a:noFill/>
                    </a:lnR>
                    <a:lnT>
                      <a:noFill/>
                    </a:lnT>
                    <a:lnB>
                      <a:noFill/>
                    </a:lnB>
                    <a:solidFill>
                      <a:srgbClr val="C0C0C0"/>
                    </a:solidFill>
                  </a:tcPr>
                </a:tc>
                <a:tc>
                  <a:txBody>
                    <a:bodyPr/>
                    <a:lstStyle/>
                    <a:p>
                      <a:pPr algn="l" rtl="0" fontAlgn="t"/>
                      <a:r>
                        <a:rPr lang="de-DE" sz="200" b="0" i="0" u="none" strike="noStrike" dirty="0">
                          <a:solidFill>
                            <a:srgbClr val="000000"/>
                          </a:solidFill>
                          <a:effectLst/>
                          <a:latin typeface="+mn-lt"/>
                        </a:rPr>
                        <a:t> </a:t>
                      </a:r>
                    </a:p>
                  </a:txBody>
                  <a:tcPr marL="7324" marR="7324" marT="73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t"/>
                      <a:r>
                        <a:rPr lang="de-DE" sz="200" b="1" i="0" u="none" strike="noStrike" dirty="0">
                          <a:solidFill>
                            <a:srgbClr val="000000"/>
                          </a:solidFill>
                          <a:effectLst/>
                          <a:latin typeface="+mn-lt"/>
                        </a:rPr>
                        <a:t> </a:t>
                      </a:r>
                    </a:p>
                  </a:txBody>
                  <a:tcPr marL="7324" marR="7324" marT="7324" marB="0">
                    <a:lnL>
                      <a:noFill/>
                    </a:lnL>
                    <a:lnR>
                      <a:noFill/>
                    </a:lnR>
                    <a:lnT>
                      <a:noFill/>
                    </a:lnT>
                    <a:lnB>
                      <a:noFill/>
                    </a:lnB>
                    <a:solidFill>
                      <a:srgbClr val="C0C0C0"/>
                    </a:solidFill>
                  </a:tcPr>
                </a:tc>
              </a:tr>
              <a:tr h="355171">
                <a:tc>
                  <a:txBody>
                    <a:bodyPr/>
                    <a:lstStyle/>
                    <a:p>
                      <a:pPr algn="l" rtl="0" fontAlgn="t"/>
                      <a:r>
                        <a:rPr lang="en-US" sz="1400" b="1" i="0" u="none" strike="noStrike" dirty="0" smtClean="0">
                          <a:solidFill>
                            <a:srgbClr val="000000"/>
                          </a:solidFill>
                          <a:effectLst/>
                          <a:latin typeface="+mn-lt"/>
                        </a:rPr>
                        <a:t> Basics of Hydrography                                         </a:t>
                      </a:r>
                      <a:r>
                        <a:rPr lang="en-US" sz="1200" b="0" i="0" u="none" strike="noStrike" dirty="0" smtClean="0">
                          <a:solidFill>
                            <a:srgbClr val="0070C0"/>
                          </a:solidFill>
                          <a:effectLst/>
                          <a:latin typeface="+mn-lt"/>
                        </a:rPr>
                        <a:t>Practical Course 1</a:t>
                      </a:r>
                      <a:endParaRPr lang="en-US" sz="1200" b="1" i="0" u="none" strike="noStrike" dirty="0">
                        <a:solidFill>
                          <a:srgbClr val="0070C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a:solidFill>
                            <a:srgbClr val="000000"/>
                          </a:solidFill>
                          <a:effectLst/>
                          <a:latin typeface="+mn-lt"/>
                        </a:rPr>
                        <a:t>2,5</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t"/>
                      <a:r>
                        <a:rPr lang="en-US" sz="1400" b="1" i="0" u="none" strike="noStrike" dirty="0" smtClean="0">
                          <a:solidFill>
                            <a:srgbClr val="000000"/>
                          </a:solidFill>
                          <a:effectLst/>
                          <a:latin typeface="+mn-lt"/>
                        </a:rPr>
                        <a:t> Advanced Hydrography                                                   </a:t>
                      </a:r>
                      <a:r>
                        <a:rPr lang="en-US" sz="1200" b="0" i="0" u="none" strike="noStrike" dirty="0" smtClean="0">
                          <a:solidFill>
                            <a:srgbClr val="0070C0"/>
                          </a:solidFill>
                          <a:effectLst/>
                          <a:latin typeface="+mn-lt"/>
                        </a:rPr>
                        <a:t>Practical </a:t>
                      </a:r>
                      <a:r>
                        <a:rPr lang="en-US" sz="1200" b="0" i="0" u="none" strike="noStrike" dirty="0">
                          <a:solidFill>
                            <a:srgbClr val="0070C0"/>
                          </a:solidFill>
                          <a:effectLst/>
                          <a:latin typeface="+mn-lt"/>
                        </a:rPr>
                        <a:t>Course 3</a:t>
                      </a:r>
                      <a:endParaRPr lang="en-US" sz="1200" b="1" i="0" u="none" strike="noStrike" dirty="0">
                        <a:solidFill>
                          <a:srgbClr val="0070C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a:solidFill>
                            <a:srgbClr val="000000"/>
                          </a:solidFill>
                          <a:effectLst/>
                          <a:latin typeface="+mn-lt"/>
                        </a:rPr>
                        <a:t>5</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de-DE" sz="1400" b="1" i="0" u="none" strike="noStrike" dirty="0" smtClean="0">
                          <a:solidFill>
                            <a:srgbClr val="000000"/>
                          </a:solidFill>
                          <a:effectLst/>
                          <a:latin typeface="+mn-lt"/>
                        </a:rPr>
                        <a:t> Marine </a:t>
                      </a:r>
                      <a:r>
                        <a:rPr lang="de-DE" sz="1400" b="1" i="0" u="none" strike="noStrike" dirty="0" err="1" smtClean="0">
                          <a:solidFill>
                            <a:srgbClr val="000000"/>
                          </a:solidFill>
                          <a:effectLst/>
                          <a:latin typeface="+mn-lt"/>
                        </a:rPr>
                        <a:t>Geology</a:t>
                      </a:r>
                      <a:r>
                        <a:rPr lang="de-DE" sz="1400" b="1" i="0" u="none" strike="noStrike" dirty="0" smtClean="0">
                          <a:solidFill>
                            <a:srgbClr val="000000"/>
                          </a:solidFill>
                          <a:effectLst/>
                          <a:latin typeface="+mn-lt"/>
                        </a:rPr>
                        <a:t> /</a:t>
                      </a:r>
                      <a:r>
                        <a:rPr lang="de-DE" sz="1400" b="1" i="0" u="none" strike="noStrike" dirty="0" err="1" smtClean="0">
                          <a:solidFill>
                            <a:srgbClr val="000000"/>
                          </a:solidFill>
                          <a:effectLst/>
                          <a:latin typeface="+mn-lt"/>
                        </a:rPr>
                        <a:t>Geophysics</a:t>
                      </a:r>
                      <a:endParaRPr lang="de-DE" sz="1400" b="1"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smtClean="0">
                          <a:solidFill>
                            <a:srgbClr val="000000"/>
                          </a:solidFill>
                          <a:effectLst/>
                          <a:latin typeface="+mn-lt"/>
                        </a:rPr>
                        <a:t>5</a:t>
                      </a:r>
                      <a:endParaRPr lang="de-DE" sz="1200" b="0" i="0" u="none" strike="noStrike" dirty="0">
                        <a:solidFill>
                          <a:srgbClr val="000000"/>
                        </a:solidFill>
                        <a:effectLst/>
                        <a:latin typeface="+mn-lt"/>
                      </a:endParaRP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dirty="0">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t"/>
                      <a:r>
                        <a:rPr lang="de-DE" sz="1600" b="0" i="0" u="none" strike="noStrike" dirty="0" smtClean="0">
                          <a:solidFill>
                            <a:srgbClr val="000000"/>
                          </a:solidFill>
                          <a:effectLst/>
                          <a:latin typeface="+mn-lt"/>
                        </a:rPr>
                        <a:t> </a:t>
                      </a:r>
                      <a:r>
                        <a:rPr lang="de-DE" sz="1600" b="0" i="0" u="none" strike="noStrike" dirty="0" err="1" smtClean="0">
                          <a:solidFill>
                            <a:srgbClr val="000000"/>
                          </a:solidFill>
                          <a:effectLst/>
                          <a:latin typeface="+mn-lt"/>
                        </a:rPr>
                        <a:t>Hydrography</a:t>
                      </a:r>
                      <a:r>
                        <a:rPr lang="de-DE" sz="1600" b="0" i="0" u="none" strike="noStrike" dirty="0" smtClean="0">
                          <a:solidFill>
                            <a:srgbClr val="000000"/>
                          </a:solidFill>
                          <a:effectLst/>
                          <a:latin typeface="+mn-lt"/>
                        </a:rPr>
                        <a:t> HYD</a:t>
                      </a:r>
                      <a:endParaRPr lang="de-DE" sz="1600" b="0"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r" fontAlgn="t"/>
                      <a:endParaRPr lang="de-DE" sz="1200" b="0" i="0" u="none" strike="noStrike">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a:noFill/>
                    </a:lnT>
                    <a:lnB>
                      <a:noFill/>
                    </a:lnB>
                  </a:tcPr>
                </a:tc>
              </a:tr>
              <a:tr h="420654">
                <a:tc>
                  <a:txBody>
                    <a:bodyPr/>
                    <a:lstStyle/>
                    <a:p>
                      <a:pPr algn="l" rtl="0" fontAlgn="t"/>
                      <a:r>
                        <a:rPr lang="en-US" sz="1400" b="1" i="0" u="none" strike="noStrike" dirty="0" smtClean="0">
                          <a:solidFill>
                            <a:srgbClr val="000000"/>
                          </a:solidFill>
                          <a:effectLst/>
                          <a:latin typeface="+mn-lt"/>
                        </a:rPr>
                        <a:t> </a:t>
                      </a:r>
                      <a:r>
                        <a:rPr lang="en-US" sz="1400" b="1" i="0" u="none" strike="noStrike" dirty="0" err="1" smtClean="0">
                          <a:solidFill>
                            <a:srgbClr val="000000"/>
                          </a:solidFill>
                          <a:effectLst/>
                          <a:latin typeface="+mn-lt"/>
                        </a:rPr>
                        <a:t>Hydr</a:t>
                      </a:r>
                      <a:r>
                        <a:rPr lang="en-US" sz="1400" b="1" i="0" u="none" strike="noStrike" dirty="0">
                          <a:solidFill>
                            <a:srgbClr val="000000"/>
                          </a:solidFill>
                          <a:effectLst/>
                          <a:latin typeface="+mn-lt"/>
                        </a:rPr>
                        <a:t>. Data Acquisition </a:t>
                      </a:r>
                      <a:r>
                        <a:rPr lang="en-US" sz="1400" b="1" i="0" u="none" strike="noStrike" dirty="0" smtClean="0">
                          <a:solidFill>
                            <a:srgbClr val="000000"/>
                          </a:solidFill>
                          <a:effectLst/>
                          <a:latin typeface="+mn-lt"/>
                        </a:rPr>
                        <a:t> and </a:t>
                      </a:r>
                      <a:r>
                        <a:rPr lang="en-US" sz="1400" b="1" i="0" u="none" strike="noStrike" dirty="0">
                          <a:solidFill>
                            <a:srgbClr val="000000"/>
                          </a:solidFill>
                          <a:effectLst/>
                          <a:latin typeface="+mn-lt"/>
                        </a:rPr>
                        <a:t>Processing         </a:t>
                      </a:r>
                      <a:r>
                        <a:rPr lang="en-US" sz="1200" b="0" i="0" u="none" strike="noStrike" dirty="0">
                          <a:solidFill>
                            <a:srgbClr val="0070C0"/>
                          </a:solidFill>
                          <a:effectLst/>
                          <a:latin typeface="+mn-lt"/>
                        </a:rPr>
                        <a:t>Practical Course 2</a:t>
                      </a:r>
                      <a:endParaRPr lang="en-US" sz="1200" b="1" i="0" u="none" strike="noStrike" dirty="0">
                        <a:solidFill>
                          <a:srgbClr val="0070C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a:solidFill>
                            <a:srgbClr val="000000"/>
                          </a:solidFill>
                          <a:effectLst/>
                          <a:latin typeface="+mn-lt"/>
                        </a:rPr>
                        <a:t>7,5</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de-DE" sz="1200" b="0" i="0" u="none" strike="noStrike">
                          <a:solidFill>
                            <a:srgbClr val="000000"/>
                          </a:solidFill>
                          <a:effectLst/>
                          <a:latin typeface="+mn-lt"/>
                        </a:rPr>
                        <a:t> </a:t>
                      </a:r>
                    </a:p>
                  </a:txBody>
                  <a:tcPr marL="7324" marR="7324" marT="7324"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t"/>
                      <a:r>
                        <a:rPr lang="de-DE" sz="1400" b="1" i="0" u="none" strike="noStrike" dirty="0" smtClean="0">
                          <a:solidFill>
                            <a:srgbClr val="000000"/>
                          </a:solidFill>
                          <a:effectLst/>
                          <a:latin typeface="+mn-lt"/>
                        </a:rPr>
                        <a:t> Navigation </a:t>
                      </a:r>
                      <a:r>
                        <a:rPr lang="de-DE" sz="1400" b="1" i="0" u="none" strike="noStrike" dirty="0">
                          <a:solidFill>
                            <a:srgbClr val="000000"/>
                          </a:solidFill>
                          <a:effectLst/>
                          <a:latin typeface="+mn-lt"/>
                        </a:rPr>
                        <a:t>in </a:t>
                      </a:r>
                      <a:r>
                        <a:rPr lang="de-DE" sz="1400" b="1" i="0" u="none" strike="noStrike" dirty="0" smtClean="0">
                          <a:solidFill>
                            <a:srgbClr val="000000"/>
                          </a:solidFill>
                          <a:effectLst/>
                          <a:latin typeface="+mn-lt"/>
                        </a:rPr>
                        <a:t> </a:t>
                      </a:r>
                      <a:r>
                        <a:rPr lang="de-DE" sz="1400" b="1" i="0" u="none" strike="noStrike" dirty="0" err="1" smtClean="0">
                          <a:solidFill>
                            <a:srgbClr val="000000"/>
                          </a:solidFill>
                          <a:effectLst/>
                          <a:latin typeface="+mn-lt"/>
                        </a:rPr>
                        <a:t>Hydrography</a:t>
                      </a:r>
                      <a:endParaRPr lang="de-DE" sz="1400" b="1"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a:solidFill>
                            <a:srgbClr val="000000"/>
                          </a:solidFill>
                          <a:effectLst/>
                          <a:latin typeface="+mn-lt"/>
                        </a:rPr>
                        <a:t>2,5</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de-DE" sz="1200" b="0" i="0" u="none" strike="noStrike" dirty="0">
                        <a:solidFill>
                          <a:srgbClr val="000000"/>
                        </a:solidFill>
                        <a:effectLst/>
                        <a:latin typeface="+mn-lt"/>
                      </a:endParaRPr>
                    </a:p>
                  </a:txBody>
                  <a:tcPr marL="7324" marR="7324" marT="732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r>
              <a:tr h="355171">
                <a:tc>
                  <a:txBody>
                    <a:bodyPr/>
                    <a:lstStyle/>
                    <a:p>
                      <a:pPr algn="just" rtl="0" fontAlgn="t"/>
                      <a:r>
                        <a:rPr lang="de-DE" sz="1400" b="1" i="0" u="none" strike="noStrike" dirty="0" smtClean="0">
                          <a:solidFill>
                            <a:srgbClr val="000000"/>
                          </a:solidFill>
                          <a:effectLst/>
                          <a:latin typeface="+mn-lt"/>
                        </a:rPr>
                        <a:t> Marine </a:t>
                      </a:r>
                      <a:r>
                        <a:rPr lang="de-DE" sz="1400" b="1" i="0" u="none" strike="noStrike" dirty="0">
                          <a:solidFill>
                            <a:srgbClr val="000000"/>
                          </a:solidFill>
                          <a:effectLst/>
                          <a:latin typeface="+mn-lt"/>
                        </a:rPr>
                        <a:t>Environment</a:t>
                      </a: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a:solidFill>
                            <a:srgbClr val="000000"/>
                          </a:solidFill>
                          <a:effectLst/>
                          <a:latin typeface="+mn-lt"/>
                        </a:rPr>
                        <a:t>5</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dirty="0">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de-DE" sz="1200" b="0" i="0" u="none" strike="noStrike" dirty="0">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l" fontAlgn="t"/>
                      <a:r>
                        <a:rPr lang="de-DE" sz="1200" b="0" i="0" u="none" strike="noStrike">
                          <a:solidFill>
                            <a:srgbClr val="000000"/>
                          </a:solidFill>
                          <a:effectLst/>
                          <a:latin typeface="+mn-lt"/>
                        </a:rPr>
                        <a:t> </a:t>
                      </a:r>
                    </a:p>
                  </a:txBody>
                  <a:tcPr marL="7324" marR="7324" marT="7324"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just" rtl="0" fontAlgn="t"/>
                      <a:r>
                        <a:rPr lang="de-DE" sz="1400" b="1" i="0" u="none" strike="noStrike" dirty="0" smtClean="0">
                          <a:solidFill>
                            <a:srgbClr val="000000"/>
                          </a:solidFill>
                          <a:effectLst/>
                          <a:latin typeface="+mn-lt"/>
                        </a:rPr>
                        <a:t> </a:t>
                      </a:r>
                      <a:r>
                        <a:rPr lang="de-DE" sz="1400" b="1" i="0" u="none" strike="noStrike" dirty="0" err="1" smtClean="0">
                          <a:solidFill>
                            <a:srgbClr val="000000"/>
                          </a:solidFill>
                          <a:effectLst/>
                          <a:latin typeface="+mn-lt"/>
                        </a:rPr>
                        <a:t>Oceanography</a:t>
                      </a:r>
                      <a:endParaRPr lang="de-DE" sz="1400" b="1"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a:solidFill>
                            <a:srgbClr val="000000"/>
                          </a:solidFill>
                          <a:effectLst/>
                          <a:latin typeface="+mn-lt"/>
                        </a:rPr>
                        <a:t>5</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dirty="0">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just"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r>
              <a:tr h="355171">
                <a:tc>
                  <a:txBody>
                    <a:bodyPr/>
                    <a:lstStyle/>
                    <a:p>
                      <a:pPr algn="l" fontAlgn="t"/>
                      <a:endParaRPr lang="de-DE" sz="1200" b="0" i="0" u="none" strike="noStrike" dirty="0">
                        <a:solidFill>
                          <a:srgbClr val="000000"/>
                        </a:solidFill>
                        <a:effectLst/>
                        <a:latin typeface="+mn-lt"/>
                      </a:endParaRPr>
                    </a:p>
                  </a:txBody>
                  <a:tcPr marL="7324" marR="7324" marT="732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dirty="0">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l" fontAlgn="t"/>
                      <a:r>
                        <a:rPr lang="de-DE" sz="1200" b="0" i="0" u="none" strike="noStrike">
                          <a:solidFill>
                            <a:srgbClr val="000000"/>
                          </a:solidFill>
                          <a:effectLst/>
                          <a:latin typeface="+mn-lt"/>
                        </a:rPr>
                        <a:t> </a:t>
                      </a:r>
                    </a:p>
                  </a:txBody>
                  <a:tcPr marL="7324" marR="7324" marT="7324" marB="0">
                    <a:lnL>
                      <a:noFill/>
                    </a:lnL>
                    <a:lnR w="6350" cap="flat" cmpd="sng" algn="ctr">
                      <a:solidFill>
                        <a:srgbClr val="000000"/>
                      </a:solidFill>
                      <a:prstDash val="solid"/>
                      <a:round/>
                      <a:headEnd type="none" w="med" len="med"/>
                      <a:tailEnd type="none" w="med" len="med"/>
                    </a:lnR>
                    <a:lnT>
                      <a:noFill/>
                    </a:lnT>
                    <a:lnB>
                      <a:noFill/>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de-DE" sz="1400" b="1" i="0" u="none" strike="noStrike" dirty="0" err="1" smtClean="0">
                          <a:solidFill>
                            <a:srgbClr val="000000"/>
                          </a:solidFill>
                          <a:effectLst/>
                          <a:latin typeface="+mn-lt"/>
                        </a:rPr>
                        <a:t>Nautical</a:t>
                      </a:r>
                      <a:r>
                        <a:rPr lang="de-DE" sz="1400" b="1" i="0" u="none" strike="noStrike" dirty="0" smtClean="0">
                          <a:solidFill>
                            <a:srgbClr val="000000"/>
                          </a:solidFill>
                          <a:effectLst/>
                          <a:latin typeface="+mn-lt"/>
                        </a:rPr>
                        <a:t> </a:t>
                      </a:r>
                      <a:r>
                        <a:rPr lang="de-DE" sz="1400" b="1" i="0" u="none" strike="noStrike" dirty="0" err="1" smtClean="0">
                          <a:solidFill>
                            <a:srgbClr val="000000"/>
                          </a:solidFill>
                          <a:effectLst/>
                          <a:latin typeface="+mn-lt"/>
                        </a:rPr>
                        <a:t>Charting</a:t>
                      </a:r>
                      <a:endParaRPr lang="de-DE" sz="1400" b="1" i="0" u="none" strike="noStrike" dirty="0" smtClean="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smtClean="0">
                          <a:solidFill>
                            <a:srgbClr val="000000"/>
                          </a:solidFill>
                          <a:effectLst/>
                          <a:latin typeface="+mn-lt"/>
                        </a:rPr>
                        <a:t>2,5</a:t>
                      </a:r>
                      <a:endParaRPr lang="de-DE" sz="1200" b="0" i="0" u="none" strike="noStrike" dirty="0">
                        <a:solidFill>
                          <a:srgbClr val="000000"/>
                        </a:solidFill>
                        <a:effectLst/>
                        <a:latin typeface="+mn-lt"/>
                      </a:endParaRP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dirty="0">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de-DE" sz="1200" b="0" i="0" u="none" strike="noStrike" dirty="0">
                        <a:solidFill>
                          <a:srgbClr val="000000"/>
                        </a:solidFill>
                        <a:effectLst/>
                        <a:latin typeface="+mn-lt"/>
                      </a:endParaRPr>
                    </a:p>
                  </a:txBody>
                  <a:tcPr marL="7324" marR="7324" marT="7324" marB="0">
                    <a:lnL>
                      <a:noFill/>
                    </a:lnL>
                    <a:lnR>
                      <a:noFill/>
                    </a:lnR>
                    <a:lnT>
                      <a:noFill/>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r>
              <a:tr h="355171">
                <a:tc>
                  <a:txBody>
                    <a:bodyPr/>
                    <a:lstStyle/>
                    <a:p>
                      <a:pPr algn="just"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just" fontAlgn="t"/>
                      <a:endParaRPr lang="de-DE" sz="1200" b="0" i="0" u="none" strike="noStrike" dirty="0">
                        <a:solidFill>
                          <a:srgbClr val="000000"/>
                        </a:solidFill>
                        <a:effectLst/>
                        <a:latin typeface="+mn-lt"/>
                      </a:endParaRPr>
                    </a:p>
                  </a:txBody>
                  <a:tcPr marL="7324" marR="7324" marT="7324" marB="0">
                    <a:lnL>
                      <a:noFill/>
                    </a:lnL>
                    <a:lnR>
                      <a:noFill/>
                    </a:lnR>
                    <a:lnT>
                      <a:noFill/>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l" fontAlgn="t"/>
                      <a:r>
                        <a:rPr lang="de-DE" sz="1200" b="0" i="0" u="none" strike="noStrike">
                          <a:solidFill>
                            <a:srgbClr val="000000"/>
                          </a:solidFill>
                          <a:effectLst/>
                          <a:latin typeface="+mn-lt"/>
                        </a:rPr>
                        <a:t> </a:t>
                      </a:r>
                    </a:p>
                  </a:txBody>
                  <a:tcPr marL="7324" marR="7324" marT="7324"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t"/>
                      <a:r>
                        <a:rPr lang="de-DE" sz="1400" b="1" i="0" u="none" strike="noStrike" dirty="0" smtClean="0">
                          <a:solidFill>
                            <a:srgbClr val="000000"/>
                          </a:solidFill>
                          <a:effectLst/>
                          <a:latin typeface="+mn-lt"/>
                        </a:rPr>
                        <a:t> </a:t>
                      </a:r>
                      <a:r>
                        <a:rPr lang="de-DE" sz="1400" b="1" i="0" u="none" strike="noStrike" dirty="0" err="1" smtClean="0">
                          <a:solidFill>
                            <a:srgbClr val="000000"/>
                          </a:solidFill>
                          <a:effectLst/>
                          <a:latin typeface="+mn-lt"/>
                        </a:rPr>
                        <a:t>LiDAR</a:t>
                      </a:r>
                      <a:r>
                        <a:rPr lang="de-DE" sz="1400" b="1" i="0" u="none" strike="noStrike" dirty="0" smtClean="0">
                          <a:solidFill>
                            <a:srgbClr val="000000"/>
                          </a:solidFill>
                          <a:effectLst/>
                          <a:latin typeface="+mn-lt"/>
                        </a:rPr>
                        <a:t> </a:t>
                      </a:r>
                      <a:r>
                        <a:rPr lang="de-DE" sz="1400" b="1" i="0" u="none" strike="noStrike" dirty="0" err="1">
                          <a:solidFill>
                            <a:srgbClr val="000000"/>
                          </a:solidFill>
                          <a:effectLst/>
                          <a:latin typeface="+mn-lt"/>
                        </a:rPr>
                        <a:t>and</a:t>
                      </a:r>
                      <a:r>
                        <a:rPr lang="de-DE" sz="1400" b="1" i="0" u="none" strike="noStrike" dirty="0">
                          <a:solidFill>
                            <a:srgbClr val="000000"/>
                          </a:solidFill>
                          <a:effectLst/>
                          <a:latin typeface="+mn-lt"/>
                        </a:rPr>
                        <a:t> Remote </a:t>
                      </a:r>
                      <a:r>
                        <a:rPr lang="de-DE" sz="1400" b="1" i="0" u="none" strike="noStrike" dirty="0" err="1">
                          <a:solidFill>
                            <a:srgbClr val="000000"/>
                          </a:solidFill>
                          <a:effectLst/>
                          <a:latin typeface="+mn-lt"/>
                        </a:rPr>
                        <a:t>Sensing</a:t>
                      </a:r>
                      <a:r>
                        <a:rPr lang="de-DE" sz="1400" b="1" i="0" u="none" strike="noStrike" dirty="0">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a:solidFill>
                            <a:srgbClr val="000000"/>
                          </a:solidFill>
                          <a:effectLst/>
                          <a:latin typeface="+mn-lt"/>
                        </a:rPr>
                        <a:t>2,5</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dirty="0">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just" fontAlgn="t"/>
                      <a:endParaRPr lang="de-DE" sz="1200" b="0" i="0" u="none" strike="noStrike" dirty="0">
                        <a:solidFill>
                          <a:srgbClr val="000000"/>
                        </a:solidFill>
                        <a:effectLst/>
                        <a:latin typeface="+mn-lt"/>
                      </a:endParaRPr>
                    </a:p>
                  </a:txBody>
                  <a:tcPr marL="7324" marR="7324" marT="7324" marB="0">
                    <a:lnL>
                      <a:noFill/>
                    </a:lnL>
                    <a:lnR>
                      <a:noFill/>
                    </a:lnR>
                    <a:lnT>
                      <a:noFill/>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r>
              <a:tr h="355171">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dirty="0">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l" fontAlgn="t"/>
                      <a:r>
                        <a:rPr lang="de-DE" sz="1200" b="0" i="0" u="none" strike="noStrike">
                          <a:solidFill>
                            <a:srgbClr val="000000"/>
                          </a:solidFill>
                          <a:effectLst/>
                          <a:latin typeface="+mn-lt"/>
                        </a:rPr>
                        <a:t> </a:t>
                      </a:r>
                    </a:p>
                  </a:txBody>
                  <a:tcPr marL="7324" marR="7324" marT="7324"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t"/>
                      <a:r>
                        <a:rPr lang="de-DE" sz="1400" b="1" i="0" u="none" strike="noStrike" dirty="0" smtClean="0">
                          <a:solidFill>
                            <a:srgbClr val="000000"/>
                          </a:solidFill>
                          <a:effectLst/>
                          <a:latin typeface="+mn-lt"/>
                        </a:rPr>
                        <a:t> </a:t>
                      </a:r>
                      <a:r>
                        <a:rPr lang="de-DE" sz="1400" b="1" i="0" u="none" strike="noStrike" dirty="0" err="1" smtClean="0">
                          <a:solidFill>
                            <a:srgbClr val="0070C0"/>
                          </a:solidFill>
                          <a:effectLst/>
                          <a:latin typeface="+mn-lt"/>
                        </a:rPr>
                        <a:t>Hydrographic</a:t>
                      </a:r>
                      <a:r>
                        <a:rPr lang="de-DE" sz="1400" b="1" i="0" u="none" strike="noStrike" dirty="0" smtClean="0">
                          <a:solidFill>
                            <a:srgbClr val="0070C0"/>
                          </a:solidFill>
                          <a:effectLst/>
                          <a:latin typeface="+mn-lt"/>
                        </a:rPr>
                        <a:t> </a:t>
                      </a:r>
                      <a:r>
                        <a:rPr lang="de-DE" sz="1400" b="1" i="0" u="none" strike="noStrike" dirty="0">
                          <a:solidFill>
                            <a:srgbClr val="0070C0"/>
                          </a:solidFill>
                          <a:effectLst/>
                          <a:latin typeface="+mn-lt"/>
                        </a:rPr>
                        <a:t>Practice</a:t>
                      </a: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a:solidFill>
                            <a:srgbClr val="000000"/>
                          </a:solidFill>
                          <a:effectLst/>
                          <a:latin typeface="+mn-lt"/>
                        </a:rPr>
                        <a:t>7,5</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dirty="0">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just" fontAlgn="t"/>
                      <a:endParaRPr lang="de-DE" sz="1200" b="0" i="0" u="none" strike="noStrike" dirty="0">
                        <a:solidFill>
                          <a:srgbClr val="000000"/>
                        </a:solidFill>
                        <a:effectLst/>
                        <a:latin typeface="+mn-lt"/>
                      </a:endParaRPr>
                    </a:p>
                  </a:txBody>
                  <a:tcPr marL="7324" marR="7324" marT="7324" marB="0">
                    <a:lnL>
                      <a:noFill/>
                    </a:lnL>
                    <a:lnR>
                      <a:noFill/>
                    </a:lnR>
                    <a:lnT>
                      <a:noFill/>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r>
              <a:tr h="115306">
                <a:tc>
                  <a:txBody>
                    <a:bodyPr/>
                    <a:lstStyle/>
                    <a:p>
                      <a:pPr algn="l" rtl="0" fontAlgn="t"/>
                      <a:r>
                        <a:rPr lang="de-DE" sz="400" b="0" i="0" u="none" strike="noStrike">
                          <a:solidFill>
                            <a:srgbClr val="000000"/>
                          </a:solidFill>
                          <a:effectLst/>
                          <a:latin typeface="+mn-lt"/>
                        </a:rPr>
                        <a:t> </a:t>
                      </a:r>
                    </a:p>
                  </a:txBody>
                  <a:tcPr marL="7324" marR="7324" marT="7324" marB="0">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t"/>
                      <a:r>
                        <a:rPr lang="de-DE" sz="400" b="1" i="0" u="none" strike="noStrike">
                          <a:solidFill>
                            <a:srgbClr val="000000"/>
                          </a:solidFill>
                          <a:effectLst/>
                          <a:latin typeface="+mn-lt"/>
                        </a:rPr>
                        <a:t> </a:t>
                      </a:r>
                    </a:p>
                  </a:txBody>
                  <a:tcPr marL="7324" marR="7324" marT="7324" marB="0">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rtl="0" fontAlgn="t"/>
                      <a:r>
                        <a:rPr lang="de-DE" sz="400" b="0" i="0" u="none" strike="noStrike">
                          <a:solidFill>
                            <a:srgbClr val="000000"/>
                          </a:solidFill>
                          <a:effectLst/>
                          <a:latin typeface="+mn-lt"/>
                        </a:rPr>
                        <a:t> </a:t>
                      </a:r>
                    </a:p>
                  </a:txBody>
                  <a:tcPr marL="7324" marR="7324" marT="7324" marB="0">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rtl="0" fontAlgn="t"/>
                      <a:r>
                        <a:rPr lang="de-DE" sz="400" b="0" i="0" u="none" strike="noStrike">
                          <a:solidFill>
                            <a:srgbClr val="000000"/>
                          </a:solidFill>
                          <a:effectLst/>
                          <a:latin typeface="+mn-lt"/>
                        </a:rPr>
                        <a:t> </a:t>
                      </a:r>
                    </a:p>
                  </a:txBody>
                  <a:tcPr marL="7324" marR="7324" marT="7324" marB="0">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t"/>
                      <a:r>
                        <a:rPr lang="de-DE" sz="400" b="1" i="0" u="none" strike="noStrike">
                          <a:solidFill>
                            <a:srgbClr val="000000"/>
                          </a:solidFill>
                          <a:effectLst/>
                          <a:latin typeface="+mn-lt"/>
                        </a:rPr>
                        <a:t> </a:t>
                      </a:r>
                    </a:p>
                  </a:txBody>
                  <a:tcPr marL="7324" marR="7324" marT="7324" marB="0">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l" rtl="0" fontAlgn="t"/>
                      <a:r>
                        <a:rPr lang="de-DE" sz="400" b="0" i="0" u="none" strike="noStrike">
                          <a:solidFill>
                            <a:srgbClr val="000000"/>
                          </a:solidFill>
                          <a:effectLst/>
                          <a:latin typeface="+mn-lt"/>
                        </a:rPr>
                        <a:t> </a:t>
                      </a:r>
                    </a:p>
                  </a:txBody>
                  <a:tcPr marL="7324" marR="7324" marT="7324" marB="0">
                    <a:lnL>
                      <a:noFill/>
                    </a:lnL>
                    <a:lnR>
                      <a:noFill/>
                    </a:lnR>
                    <a:lnT>
                      <a:noFill/>
                    </a:lnT>
                    <a:lnB>
                      <a:noFill/>
                    </a:lnB>
                    <a:solidFill>
                      <a:srgbClr val="C0C0C0"/>
                    </a:solidFill>
                  </a:tcPr>
                </a:tc>
                <a:tc>
                  <a:txBody>
                    <a:bodyPr/>
                    <a:lstStyle/>
                    <a:p>
                      <a:pPr algn="l" rtl="0" fontAlgn="t"/>
                      <a:r>
                        <a:rPr lang="de-DE" sz="400" b="0" i="0" u="none" strike="noStrike" dirty="0">
                          <a:solidFill>
                            <a:srgbClr val="000000"/>
                          </a:solidFill>
                          <a:effectLst/>
                          <a:latin typeface="+mn-lt"/>
                        </a:rPr>
                        <a:t> </a:t>
                      </a:r>
                    </a:p>
                  </a:txBody>
                  <a:tcPr marL="7324" marR="7324" marT="73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t"/>
                      <a:r>
                        <a:rPr lang="de-DE" sz="400" b="1" i="0" u="none" strike="noStrike">
                          <a:solidFill>
                            <a:srgbClr val="000000"/>
                          </a:solidFill>
                          <a:effectLst/>
                          <a:latin typeface="+mn-lt"/>
                        </a:rPr>
                        <a:t> </a:t>
                      </a:r>
                    </a:p>
                  </a:txBody>
                  <a:tcPr marL="7324" marR="7324" marT="73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rtl="0" fontAlgn="t"/>
                      <a:r>
                        <a:rPr lang="de-DE" sz="400" b="0" i="0" u="none" strike="noStrike">
                          <a:solidFill>
                            <a:srgbClr val="000000"/>
                          </a:solidFill>
                          <a:effectLst/>
                          <a:latin typeface="+mn-lt"/>
                        </a:rPr>
                        <a:t> </a:t>
                      </a:r>
                    </a:p>
                  </a:txBody>
                  <a:tcPr marL="7324" marR="7324" marT="7324" marB="0">
                    <a:lnL>
                      <a:noFill/>
                    </a:lnL>
                    <a:lnR>
                      <a:noFill/>
                    </a:lnR>
                    <a:lnT>
                      <a:noFill/>
                    </a:lnT>
                    <a:lnB>
                      <a:noFill/>
                    </a:lnB>
                    <a:solidFill>
                      <a:srgbClr val="C0C0C0"/>
                    </a:solidFill>
                  </a:tcPr>
                </a:tc>
                <a:tc>
                  <a:txBody>
                    <a:bodyPr/>
                    <a:lstStyle/>
                    <a:p>
                      <a:pPr algn="l" rtl="0" fontAlgn="t"/>
                      <a:r>
                        <a:rPr lang="de-DE" sz="400" b="0" i="0" u="none" strike="noStrike">
                          <a:solidFill>
                            <a:srgbClr val="000000"/>
                          </a:solidFill>
                          <a:effectLst/>
                          <a:latin typeface="+mn-lt"/>
                        </a:rPr>
                        <a:t> </a:t>
                      </a:r>
                    </a:p>
                  </a:txBody>
                  <a:tcPr marL="7324" marR="7324" marT="7324" marB="0">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t"/>
                      <a:r>
                        <a:rPr lang="de-DE" sz="400" b="1" i="0" u="none" strike="noStrike" dirty="0">
                          <a:solidFill>
                            <a:srgbClr val="000000"/>
                          </a:solidFill>
                          <a:effectLst/>
                          <a:latin typeface="+mn-lt"/>
                        </a:rPr>
                        <a:t> </a:t>
                      </a:r>
                    </a:p>
                  </a:txBody>
                  <a:tcPr marL="7324" marR="7324" marT="7324" marB="0">
                    <a:lnL>
                      <a:noFill/>
                    </a:lnL>
                    <a:lnR>
                      <a:noFill/>
                    </a:lnR>
                    <a:lnT>
                      <a:noFill/>
                    </a:lnT>
                    <a:lnB>
                      <a:noFill/>
                    </a:lnB>
                    <a:solidFill>
                      <a:srgbClr val="C0C0C0"/>
                    </a:solidFill>
                  </a:tcPr>
                </a:tc>
              </a:tr>
              <a:tr h="355171">
                <a:tc>
                  <a:txBody>
                    <a:bodyPr/>
                    <a:lstStyle/>
                    <a:p>
                      <a:pPr algn="just" rtl="0" fontAlgn="t"/>
                      <a:r>
                        <a:rPr lang="de-DE" sz="1400" b="1" i="0" u="none" strike="noStrike" dirty="0" smtClean="0">
                          <a:solidFill>
                            <a:srgbClr val="000000"/>
                          </a:solidFill>
                          <a:effectLst/>
                          <a:latin typeface="+mn-lt"/>
                        </a:rPr>
                        <a:t> Project </a:t>
                      </a:r>
                      <a:r>
                        <a:rPr lang="de-DE" sz="1400" b="1" i="0" u="none" strike="noStrike" dirty="0">
                          <a:solidFill>
                            <a:srgbClr val="000000"/>
                          </a:solidFill>
                          <a:effectLst/>
                          <a:latin typeface="+mn-lt"/>
                        </a:rPr>
                        <a:t>Management </a:t>
                      </a:r>
                      <a:endParaRPr lang="de-DE" sz="1400" b="1" i="0" u="none" strike="noStrike" dirty="0" smtClean="0">
                        <a:solidFill>
                          <a:srgbClr val="000000"/>
                        </a:solidFill>
                        <a:effectLst/>
                        <a:latin typeface="+mn-lt"/>
                      </a:endParaRPr>
                    </a:p>
                    <a:p>
                      <a:pPr algn="just" rtl="0" fontAlgn="t"/>
                      <a:r>
                        <a:rPr lang="de-DE" sz="1200" b="0" i="0" u="none" strike="noStrike" dirty="0" err="1" smtClean="0">
                          <a:solidFill>
                            <a:srgbClr val="000000"/>
                          </a:solidFill>
                          <a:effectLst/>
                          <a:latin typeface="+mn-lt"/>
                        </a:rPr>
                        <a:t>Lecture</a:t>
                      </a:r>
                      <a:endParaRPr lang="de-DE" sz="1200" b="1"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de-DE" sz="1200" b="1" i="0" u="none" strike="noStrike">
                          <a:solidFill>
                            <a:srgbClr val="000000"/>
                          </a:solidFill>
                          <a:effectLst/>
                          <a:latin typeface="+mn-lt"/>
                        </a:rPr>
                        <a:t> </a:t>
                      </a:r>
                    </a:p>
                  </a:txBody>
                  <a:tcPr marL="7324" marR="7324" marT="73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de-DE" sz="1200" b="0" i="0" u="none" strike="noStrike">
                          <a:solidFill>
                            <a:srgbClr val="000000"/>
                          </a:solidFill>
                          <a:effectLst/>
                          <a:latin typeface="+mn-lt"/>
                        </a:rPr>
                        <a:t> </a:t>
                      </a:r>
                    </a:p>
                  </a:txBody>
                  <a:tcPr marL="7324" marR="7324" marT="73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de-DE" sz="1200" b="0" i="0" u="none" strike="noStrike" dirty="0" smtClean="0">
                          <a:solidFill>
                            <a:srgbClr val="000000"/>
                          </a:solidFill>
                          <a:effectLst/>
                          <a:latin typeface="+mn-lt"/>
                        </a:rPr>
                        <a:t>                                                         Seminar</a:t>
                      </a:r>
                      <a:endParaRPr lang="de-DE" sz="1200" b="0" i="0" u="none" strike="noStrike" dirty="0">
                        <a:solidFill>
                          <a:srgbClr val="000000"/>
                        </a:solidFill>
                        <a:effectLst/>
                        <a:latin typeface="+mn-lt"/>
                      </a:endParaRPr>
                    </a:p>
                  </a:txBody>
                  <a:tcPr marL="7324" marR="7324" marT="7324"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a:solidFill>
                            <a:srgbClr val="000000"/>
                          </a:solidFill>
                          <a:effectLst/>
                          <a:latin typeface="+mn-lt"/>
                        </a:rPr>
                        <a:t>5</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de-DE" sz="1200" b="0" i="0" u="none" strike="noStrike">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t"/>
                      <a:r>
                        <a:rPr lang="de-DE" sz="1400" b="1" i="0" u="none" strike="noStrike" dirty="0" smtClean="0">
                          <a:solidFill>
                            <a:srgbClr val="000000"/>
                          </a:solidFill>
                          <a:effectLst/>
                          <a:latin typeface="+mn-lt"/>
                        </a:rPr>
                        <a:t> </a:t>
                      </a:r>
                      <a:r>
                        <a:rPr lang="de-DE" sz="1400" b="1" i="0" u="none" strike="noStrike" dirty="0" err="1" smtClean="0">
                          <a:solidFill>
                            <a:srgbClr val="000000"/>
                          </a:solidFill>
                          <a:effectLst/>
                          <a:latin typeface="+mn-lt"/>
                        </a:rPr>
                        <a:t>Interdisciplinary</a:t>
                      </a:r>
                      <a:r>
                        <a:rPr lang="de-DE" sz="1400" b="1" i="0" u="none" strike="noStrike" dirty="0" smtClean="0">
                          <a:solidFill>
                            <a:srgbClr val="000000"/>
                          </a:solidFill>
                          <a:effectLst/>
                          <a:latin typeface="+mn-lt"/>
                        </a:rPr>
                        <a:t> </a:t>
                      </a:r>
                      <a:r>
                        <a:rPr lang="de-DE" sz="1400" b="1" i="0" u="none" strike="noStrike" dirty="0">
                          <a:solidFill>
                            <a:srgbClr val="000000"/>
                          </a:solidFill>
                          <a:effectLst/>
                          <a:latin typeface="+mn-lt"/>
                        </a:rPr>
                        <a:t>Project</a:t>
                      </a: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a:solidFill>
                            <a:srgbClr val="000000"/>
                          </a:solidFill>
                          <a:effectLst/>
                          <a:latin typeface="+mn-lt"/>
                        </a:rPr>
                        <a:t>5</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de-DE" sz="1200" b="0"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rtl="0" fontAlgn="t"/>
                      <a:r>
                        <a:rPr lang="de-DE" sz="1600" b="0" i="0" u="none" strike="noStrike" dirty="0" smtClean="0">
                          <a:solidFill>
                            <a:srgbClr val="000000"/>
                          </a:solidFill>
                          <a:effectLst/>
                          <a:latin typeface="+mn-lt"/>
                        </a:rPr>
                        <a:t> QBS</a:t>
                      </a:r>
                      <a:endParaRPr lang="de-DE" sz="1600" b="0"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t"/>
                      <a:endParaRPr lang="de-DE" sz="1200" b="0" i="0" u="none" strike="noStrike">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a:noFill/>
                    </a:lnT>
                    <a:lnB>
                      <a:noFill/>
                    </a:lnB>
                  </a:tcPr>
                </a:tc>
              </a:tr>
              <a:tr h="355171">
                <a:tc>
                  <a:txBody>
                    <a:bodyPr/>
                    <a:lstStyle/>
                    <a:p>
                      <a:pPr algn="l" fontAlgn="t"/>
                      <a:endParaRPr lang="de-DE" sz="1200" b="0" i="0" u="none" strike="noStrike" dirty="0">
                        <a:solidFill>
                          <a:srgbClr val="000000"/>
                        </a:solidFill>
                        <a:effectLst/>
                        <a:latin typeface="+mn-lt"/>
                      </a:endParaRPr>
                    </a:p>
                  </a:txBody>
                  <a:tcPr marL="7324" marR="7324" marT="732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de-DE" sz="1200" b="0" i="0" u="none" strike="noStrike">
                          <a:solidFill>
                            <a:srgbClr val="000000"/>
                          </a:solidFill>
                          <a:effectLst/>
                          <a:latin typeface="+mn-lt"/>
                        </a:rPr>
                        <a:t> </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rtl="0" fontAlgn="t"/>
                      <a:r>
                        <a:rPr lang="de-DE" sz="1400" b="1" i="0" u="none" strike="noStrike" dirty="0" smtClean="0">
                          <a:solidFill>
                            <a:srgbClr val="000000"/>
                          </a:solidFill>
                          <a:effectLst/>
                          <a:latin typeface="+mn-lt"/>
                        </a:rPr>
                        <a:t> Q-Studies</a:t>
                      </a:r>
                      <a:endParaRPr lang="de-DE" sz="1400" b="1"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t"/>
                      <a:r>
                        <a:rPr lang="de-DE" sz="1200" b="0" i="0" u="none" strike="noStrike" dirty="0">
                          <a:solidFill>
                            <a:srgbClr val="000000"/>
                          </a:solidFill>
                          <a:effectLst/>
                          <a:latin typeface="+mn-lt"/>
                        </a:rPr>
                        <a:t>5</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a:solidFill>
                            <a:srgbClr val="000000"/>
                          </a:solidFill>
                          <a:effectLst/>
                          <a:latin typeface="+mn-lt"/>
                        </a:rPr>
                        <a:t> </a:t>
                      </a:r>
                    </a:p>
                  </a:txBody>
                  <a:tcPr marL="7324" marR="7324" marT="7324"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de-DE" sz="1200" b="0" i="0" u="none" strike="noStrike">
                        <a:solidFill>
                          <a:srgbClr val="000000"/>
                        </a:solidFill>
                        <a:effectLst/>
                        <a:latin typeface="+mn-lt"/>
                      </a:endParaRPr>
                    </a:p>
                  </a:txBody>
                  <a:tcPr marL="7324" marR="7324" marT="73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de-DE" sz="1200" b="0" i="0" u="none" strike="noStrike">
                        <a:solidFill>
                          <a:srgbClr val="000000"/>
                        </a:solidFill>
                        <a:effectLst/>
                        <a:latin typeface="+mn-lt"/>
                      </a:endParaRPr>
                    </a:p>
                  </a:txBody>
                  <a:tcPr marL="7324" marR="7324" marT="732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just" fontAlgn="t"/>
                      <a:endParaRPr lang="de-DE" sz="1200" b="0" i="0" u="none" strike="noStrike" dirty="0">
                        <a:solidFill>
                          <a:srgbClr val="000000"/>
                        </a:solidFill>
                        <a:effectLst/>
                        <a:latin typeface="+mn-lt"/>
                      </a:endParaRPr>
                    </a:p>
                  </a:txBody>
                  <a:tcPr marL="7324" marR="7324" marT="7324"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r>
              <a:tr h="115306">
                <a:tc>
                  <a:txBody>
                    <a:bodyPr/>
                    <a:lstStyle/>
                    <a:p>
                      <a:pPr algn="l" rtl="0" fontAlgn="t"/>
                      <a:r>
                        <a:rPr lang="de-DE" sz="500" b="0" i="0" u="none" strike="noStrike" dirty="0">
                          <a:solidFill>
                            <a:srgbClr val="000000"/>
                          </a:solidFill>
                          <a:effectLst/>
                          <a:latin typeface="+mn-lt"/>
                        </a:rPr>
                        <a:t> </a:t>
                      </a:r>
                    </a:p>
                  </a:txBody>
                  <a:tcPr marL="7324" marR="7324" marT="7324" marB="0">
                    <a:lnL>
                      <a:noFill/>
                    </a:lnL>
                    <a:lnR>
                      <a:noFill/>
                    </a:lnR>
                    <a:lnT>
                      <a:noFill/>
                    </a:lnT>
                    <a:lnB>
                      <a:noFill/>
                    </a:lnB>
                    <a:solidFill>
                      <a:srgbClr val="C0C0C0"/>
                    </a:solidFill>
                  </a:tcPr>
                </a:tc>
                <a:tc>
                  <a:txBody>
                    <a:bodyPr/>
                    <a:lstStyle/>
                    <a:p>
                      <a:pPr algn="r" rtl="0" fontAlgn="t"/>
                      <a:r>
                        <a:rPr lang="de-DE" sz="500" b="1" i="0" u="none" strike="noStrike">
                          <a:solidFill>
                            <a:srgbClr val="000000"/>
                          </a:solidFill>
                          <a:effectLst/>
                          <a:latin typeface="+mn-lt"/>
                        </a:rPr>
                        <a:t> </a:t>
                      </a:r>
                    </a:p>
                  </a:txBody>
                  <a:tcPr marL="7324" marR="7324" marT="7324" marB="0">
                    <a:lnL>
                      <a:noFill/>
                    </a:lnL>
                    <a:lnR>
                      <a:noFill/>
                    </a:lnR>
                    <a:lnT>
                      <a:noFill/>
                    </a:lnT>
                    <a:lnB>
                      <a:noFill/>
                    </a:lnB>
                    <a:solidFill>
                      <a:srgbClr val="C0C0C0"/>
                    </a:solidFill>
                  </a:tcPr>
                </a:tc>
                <a:tc>
                  <a:txBody>
                    <a:bodyPr/>
                    <a:lstStyle/>
                    <a:p>
                      <a:pPr algn="l" rtl="0" fontAlgn="t"/>
                      <a:r>
                        <a:rPr lang="de-DE" sz="500" b="0" i="0" u="none" strike="noStrike">
                          <a:solidFill>
                            <a:srgbClr val="000000"/>
                          </a:solidFill>
                          <a:effectLst/>
                          <a:latin typeface="+mn-lt"/>
                        </a:rPr>
                        <a:t> </a:t>
                      </a:r>
                    </a:p>
                  </a:txBody>
                  <a:tcPr marL="7324" marR="7324" marT="7324" marB="0">
                    <a:lnL>
                      <a:noFill/>
                    </a:lnL>
                    <a:lnR>
                      <a:noFill/>
                    </a:lnR>
                    <a:lnT>
                      <a:noFill/>
                    </a:lnT>
                    <a:lnB>
                      <a:noFill/>
                    </a:lnB>
                    <a:solidFill>
                      <a:srgbClr val="C0C0C0"/>
                    </a:solidFill>
                  </a:tcPr>
                </a:tc>
                <a:tc>
                  <a:txBody>
                    <a:bodyPr/>
                    <a:lstStyle/>
                    <a:p>
                      <a:pPr algn="l" rtl="0" fontAlgn="t"/>
                      <a:r>
                        <a:rPr lang="de-DE" sz="500" b="0" i="0" u="none" strike="noStrike">
                          <a:solidFill>
                            <a:srgbClr val="000000"/>
                          </a:solidFill>
                          <a:effectLst/>
                          <a:latin typeface="+mn-lt"/>
                        </a:rPr>
                        <a:t> </a:t>
                      </a:r>
                    </a:p>
                  </a:txBody>
                  <a:tcPr marL="7324" marR="7324" marT="7324" marB="0">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r" rtl="0" fontAlgn="t"/>
                      <a:r>
                        <a:rPr lang="de-DE" sz="500" b="1" i="0" u="none" strike="noStrike">
                          <a:solidFill>
                            <a:srgbClr val="000000"/>
                          </a:solidFill>
                          <a:effectLst/>
                          <a:latin typeface="+mn-lt"/>
                        </a:rPr>
                        <a:t> </a:t>
                      </a:r>
                    </a:p>
                  </a:txBody>
                  <a:tcPr marL="7324" marR="7324" marT="7324" marB="0">
                    <a:lnL>
                      <a:noFill/>
                    </a:lnL>
                    <a:lnR>
                      <a:noFill/>
                    </a:lnR>
                    <a:lnT w="6350" cap="flat" cmpd="sng" algn="ctr">
                      <a:solidFill>
                        <a:srgbClr val="000000"/>
                      </a:solidFill>
                      <a:prstDash val="solid"/>
                      <a:round/>
                      <a:headEnd type="none" w="med" len="med"/>
                      <a:tailEnd type="none" w="med" len="med"/>
                    </a:lnT>
                    <a:lnB>
                      <a:noFill/>
                    </a:lnB>
                    <a:solidFill>
                      <a:srgbClr val="C0C0C0"/>
                    </a:solidFill>
                  </a:tcPr>
                </a:tc>
                <a:tc>
                  <a:txBody>
                    <a:bodyPr/>
                    <a:lstStyle/>
                    <a:p>
                      <a:pPr algn="l" rtl="0" fontAlgn="t"/>
                      <a:r>
                        <a:rPr lang="de-DE" sz="500" b="0" i="0" u="none" strike="noStrike">
                          <a:solidFill>
                            <a:srgbClr val="000000"/>
                          </a:solidFill>
                          <a:effectLst/>
                          <a:latin typeface="+mn-lt"/>
                        </a:rPr>
                        <a:t> </a:t>
                      </a:r>
                    </a:p>
                  </a:txBody>
                  <a:tcPr marL="7324" marR="7324" marT="7324" marB="0">
                    <a:lnL>
                      <a:noFill/>
                    </a:lnL>
                    <a:lnR>
                      <a:noFill/>
                    </a:lnR>
                    <a:lnT>
                      <a:noFill/>
                    </a:lnT>
                    <a:lnB>
                      <a:noFill/>
                    </a:lnB>
                    <a:solidFill>
                      <a:srgbClr val="C0C0C0"/>
                    </a:solidFill>
                  </a:tcPr>
                </a:tc>
                <a:tc>
                  <a:txBody>
                    <a:bodyPr/>
                    <a:lstStyle/>
                    <a:p>
                      <a:pPr algn="l" rtl="0" fontAlgn="t"/>
                      <a:r>
                        <a:rPr lang="de-DE" sz="500" b="0" i="0" u="none" strike="noStrike">
                          <a:solidFill>
                            <a:srgbClr val="000000"/>
                          </a:solidFill>
                          <a:effectLst/>
                          <a:latin typeface="+mn-lt"/>
                        </a:rPr>
                        <a:t> </a:t>
                      </a:r>
                    </a:p>
                  </a:txBody>
                  <a:tcPr marL="7324" marR="7324" marT="7324" marB="0">
                    <a:lnL>
                      <a:noFill/>
                    </a:lnL>
                    <a:lnR>
                      <a:noFill/>
                    </a:lnR>
                    <a:lnT>
                      <a:noFill/>
                    </a:lnT>
                    <a:lnB>
                      <a:noFill/>
                    </a:lnB>
                    <a:solidFill>
                      <a:srgbClr val="C0C0C0"/>
                    </a:solidFill>
                  </a:tcPr>
                </a:tc>
                <a:tc>
                  <a:txBody>
                    <a:bodyPr/>
                    <a:lstStyle/>
                    <a:p>
                      <a:pPr algn="r" rtl="0" fontAlgn="t"/>
                      <a:r>
                        <a:rPr lang="de-DE" sz="500" b="1" i="0" u="none" strike="noStrike">
                          <a:solidFill>
                            <a:srgbClr val="000000"/>
                          </a:solidFill>
                          <a:effectLst/>
                          <a:latin typeface="+mn-lt"/>
                        </a:rPr>
                        <a:t> </a:t>
                      </a:r>
                    </a:p>
                  </a:txBody>
                  <a:tcPr marL="7324" marR="7324" marT="7324" marB="0">
                    <a:lnL>
                      <a:noFill/>
                    </a:lnL>
                    <a:lnR>
                      <a:noFill/>
                    </a:lnR>
                    <a:lnT>
                      <a:noFill/>
                    </a:lnT>
                    <a:lnB>
                      <a:noFill/>
                    </a:lnB>
                    <a:solidFill>
                      <a:srgbClr val="C0C0C0"/>
                    </a:solidFill>
                  </a:tcPr>
                </a:tc>
                <a:tc>
                  <a:txBody>
                    <a:bodyPr/>
                    <a:lstStyle/>
                    <a:p>
                      <a:pPr algn="l" rtl="0" fontAlgn="t"/>
                      <a:r>
                        <a:rPr lang="de-DE" sz="500" b="0" i="0" u="none" strike="noStrike">
                          <a:solidFill>
                            <a:srgbClr val="000000"/>
                          </a:solidFill>
                          <a:effectLst/>
                          <a:latin typeface="+mn-lt"/>
                        </a:rPr>
                        <a:t> </a:t>
                      </a:r>
                    </a:p>
                  </a:txBody>
                  <a:tcPr marL="7324" marR="7324" marT="7324" marB="0">
                    <a:lnL>
                      <a:noFill/>
                    </a:lnL>
                    <a:lnR>
                      <a:noFill/>
                    </a:lnR>
                    <a:lnT>
                      <a:noFill/>
                    </a:lnT>
                    <a:lnB>
                      <a:noFill/>
                    </a:lnB>
                    <a:solidFill>
                      <a:srgbClr val="C0C0C0"/>
                    </a:solidFill>
                  </a:tcPr>
                </a:tc>
                <a:tc>
                  <a:txBody>
                    <a:bodyPr/>
                    <a:lstStyle/>
                    <a:p>
                      <a:pPr algn="l" rtl="0" fontAlgn="t"/>
                      <a:r>
                        <a:rPr lang="de-DE" sz="500" b="0" i="0" u="none" strike="noStrike">
                          <a:solidFill>
                            <a:srgbClr val="000000"/>
                          </a:solidFill>
                          <a:effectLst/>
                          <a:latin typeface="+mn-lt"/>
                        </a:rPr>
                        <a:t> </a:t>
                      </a:r>
                    </a:p>
                  </a:txBody>
                  <a:tcPr marL="7324" marR="7324" marT="7324" marB="0">
                    <a:lnL>
                      <a:noFill/>
                    </a:lnL>
                    <a:lnR>
                      <a:noFill/>
                    </a:lnR>
                    <a:lnT>
                      <a:noFill/>
                    </a:lnT>
                    <a:lnB w="6350" cap="flat" cmpd="sng" algn="ctr">
                      <a:solidFill>
                        <a:srgbClr val="000000"/>
                      </a:solidFill>
                      <a:prstDash val="solid"/>
                      <a:round/>
                      <a:headEnd type="none" w="med" len="med"/>
                      <a:tailEnd type="none" w="med" len="med"/>
                    </a:lnB>
                    <a:solidFill>
                      <a:srgbClr val="C0C0C0"/>
                    </a:solidFill>
                  </a:tcPr>
                </a:tc>
                <a:tc>
                  <a:txBody>
                    <a:bodyPr/>
                    <a:lstStyle/>
                    <a:p>
                      <a:pPr algn="r" rtl="0" fontAlgn="t"/>
                      <a:r>
                        <a:rPr lang="de-DE" sz="500" b="1" i="0" u="none" strike="noStrike" dirty="0">
                          <a:solidFill>
                            <a:srgbClr val="000000"/>
                          </a:solidFill>
                          <a:effectLst/>
                          <a:latin typeface="+mn-lt"/>
                        </a:rPr>
                        <a:t> </a:t>
                      </a:r>
                    </a:p>
                  </a:txBody>
                  <a:tcPr marL="7324" marR="7324" marT="7324" marB="0">
                    <a:lnL>
                      <a:noFill/>
                    </a:lnL>
                    <a:lnR>
                      <a:noFill/>
                    </a:lnR>
                    <a:lnT>
                      <a:noFill/>
                    </a:lnT>
                    <a:lnB w="6350" cap="flat" cmpd="sng" algn="ctr">
                      <a:solidFill>
                        <a:srgbClr val="000000"/>
                      </a:solidFill>
                      <a:prstDash val="solid"/>
                      <a:round/>
                      <a:headEnd type="none" w="med" len="med"/>
                      <a:tailEnd type="none" w="med" len="med"/>
                    </a:lnB>
                    <a:solidFill>
                      <a:srgbClr val="C0C0C0"/>
                    </a:solidFill>
                  </a:tcPr>
                </a:tc>
              </a:tr>
              <a:tr h="355171">
                <a:tc>
                  <a:txBody>
                    <a:bodyPr/>
                    <a:lstStyle/>
                    <a:p>
                      <a:pPr algn="ctr" fontAlgn="ctr"/>
                      <a:endParaRPr lang="de-DE" sz="1200" b="0" i="0" u="none" strike="noStrike" dirty="0">
                        <a:solidFill>
                          <a:srgbClr val="000000"/>
                        </a:solidFill>
                        <a:effectLst/>
                        <a:latin typeface="+mn-lt"/>
                      </a:endParaRPr>
                    </a:p>
                  </a:txBody>
                  <a:tcPr marL="7324" marR="7324" marT="7324" marB="0" anchor="ctr">
                    <a:lnL>
                      <a:noFill/>
                    </a:lnL>
                    <a:lnR>
                      <a:noFill/>
                    </a:lnR>
                    <a:lnT>
                      <a:noFill/>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ctr" fontAlgn="ctr"/>
                      <a:endParaRPr lang="de-DE" sz="1200" b="0" i="0" u="none" strike="noStrike">
                        <a:solidFill>
                          <a:srgbClr val="000000"/>
                        </a:solidFill>
                        <a:effectLst/>
                        <a:latin typeface="+mn-lt"/>
                      </a:endParaRPr>
                    </a:p>
                  </a:txBody>
                  <a:tcPr marL="7324" marR="7324" marT="7324" marB="0" anchor="ctr">
                    <a:lnL>
                      <a:noFill/>
                    </a:lnL>
                    <a:lnR>
                      <a:noFill/>
                    </a:lnR>
                    <a:lnT>
                      <a:noFill/>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l"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ctr" fontAlgn="ctr"/>
                      <a:endParaRPr lang="de-DE" sz="1200" b="0" i="0" u="none" strike="noStrike">
                        <a:solidFill>
                          <a:srgbClr val="000000"/>
                        </a:solidFill>
                        <a:effectLst/>
                        <a:latin typeface="+mn-lt"/>
                      </a:endParaRPr>
                    </a:p>
                  </a:txBody>
                  <a:tcPr marL="7324" marR="7324" marT="7324" marB="0" anchor="ctr">
                    <a:lnL>
                      <a:noFill/>
                    </a:lnL>
                    <a:lnR>
                      <a:noFill/>
                    </a:lnR>
                    <a:lnT>
                      <a:noFill/>
                    </a:lnT>
                    <a:lnB>
                      <a:noFill/>
                    </a:lnB>
                  </a:tcPr>
                </a:tc>
                <a:tc>
                  <a:txBody>
                    <a:bodyPr/>
                    <a:lstStyle/>
                    <a:p>
                      <a:pPr algn="r" fontAlgn="t"/>
                      <a:endParaRPr lang="de-DE" sz="1200" b="0" i="0" u="none" strike="noStrike">
                        <a:solidFill>
                          <a:srgbClr val="000000"/>
                        </a:solidFill>
                        <a:effectLst/>
                        <a:latin typeface="+mn-lt"/>
                      </a:endParaRPr>
                    </a:p>
                  </a:txBody>
                  <a:tcPr marL="7324" marR="7324" marT="7324" marB="0">
                    <a:lnL>
                      <a:noFill/>
                    </a:lnL>
                    <a:lnR>
                      <a:noFill/>
                    </a:lnR>
                    <a:lnT>
                      <a:noFill/>
                    </a:lnT>
                    <a:lnB>
                      <a:noFill/>
                    </a:lnB>
                  </a:tcPr>
                </a:tc>
                <a:tc>
                  <a:txBody>
                    <a:bodyPr/>
                    <a:lstStyle/>
                    <a:p>
                      <a:pPr algn="l" fontAlgn="t"/>
                      <a:r>
                        <a:rPr lang="de-DE" sz="1200" b="0" i="0" u="none" strike="noStrike">
                          <a:solidFill>
                            <a:srgbClr val="000000"/>
                          </a:solidFill>
                          <a:effectLst/>
                          <a:latin typeface="+mn-lt"/>
                        </a:rPr>
                        <a:t> </a:t>
                      </a:r>
                    </a:p>
                  </a:txBody>
                  <a:tcPr marL="7324" marR="7324" marT="7324" marB="0">
                    <a:lnL>
                      <a:noFill/>
                    </a:lnL>
                    <a:lnR w="6350" cap="flat" cmpd="sng" algn="ctr">
                      <a:solidFill>
                        <a:srgbClr val="000000"/>
                      </a:solidFill>
                      <a:prstDash val="solid"/>
                      <a:round/>
                      <a:headEnd type="none" w="med" len="med"/>
                      <a:tailEnd type="none" w="med" len="med"/>
                    </a:lnR>
                    <a:lnT>
                      <a:noFill/>
                    </a:lnT>
                    <a:lnB>
                      <a:noFill/>
                    </a:lnB>
                  </a:tcPr>
                </a:tc>
                <a:tc>
                  <a:txBody>
                    <a:bodyPr/>
                    <a:lstStyle/>
                    <a:p>
                      <a:pPr algn="l" rtl="0" fontAlgn="t"/>
                      <a:r>
                        <a:rPr lang="de-DE" sz="1400" b="1" i="0" u="none" strike="noStrike" dirty="0" smtClean="0">
                          <a:solidFill>
                            <a:srgbClr val="000000"/>
                          </a:solidFill>
                          <a:effectLst/>
                          <a:latin typeface="+mn-lt"/>
                        </a:rPr>
                        <a:t> Master-Thesis </a:t>
                      </a:r>
                      <a:endParaRPr lang="de-DE" sz="1400" b="1" i="0" u="none" strike="noStrike" dirty="0">
                        <a:solidFill>
                          <a:srgbClr val="000000"/>
                        </a:solidFill>
                        <a:effectLst/>
                        <a:latin typeface="+mn-lt"/>
                      </a:endParaRPr>
                    </a:p>
                  </a:txBody>
                  <a:tcPr marL="7324" marR="7324" marT="7324"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de-DE" sz="1200" b="0" i="0" u="none" strike="noStrike" dirty="0">
                          <a:solidFill>
                            <a:srgbClr val="000000"/>
                          </a:solidFill>
                          <a:effectLst/>
                          <a:latin typeface="+mn-lt"/>
                        </a:rPr>
                        <a:t>30</a:t>
                      </a:r>
                    </a:p>
                  </a:txBody>
                  <a:tcPr marL="7324" marR="7324" marT="7324"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12658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Gerade Verbindung 36"/>
          <p:cNvCxnSpPr/>
          <p:nvPr/>
        </p:nvCxnSpPr>
        <p:spPr>
          <a:xfrm>
            <a:off x="539552" y="836712"/>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Picture 2" descr="schriftzug_20030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04248" y="116632"/>
            <a:ext cx="2149996" cy="522015"/>
          </a:xfrm>
          <a:prstGeom prst="rect">
            <a:avLst/>
          </a:prstGeom>
          <a:noFill/>
          <a:ln w="9525">
            <a:noFill/>
            <a:miter lim="800000"/>
            <a:headEnd/>
            <a:tailEnd/>
          </a:ln>
        </p:spPr>
      </p:pic>
      <p:sp>
        <p:nvSpPr>
          <p:cNvPr id="45" name="Rechteck 44"/>
          <p:cNvSpPr/>
          <p:nvPr/>
        </p:nvSpPr>
        <p:spPr>
          <a:xfrm>
            <a:off x="7452320" y="357380"/>
            <a:ext cx="144016" cy="28312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aphicFrame>
        <p:nvGraphicFramePr>
          <p:cNvPr id="7" name="Tabelle 6"/>
          <p:cNvGraphicFramePr>
            <a:graphicFrameLocks noGrp="1"/>
          </p:cNvGraphicFramePr>
          <p:nvPr>
            <p:extLst>
              <p:ext uri="{D42A27DB-BD31-4B8C-83A1-F6EECF244321}">
                <p14:modId xmlns:p14="http://schemas.microsoft.com/office/powerpoint/2010/main" val="2601509891"/>
              </p:ext>
            </p:extLst>
          </p:nvPr>
        </p:nvGraphicFramePr>
        <p:xfrm>
          <a:off x="265167" y="1984216"/>
          <a:ext cx="8689077" cy="3749040"/>
        </p:xfrm>
        <a:graphic>
          <a:graphicData uri="http://schemas.openxmlformats.org/drawingml/2006/table">
            <a:tbl>
              <a:tblPr firstRow="1" bandRow="1">
                <a:tableStyleId>{9D7B26C5-4107-4FEC-AEDC-1716B250A1EF}</a:tableStyleId>
              </a:tblPr>
              <a:tblGrid>
                <a:gridCol w="2290609"/>
                <a:gridCol w="4392488"/>
                <a:gridCol w="2005980"/>
              </a:tblGrid>
              <a:tr h="741680">
                <a:tc gridSpan="3">
                  <a:txBody>
                    <a:bodyPr/>
                    <a:lstStyle/>
                    <a:p>
                      <a:pPr algn="ctr"/>
                      <a:endParaRPr lang="de-DE" sz="2400" dirty="0" smtClean="0"/>
                    </a:p>
                    <a:p>
                      <a:pPr algn="ctr"/>
                      <a:r>
                        <a:rPr lang="de-DE" sz="2400" dirty="0" smtClean="0"/>
                        <a:t>Master 15 CP</a:t>
                      </a:r>
                      <a:endParaRPr lang="en-US" sz="2400" dirty="0"/>
                    </a:p>
                  </a:txBody>
                  <a:tcPr/>
                </a:tc>
                <a:tc hMerge="1">
                  <a:txBody>
                    <a:bodyPr/>
                    <a:lstStyle/>
                    <a:p>
                      <a:endParaRPr lang="en-US"/>
                    </a:p>
                  </a:txBody>
                  <a:tcPr/>
                </a:tc>
                <a:tc hMerge="1">
                  <a:txBody>
                    <a:bodyPr/>
                    <a:lstStyle/>
                    <a:p>
                      <a:endParaRPr lang="en-US"/>
                    </a:p>
                  </a:txBody>
                  <a:tcPr/>
                </a:tc>
              </a:tr>
              <a:tr h="370840">
                <a:tc>
                  <a:txBody>
                    <a:bodyPr/>
                    <a:lstStyle/>
                    <a:p>
                      <a:endParaRPr lang="en-US" sz="2400"/>
                    </a:p>
                  </a:txBody>
                  <a:tcPr/>
                </a:tc>
                <a:tc>
                  <a:txBody>
                    <a:bodyPr/>
                    <a:lstStyle/>
                    <a:p>
                      <a:r>
                        <a:rPr lang="de-DE" sz="2400" dirty="0" smtClean="0"/>
                        <a:t>Content / Fields</a:t>
                      </a:r>
                      <a:endParaRPr lang="en-US" sz="2400" dirty="0"/>
                    </a:p>
                  </a:txBody>
                  <a:tcPr/>
                </a:tc>
                <a:tc>
                  <a:txBody>
                    <a:bodyPr/>
                    <a:lstStyle/>
                    <a:p>
                      <a:r>
                        <a:rPr lang="en-US" sz="2400" noProof="0" dirty="0" smtClean="0">
                          <a:solidFill>
                            <a:schemeClr val="tx1"/>
                          </a:solidFill>
                        </a:rPr>
                        <a:t>Workload</a:t>
                      </a:r>
                      <a:r>
                        <a:rPr lang="de-DE" sz="2400" dirty="0" smtClean="0">
                          <a:solidFill>
                            <a:schemeClr val="tx1"/>
                          </a:solidFill>
                        </a:rPr>
                        <a:t> CP</a:t>
                      </a:r>
                      <a:endParaRPr lang="en-US" sz="2400" dirty="0">
                        <a:solidFill>
                          <a:schemeClr val="tx1"/>
                        </a:solidFill>
                      </a:endParaRPr>
                    </a:p>
                  </a:txBody>
                  <a:tcPr/>
                </a:tc>
              </a:tr>
              <a:tr h="370840">
                <a:tc>
                  <a:txBody>
                    <a:bodyPr/>
                    <a:lstStyle/>
                    <a:p>
                      <a:r>
                        <a:rPr lang="de-DE" sz="2400" dirty="0" smtClean="0"/>
                        <a:t>Q-Studies</a:t>
                      </a:r>
                      <a:endParaRPr lang="en-US" sz="2400" dirty="0"/>
                    </a:p>
                  </a:txBody>
                  <a:tcPr/>
                </a:tc>
                <a:tc>
                  <a:txBody>
                    <a:bodyPr/>
                    <a:lstStyle/>
                    <a:p>
                      <a:r>
                        <a:rPr lang="de-DE" sz="2400" dirty="0" smtClean="0"/>
                        <a:t>Science, </a:t>
                      </a:r>
                      <a:r>
                        <a:rPr lang="de-DE" sz="2400" baseline="0" dirty="0" smtClean="0"/>
                        <a:t>Technology, Knowledge Media, Art, Culture </a:t>
                      </a:r>
                    </a:p>
                    <a:p>
                      <a:r>
                        <a:rPr lang="de-DE" sz="2400" baseline="0" dirty="0" smtClean="0"/>
                        <a:t>Economy, Politics, Society</a:t>
                      </a:r>
                      <a:endParaRPr lang="en-US" sz="2400" dirty="0">
                        <a:solidFill>
                          <a:srgbClr val="FF0000"/>
                        </a:solidFill>
                      </a:endParaRPr>
                    </a:p>
                  </a:txBody>
                  <a:tcPr/>
                </a:tc>
                <a:tc>
                  <a:txBody>
                    <a:bodyPr/>
                    <a:lstStyle/>
                    <a:p>
                      <a:r>
                        <a:rPr lang="de-DE" sz="2400" dirty="0" smtClean="0">
                          <a:solidFill>
                            <a:schemeClr val="tx1"/>
                          </a:solidFill>
                        </a:rPr>
                        <a:t>5 CP</a:t>
                      </a:r>
                      <a:endParaRPr lang="en-US" sz="2400" dirty="0">
                        <a:solidFill>
                          <a:schemeClr val="tx1"/>
                        </a:solidFill>
                      </a:endParaRPr>
                    </a:p>
                  </a:txBody>
                  <a:tcPr/>
                </a:tc>
              </a:tr>
              <a:tr h="370840">
                <a:tc>
                  <a:txBody>
                    <a:bodyPr/>
                    <a:lstStyle/>
                    <a:p>
                      <a:r>
                        <a:rPr lang="en-US" sz="2400" noProof="0" dirty="0" smtClean="0"/>
                        <a:t>Basics</a:t>
                      </a:r>
                      <a:endParaRPr lang="en-US" sz="2400" noProof="0" dirty="0"/>
                    </a:p>
                  </a:txBody>
                  <a:tcPr/>
                </a:tc>
                <a:tc>
                  <a:txBody>
                    <a:bodyPr/>
                    <a:lstStyle/>
                    <a:p>
                      <a:r>
                        <a:rPr lang="en-US" sz="2400" noProof="0" dirty="0" smtClean="0"/>
                        <a:t>Project</a:t>
                      </a:r>
                      <a:r>
                        <a:rPr lang="en-US" sz="2400" baseline="0" noProof="0" dirty="0" smtClean="0"/>
                        <a:t> Management </a:t>
                      </a:r>
                    </a:p>
                    <a:p>
                      <a:r>
                        <a:rPr lang="en-US" sz="2400" baseline="0" noProof="0" dirty="0" smtClean="0">
                          <a:solidFill>
                            <a:schemeClr val="tx1"/>
                          </a:solidFill>
                        </a:rPr>
                        <a:t>Business Administration</a:t>
                      </a:r>
                      <a:endParaRPr lang="en-US" sz="2400" noProof="0" dirty="0">
                        <a:solidFill>
                          <a:srgbClr val="FF0000"/>
                        </a:solidFill>
                      </a:endParaRPr>
                    </a:p>
                  </a:txBody>
                  <a:tcPr/>
                </a:tc>
                <a:tc>
                  <a:txBody>
                    <a:bodyPr/>
                    <a:lstStyle/>
                    <a:p>
                      <a:r>
                        <a:rPr lang="de-DE" sz="2400" dirty="0" smtClean="0"/>
                        <a:t>5</a:t>
                      </a:r>
                      <a:r>
                        <a:rPr lang="de-DE" sz="2400" baseline="0" dirty="0" smtClean="0"/>
                        <a:t> CP</a:t>
                      </a:r>
                      <a:endParaRPr lang="en-US" sz="2400" dirty="0"/>
                    </a:p>
                  </a:txBody>
                  <a:tcPr/>
                </a:tc>
              </a:tr>
              <a:tr h="370840">
                <a:tc>
                  <a:txBody>
                    <a:bodyPr/>
                    <a:lstStyle/>
                    <a:p>
                      <a:r>
                        <a:rPr lang="en-US" sz="2400" noProof="0" dirty="0" smtClean="0"/>
                        <a:t>IP</a:t>
                      </a:r>
                      <a:endParaRPr lang="en-US" sz="2400" noProof="0" dirty="0"/>
                    </a:p>
                  </a:txBody>
                  <a:tcPr/>
                </a:tc>
                <a:tc>
                  <a:txBody>
                    <a:bodyPr/>
                    <a:lstStyle/>
                    <a:p>
                      <a:r>
                        <a:rPr lang="en-US" sz="2400" noProof="0" dirty="0" smtClean="0"/>
                        <a:t>Interdisciplinary</a:t>
                      </a:r>
                      <a:r>
                        <a:rPr lang="en-US" sz="2400" baseline="0" noProof="0" dirty="0" smtClean="0"/>
                        <a:t> Projects</a:t>
                      </a:r>
                      <a:endParaRPr lang="en-US" sz="2400" noProof="0" dirty="0"/>
                    </a:p>
                  </a:txBody>
                  <a:tcPr/>
                </a:tc>
                <a:tc>
                  <a:txBody>
                    <a:bodyPr/>
                    <a:lstStyle/>
                    <a:p>
                      <a:r>
                        <a:rPr lang="de-DE" sz="2400" dirty="0" smtClean="0"/>
                        <a:t>5 CP</a:t>
                      </a:r>
                      <a:endParaRPr lang="en-US" sz="2400" dirty="0"/>
                    </a:p>
                  </a:txBody>
                  <a:tcPr/>
                </a:tc>
              </a:tr>
            </a:tbl>
          </a:graphicData>
        </a:graphic>
      </p:graphicFrame>
      <p:sp>
        <p:nvSpPr>
          <p:cNvPr id="36" name="Titel 6"/>
          <p:cNvSpPr txBox="1">
            <a:spLocks/>
          </p:cNvSpPr>
          <p:nvPr/>
        </p:nvSpPr>
        <p:spPr>
          <a:xfrm>
            <a:off x="457200" y="274638"/>
            <a:ext cx="8229600" cy="4900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000" dirty="0" smtClean="0"/>
              <a:t>Multi- </a:t>
            </a:r>
            <a:r>
              <a:rPr lang="de-DE" sz="3000" dirty="0" err="1" smtClean="0"/>
              <a:t>and</a:t>
            </a:r>
            <a:r>
              <a:rPr lang="de-DE" sz="3000" dirty="0" smtClean="0"/>
              <a:t> </a:t>
            </a:r>
            <a:r>
              <a:rPr lang="de-DE" sz="3000" dirty="0" err="1" smtClean="0"/>
              <a:t>Interdisciplinary</a:t>
            </a:r>
            <a:r>
              <a:rPr lang="de-DE" sz="3000" dirty="0" smtClean="0"/>
              <a:t> Study Courses</a:t>
            </a:r>
            <a:endParaRPr lang="de-DE" sz="3000" dirty="0"/>
          </a:p>
        </p:txBody>
      </p:sp>
      <p:sp>
        <p:nvSpPr>
          <p:cNvPr id="8" name="Foliennummernplatzhalter 2"/>
          <p:cNvSpPr>
            <a:spLocks noGrp="1"/>
          </p:cNvSpPr>
          <p:nvPr>
            <p:ph type="sldNum" sz="quarter" idx="12"/>
          </p:nvPr>
        </p:nvSpPr>
        <p:spPr>
          <a:xfrm>
            <a:off x="6553200" y="6356350"/>
            <a:ext cx="2133600" cy="365125"/>
          </a:xfrm>
        </p:spPr>
        <p:txBody>
          <a:bodyPr/>
          <a:lstStyle/>
          <a:p>
            <a:fld id="{E7528906-8274-4497-BB26-54DD5B8427E8}" type="slidenum">
              <a:rPr lang="de-DE" smtClean="0"/>
              <a:pPr/>
              <a:t>9</a:t>
            </a:fld>
            <a:endParaRPr lang="de-DE" dirty="0"/>
          </a:p>
        </p:txBody>
      </p:sp>
    </p:spTree>
    <p:extLst>
      <p:ext uri="{BB962C8B-B14F-4D97-AF65-F5344CB8AC3E}">
        <p14:creationId xmlns:p14="http://schemas.microsoft.com/office/powerpoint/2010/main" val="1292632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1393</Words>
  <Application>Microsoft Office PowerPoint</Application>
  <PresentationFormat>On-screen Show (4:3)</PresentationFormat>
  <Paragraphs>324</Paragraphs>
  <Slides>17</Slides>
  <Notes>16</Notes>
  <HiddenSlides>2</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Larissa-Design</vt:lpstr>
      <vt:lpstr>1_Benutzerdefiniertes Design</vt:lpstr>
      <vt:lpstr>Benutzerdefiniertes Design</vt:lpstr>
      <vt:lpstr>PowerPoint Presentation</vt:lpstr>
      <vt:lpstr>outline</vt:lpstr>
      <vt:lpstr>PowerPoint Presentation</vt:lpstr>
      <vt:lpstr>HafenCity University Hamburg</vt:lpstr>
      <vt:lpstr>PowerPoint Presentation</vt:lpstr>
      <vt:lpstr>PowerPoint Presentation</vt:lpstr>
      <vt:lpstr>PowerPoint Presentation</vt:lpstr>
      <vt:lpstr>PowerPoint Presentation</vt:lpstr>
      <vt:lpstr>PowerPoint Presentation</vt:lpstr>
      <vt:lpstr>Teaching Staff</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FHH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koeniank</dc:creator>
  <cp:lastModifiedBy>Matthieu Vrakking - Periplus Group</cp:lastModifiedBy>
  <cp:revision>700</cp:revision>
  <cp:lastPrinted>2016-10-05T07:43:49Z</cp:lastPrinted>
  <dcterms:created xsi:type="dcterms:W3CDTF">2011-07-11T10:00:41Z</dcterms:created>
  <dcterms:modified xsi:type="dcterms:W3CDTF">2017-11-21T07:45:44Z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