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7" r:id="rId8"/>
    <p:sldId id="264" r:id="rId9"/>
    <p:sldId id="265" r:id="rId10"/>
    <p:sldId id="258" r:id="rId11"/>
    <p:sldId id="268" r:id="rId12"/>
    <p:sldId id="269" r:id="rId13"/>
    <p:sldId id="266" r:id="rId14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DCDCDC"/>
    <a:srgbClr val="C8C8C8"/>
    <a:srgbClr val="FEFEFE"/>
    <a:srgbClr val="FFFFFE"/>
    <a:srgbClr val="B2B2B2"/>
    <a:srgbClr val="A6A698"/>
    <a:srgbClr val="008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886" autoAdjust="0"/>
  </p:normalViewPr>
  <p:slideViewPr>
    <p:cSldViewPr>
      <p:cViewPr varScale="1">
        <p:scale>
          <a:sx n="79" d="100"/>
          <a:sy n="79" d="100"/>
        </p:scale>
        <p:origin x="-25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34BC86-26B2-4E97-84BC-86D2BECDFB93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CE614-CF06-4360-A034-A4F9B9C4995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2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936C7-6A70-449E-955C-4D17B497A807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684D4-5C03-4A46-9CBF-D8F1FEEB24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7324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(computational power)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38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(computational models)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95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Ultimately, the tool should contribute to establishing more accepted designs or a shorter design process and it should reduce the learning curve for students so that they can focus on the research they set out to do.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57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Ultimately, the tool should contribute to establishing more accepted designs or a shorter design process and it should reduce the learning curve for students so that they can focus on the research they set out to do.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57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Ultimately, the tool should contribute to establishing more accepted designs or a shorter design process and it should reduce the learning curve for students so that they can focus on the research they set out to do.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574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Ultimately, the tool should contribute to establishing more accepted designs or a shorter design process and it should reduce the learning curve for students so that they can focus on the research they set out to do.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57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nl-NL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nl-NL" noProof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fld id="{160C8537-CD5B-4F6A-8990-14BC11FCC3F8}" type="datetime4">
              <a:rPr lang="nl-NL"/>
              <a:pPr/>
              <a:t>21 november 2017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91F89-4BA7-4C49-BB83-D4DCEE9C4456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E87-0CAE-4287-929D-B4842452C8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2B385-FD84-40AD-B908-87ABF84FD2B9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78DCF-9440-4728-B0F5-FDF8D942C7C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58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1030A-D9DC-426C-A4D0-5E7AEAC0AFF5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C096-3EE4-4BEC-940C-289F6535919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10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BC86C5-C2DA-4EDA-978F-153C5DCCD893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D835F-19BB-40F0-A624-FCF442D9343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9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4A45C-8E2C-4CC1-BAFB-88DD43DE8E64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EC3BE-B9AC-4CC1-B14D-FDB303D2EB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01291-FFFF-4F4C-A168-DA7A6385C733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18990-E9C6-47B7-89CA-82525F27E0F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34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829E7-E8E5-4B14-BE56-71B664FDC8B4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DB34A-53C9-4D7D-8EBA-7309284EFF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07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2F8CD-E568-4F97-8364-BEB69C552994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D0F2F-A621-435F-B4D2-0418B1EB607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68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A1269-1AEE-4084-8D63-4001D443C445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9F8B-D355-436C-A5FF-D203EE356B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7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FB461-D481-48BC-950A-0FE646C02DF3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10FE2-BC66-4C11-B2D2-0546B1B667B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89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 om de opmaakprofielen van de modeltekst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  <a:p>
            <a:pPr lvl="0"/>
            <a:endParaRPr lang="nl-N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fld id="{66F9FA89-AA74-4661-B676-D671F0EF0075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fld id="{DC5A28C5-F21B-4021-BE2C-2B9D4123791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D111-00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pic>
        <p:nvPicPr>
          <p:cNvPr id="1042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nl-NL" dirty="0"/>
              <a:t>16 november 2017 @ Hydro17, Rotterdam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SandBox</a:t>
            </a:r>
            <a:r>
              <a:rPr lang="en-US" dirty="0"/>
              <a:t>-FM: Augmented reality CFD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300" i="1" dirty="0"/>
              <a:t>Willem Ottevanger, Robert-Jan den </a:t>
            </a:r>
            <a:r>
              <a:rPr lang="en-US" sz="1300" i="1" dirty="0" err="1"/>
              <a:t>Haan</a:t>
            </a:r>
            <a:r>
              <a:rPr lang="en-US" sz="1300" i="1" dirty="0"/>
              <a:t>, Fedor Baart, Pieter Visser, Jurjen de Jong, </a:t>
            </a:r>
            <a:br>
              <a:rPr lang="en-US" sz="1300" i="1" dirty="0"/>
            </a:br>
            <a:r>
              <a:rPr lang="en-US" sz="1300" i="1" dirty="0"/>
              <a:t>Bas van de Pas, Cindy van de Vries, Cilia Swinkels, Arjen Luijendijk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880"/>
            <a:ext cx="8114129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792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SandBox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Bastei</a:t>
            </a:r>
            <a:r>
              <a:rPr lang="en-US" dirty="0"/>
              <a:t> (Nijmegen)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8403474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D4D47B-D3B8-4E22-B0E7-789ED2DCD0DC}" type="datetime4"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8BB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 november 2017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008BB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SandBox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Bastei</a:t>
            </a:r>
            <a:r>
              <a:rPr lang="en-US" dirty="0"/>
              <a:t> (Nijmegen)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8403474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Educational tool  + tool for stakeholder discussions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Hydrodynamic impacts of hydraulic structures and spatial interventions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Goals have been achieved in part, and there are many ideas to extend and improve the </a:t>
            </a:r>
            <a:r>
              <a:rPr lang="en-US" dirty="0" err="1"/>
              <a:t>SandBox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1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`</a:t>
            </a:r>
          </a:p>
        </p:txBody>
      </p:sp>
      <p:pic>
        <p:nvPicPr>
          <p:cNvPr id="1026" name="Picture 2" descr="N:\Teams\Sandbox\1_documents\1_papers\2017_Hydro17_Rotterdam\figures\Figure4_SandboxFM_Ameland_c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917915"/>
            <a:ext cx="1189856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2205841"/>
            <a:ext cx="7874000" cy="1686714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The </a:t>
            </a:r>
            <a:r>
              <a:rPr lang="en-US" sz="2800" b="1" dirty="0" err="1">
                <a:solidFill>
                  <a:schemeClr val="bg1"/>
                </a:solidFill>
              </a:rPr>
              <a:t>SandBox</a:t>
            </a:r>
            <a:r>
              <a:rPr lang="en-US" sz="2800" b="1" dirty="0">
                <a:solidFill>
                  <a:schemeClr val="bg1"/>
                </a:solidFill>
              </a:rPr>
              <a:t> is an innovative tool enhancing collaboration and education for hydraulic engineering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27584" y="1988840"/>
            <a:ext cx="8064896" cy="1651723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7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Background (Computational power)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" y="1705753"/>
            <a:ext cx="4966804" cy="402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3955" y="3140968"/>
            <a:ext cx="39100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 increase in computational </a:t>
            </a:r>
            <a:br>
              <a:rPr lang="en-US" dirty="0"/>
            </a:br>
            <a:r>
              <a:rPr lang="en-US" dirty="0"/>
              <a:t>power since 1980’s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lead to increasingly complex </a:t>
            </a:r>
            <a:br>
              <a:rPr lang="en-US" dirty="0"/>
            </a:br>
            <a:r>
              <a:rPr lang="en-US" dirty="0"/>
              <a:t>models for hydraulic and </a:t>
            </a:r>
            <a:br>
              <a:rPr lang="en-US" dirty="0"/>
            </a:br>
            <a:r>
              <a:rPr lang="en-US" dirty="0"/>
              <a:t>morphological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4439" y="138937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Moores</a:t>
            </a:r>
            <a:r>
              <a:rPr lang="en-US" u="sng" dirty="0"/>
              <a:t> Law</a:t>
            </a:r>
            <a:endParaRPr lang="en-GB" u="sng" dirty="0"/>
          </a:p>
        </p:txBody>
      </p:sp>
      <p:sp>
        <p:nvSpPr>
          <p:cNvPr id="5" name="Right Arrow 4"/>
          <p:cNvSpPr/>
          <p:nvPr/>
        </p:nvSpPr>
        <p:spPr>
          <a:xfrm>
            <a:off x="4211960" y="3773067"/>
            <a:ext cx="936104" cy="388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74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Background (CFD models)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484784"/>
            <a:ext cx="108012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200" dirty="0"/>
              <a:t>Require an expert </a:t>
            </a:r>
            <a:r>
              <a:rPr lang="en-GB" sz="2200" dirty="0" err="1"/>
              <a:t>modeler</a:t>
            </a:r>
            <a:r>
              <a:rPr lang="en-GB" sz="2200" dirty="0"/>
              <a:t>          	</a:t>
            </a:r>
          </a:p>
          <a:p>
            <a:pPr lvl="0"/>
            <a:r>
              <a:rPr lang="en-GB" sz="2200" i="1" dirty="0"/>
              <a:t>			(which may limit stakeholder input) </a:t>
            </a:r>
          </a:p>
          <a:p>
            <a:pPr lvl="0"/>
            <a:endParaRPr lang="en-GB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200" dirty="0"/>
              <a:t>Less design iterations </a:t>
            </a:r>
          </a:p>
          <a:p>
            <a:pPr lvl="1"/>
            <a:r>
              <a:rPr lang="en-GB" sz="2200" i="1" dirty="0"/>
              <a:t>			(due to model complexity)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200" dirty="0"/>
              <a:t>Difficult to interpret the model results correctly </a:t>
            </a:r>
          </a:p>
          <a:p>
            <a:pPr lvl="0"/>
            <a:r>
              <a:rPr lang="en-GB" sz="2200" i="1" dirty="0"/>
              <a:t>			 (too much or too little confidence in results)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200" dirty="0"/>
              <a:t>Models lack interactivity.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200" dirty="0"/>
              <a:t>Steep learning curve</a:t>
            </a:r>
          </a:p>
          <a:p>
            <a:pPr lvl="2"/>
            <a:r>
              <a:rPr lang="en-GB" sz="2200" i="1" dirty="0"/>
              <a:t>		 (only learning, and not using the model)</a:t>
            </a:r>
          </a:p>
        </p:txBody>
      </p:sp>
    </p:spTree>
    <p:extLst>
      <p:ext uri="{BB962C8B-B14F-4D97-AF65-F5344CB8AC3E}">
        <p14:creationId xmlns:p14="http://schemas.microsoft.com/office/powerpoint/2010/main" val="201910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 a participatory tool: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with a lower threshold to engage with models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that computes designed models faster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and present results in a way which is easier to understand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Ultimate goal: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accepted designs or shorter design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Reduction of learning curve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Result: The </a:t>
            </a:r>
            <a:r>
              <a:rPr lang="en-US" dirty="0" err="1"/>
              <a:t>SandBox</a:t>
            </a:r>
            <a:r>
              <a:rPr lang="en-US" dirty="0"/>
              <a:t>-FM</a:t>
            </a:r>
          </a:p>
        </p:txBody>
      </p:sp>
      <p:pic>
        <p:nvPicPr>
          <p:cNvPr id="1029" name="Picture 5" descr="N:\Teams\Sandbox\1_documents\1_papers\2017_Hydro17_Rotterdam\figures\Figure1_SandBoxFM_set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3758"/>
            <a:ext cx="4794939" cy="59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5911" y="1340768"/>
            <a:ext cx="41771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Mould</a:t>
            </a:r>
            <a:r>
              <a:rPr lang="en-US" dirty="0"/>
              <a:t> the Sand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Record the geometry (Kinect)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Transfer to bed level in live running </a:t>
            </a:r>
            <a:br>
              <a:rPr lang="en-US" dirty="0"/>
            </a:br>
            <a:r>
              <a:rPr lang="en-US" dirty="0"/>
              <a:t>Delft3D-FM </a:t>
            </a:r>
            <a:r>
              <a:rPr lang="en-GB" dirty="0"/>
              <a:t>computation (Laptop)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Generate </a:t>
            </a:r>
            <a:r>
              <a:rPr lang="en-US" dirty="0" err="1"/>
              <a:t>visualisation</a:t>
            </a:r>
            <a:r>
              <a:rPr lang="en-US" dirty="0"/>
              <a:t> (Laptop)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Project onto sand (Beamer)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5045910" y="1328404"/>
            <a:ext cx="370255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965544" y="1797773"/>
            <a:ext cx="4211960" cy="621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045910" y="2418840"/>
            <a:ext cx="4098089" cy="65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045911" y="3104087"/>
            <a:ext cx="370255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979992" y="3699034"/>
            <a:ext cx="370255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Result: The </a:t>
            </a:r>
            <a:r>
              <a:rPr lang="en-US" dirty="0" err="1"/>
              <a:t>SandBoxes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345675" y="-1070168"/>
            <a:ext cx="7631125" cy="11210350"/>
            <a:chOff x="1345675" y="-1070168"/>
            <a:chExt cx="7631125" cy="11210350"/>
          </a:xfrm>
        </p:grpSpPr>
        <p:pic>
          <p:nvPicPr>
            <p:cNvPr id="18" name="Picture 7" descr="D:\ottevan\Documents\Projecten\2017_SandTable_SandBox\2017_Conference_Abstract_Hydro17\figure3\_DSC396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84"/>
            <a:stretch/>
          </p:blipFill>
          <p:spPr bwMode="auto">
            <a:xfrm>
              <a:off x="1345675" y="-1070168"/>
              <a:ext cx="6768752" cy="1121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5580110" y="4610441"/>
              <a:ext cx="3396690" cy="104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800" b="1" kern="0" dirty="0">
                  <a:solidFill>
                    <a:schemeClr val="bg1"/>
                  </a:solidFill>
                </a:rPr>
                <a:t>Barrier Island (Portugal)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436095" y="4563380"/>
              <a:ext cx="2604602" cy="103293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3072" y="1201996"/>
            <a:ext cx="7632848" cy="5116865"/>
            <a:chOff x="9705660" y="1279499"/>
            <a:chExt cx="7632848" cy="5116865"/>
          </a:xfrm>
        </p:grpSpPr>
        <p:pic>
          <p:nvPicPr>
            <p:cNvPr id="13" name="Picture 6" descr="https://staticresources.rijkswaterstaat.nl/binaries/Sandbox%20en%20bewoners%201280x640_desktop_generated_tcm21-10189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6" r="7670"/>
            <a:stretch/>
          </p:blipFill>
          <p:spPr bwMode="auto">
            <a:xfrm>
              <a:off x="9705660" y="1279499"/>
              <a:ext cx="7632848" cy="5116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3"/>
            <p:cNvSpPr txBox="1">
              <a:spLocks noChangeArrowheads="1"/>
            </p:cNvSpPr>
            <p:nvPr/>
          </p:nvSpPr>
          <p:spPr bwMode="auto">
            <a:xfrm>
              <a:off x="13933040" y="5775810"/>
              <a:ext cx="3384913" cy="6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800" b="1" kern="0" dirty="0" err="1">
                  <a:solidFill>
                    <a:schemeClr val="bg1"/>
                  </a:solidFill>
                </a:rPr>
                <a:t>Ameland</a:t>
              </a:r>
              <a:r>
                <a:rPr lang="en-US" sz="2800" b="1" kern="0" dirty="0">
                  <a:solidFill>
                    <a:schemeClr val="bg1"/>
                  </a:solidFill>
                </a:rPr>
                <a:t> Tidal Inlet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789024" y="5656741"/>
              <a:ext cx="3528929" cy="7396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5617" y="1190746"/>
            <a:ext cx="8287758" cy="5156332"/>
            <a:chOff x="5204793" y="1956841"/>
            <a:chExt cx="8287758" cy="5156332"/>
          </a:xfrm>
        </p:grpSpPr>
        <p:pic>
          <p:nvPicPr>
            <p:cNvPr id="12" name="Picture 8" descr="D:\ottevan\Documents\Projecten\2017_SandTable_SandBox\2017_Conference_Abstract_Hydro17\figure3\25E1576E-51F4-473C-8574-BDE95BEF4FF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6"/>
            <a:stretch/>
          </p:blipFill>
          <p:spPr bwMode="auto">
            <a:xfrm>
              <a:off x="5204793" y="1956841"/>
              <a:ext cx="8287758" cy="5156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10249258" y="6328863"/>
              <a:ext cx="2927331" cy="7396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10476774" y="6465227"/>
              <a:ext cx="2927331" cy="6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800" b="1" kern="0" dirty="0">
                  <a:solidFill>
                    <a:schemeClr val="bg1"/>
                  </a:solidFill>
                </a:rPr>
                <a:t>The River Waal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9392" y="1190746"/>
            <a:ext cx="7781213" cy="5156332"/>
            <a:chOff x="755576" y="1172531"/>
            <a:chExt cx="7781213" cy="5156332"/>
          </a:xfrm>
        </p:grpSpPr>
        <p:pic>
          <p:nvPicPr>
            <p:cNvPr id="11" name="Picture 4" descr="sandbox-icke-600x3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172531"/>
              <a:ext cx="7753879" cy="5156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3"/>
            <p:cNvSpPr txBox="1">
              <a:spLocks noChangeArrowheads="1"/>
            </p:cNvSpPr>
            <p:nvPr/>
          </p:nvSpPr>
          <p:spPr bwMode="auto">
            <a:xfrm>
              <a:off x="5463430" y="5680536"/>
              <a:ext cx="3073359" cy="6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800" b="1" kern="0" dirty="0">
                  <a:solidFill>
                    <a:schemeClr val="bg1"/>
                  </a:solidFill>
                </a:rPr>
                <a:t>The Sand Engine 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319414" y="5549773"/>
              <a:ext cx="3217375" cy="7396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515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Innovative way of visualizing model results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Well received by the visitors (general public and researchers alike)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Low refresh rate of 6 Hz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But , due to visualization on real bathymetry no hampering of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user experience or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understanding of underlying processes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21 november 2017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Future work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Investigate upscaling the size of the </a:t>
            </a:r>
            <a:r>
              <a:rPr lang="en-US" dirty="0" err="1"/>
              <a:t>SandBox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Manual intervention step can be improved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 low refresh rate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Live multi-PC computation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 a second screen for visualization of water levels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63866"/>
      </p:ext>
    </p:extLst>
  </p:cSld>
  <p:clrMapOvr>
    <a:masterClrMapping/>
  </p:clrMapOvr>
</p:sld>
</file>

<file path=ppt/theme/theme1.xml><?xml version="1.0" encoding="utf-8"?>
<a:theme xmlns:a="http://schemas.openxmlformats.org/drawingml/2006/main" name="Deltares template 2010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Deltares Template</Template>
  <TotalTime>169</TotalTime>
  <Words>456</Words>
  <Application>Microsoft Office PowerPoint</Application>
  <PresentationFormat>On-screen Show (4:3)</PresentationFormat>
  <Paragraphs>109</Paragraphs>
  <Slides>13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Deltares template 2010</vt:lpstr>
      <vt:lpstr>SandBox-FM: Augmented reality CFD  </vt:lpstr>
      <vt:lpstr>`</vt:lpstr>
      <vt:lpstr>Background (Computational power)</vt:lpstr>
      <vt:lpstr>Background (CFD models)</vt:lpstr>
      <vt:lpstr>Goal</vt:lpstr>
      <vt:lpstr>Result: The SandBox-FM</vt:lpstr>
      <vt:lpstr>Result: The SandBoxes</vt:lpstr>
      <vt:lpstr>Results</vt:lpstr>
      <vt:lpstr>Future work </vt:lpstr>
      <vt:lpstr>PowerPoint Presentation</vt:lpstr>
      <vt:lpstr>Een SandBox voor De Bastei (Nijmegen)</vt:lpstr>
      <vt:lpstr>Een SandBox voor De Bastei (Nijmegen)</vt:lpstr>
      <vt:lpstr>Conclusion </vt:lpstr>
    </vt:vector>
  </TitlesOfParts>
  <Company>Stichting 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SandBox-FM: Augmented reality CFD</dc:title>
  <dc:creator>Willem Ottevanger</dc:creator>
  <cp:lastModifiedBy>Matthieu Vrakking - Periplus Group</cp:lastModifiedBy>
  <cp:revision>18</cp:revision>
  <cp:lastPrinted>2007-11-21T13:24:47Z</cp:lastPrinted>
  <dcterms:created xsi:type="dcterms:W3CDTF">2017-11-14T14:24:46Z</dcterms:created>
  <dcterms:modified xsi:type="dcterms:W3CDTF">2017-11-21T07:46:05Z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