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171" r:id="rId2"/>
  </p:sldMasterIdLst>
  <p:notesMasterIdLst>
    <p:notesMasterId r:id="rId22"/>
  </p:notesMasterIdLst>
  <p:handoutMasterIdLst>
    <p:handoutMasterId r:id="rId23"/>
  </p:handoutMasterIdLst>
  <p:sldIdLst>
    <p:sldId id="438" r:id="rId3"/>
    <p:sldId id="441" r:id="rId4"/>
    <p:sldId id="457" r:id="rId5"/>
    <p:sldId id="867" r:id="rId6"/>
    <p:sldId id="868" r:id="rId7"/>
    <p:sldId id="871" r:id="rId8"/>
    <p:sldId id="869" r:id="rId9"/>
    <p:sldId id="870" r:id="rId10"/>
    <p:sldId id="811" r:id="rId11"/>
    <p:sldId id="812" r:id="rId12"/>
    <p:sldId id="814" r:id="rId13"/>
    <p:sldId id="815" r:id="rId14"/>
    <p:sldId id="816" r:id="rId15"/>
    <p:sldId id="817" r:id="rId16"/>
    <p:sldId id="872" r:id="rId17"/>
    <p:sldId id="858" r:id="rId18"/>
    <p:sldId id="859" r:id="rId19"/>
    <p:sldId id="873" r:id="rId20"/>
    <p:sldId id="521" r:id="rId21"/>
  </p:sldIdLst>
  <p:sldSz cx="9144000" cy="6858000" type="screen4x3"/>
  <p:notesSz cx="7034213" cy="9283700"/>
  <p:defaultTextStyle>
    <a:defPPr>
      <a:defRPr lang="en-US"/>
    </a:defPPr>
    <a:lvl1pPr algn="ctr" rtl="0" fontAlgn="base">
      <a:spcBef>
        <a:spcPct val="0"/>
      </a:spcBef>
      <a:spcAft>
        <a:spcPct val="0"/>
      </a:spcAft>
      <a:defRPr sz="2400" i="1" kern="1200">
        <a:solidFill>
          <a:schemeClr val="tx1"/>
        </a:solidFill>
        <a:latin typeface="Tahoma" pitchFamily="34" charset="0"/>
        <a:ea typeface="ＭＳ Ｐゴシック" pitchFamily="34" charset="-128"/>
        <a:cs typeface="+mn-cs"/>
      </a:defRPr>
    </a:lvl1pPr>
    <a:lvl2pPr marL="457200" algn="ctr" rtl="0" fontAlgn="base">
      <a:spcBef>
        <a:spcPct val="0"/>
      </a:spcBef>
      <a:spcAft>
        <a:spcPct val="0"/>
      </a:spcAft>
      <a:defRPr sz="2400" i="1" kern="1200">
        <a:solidFill>
          <a:schemeClr val="tx1"/>
        </a:solidFill>
        <a:latin typeface="Tahoma" pitchFamily="34" charset="0"/>
        <a:ea typeface="ＭＳ Ｐゴシック" pitchFamily="34" charset="-128"/>
        <a:cs typeface="+mn-cs"/>
      </a:defRPr>
    </a:lvl2pPr>
    <a:lvl3pPr marL="914400" algn="ctr" rtl="0" fontAlgn="base">
      <a:spcBef>
        <a:spcPct val="0"/>
      </a:spcBef>
      <a:spcAft>
        <a:spcPct val="0"/>
      </a:spcAft>
      <a:defRPr sz="2400" i="1" kern="1200">
        <a:solidFill>
          <a:schemeClr val="tx1"/>
        </a:solidFill>
        <a:latin typeface="Tahoma" pitchFamily="34" charset="0"/>
        <a:ea typeface="ＭＳ Ｐゴシック" pitchFamily="34" charset="-128"/>
        <a:cs typeface="+mn-cs"/>
      </a:defRPr>
    </a:lvl3pPr>
    <a:lvl4pPr marL="1371600" algn="ctr" rtl="0" fontAlgn="base">
      <a:spcBef>
        <a:spcPct val="0"/>
      </a:spcBef>
      <a:spcAft>
        <a:spcPct val="0"/>
      </a:spcAft>
      <a:defRPr sz="2400" i="1" kern="1200">
        <a:solidFill>
          <a:schemeClr val="tx1"/>
        </a:solidFill>
        <a:latin typeface="Tahoma" pitchFamily="34" charset="0"/>
        <a:ea typeface="ＭＳ Ｐゴシック" pitchFamily="34" charset="-128"/>
        <a:cs typeface="+mn-cs"/>
      </a:defRPr>
    </a:lvl4pPr>
    <a:lvl5pPr marL="1828800" algn="ctr" rtl="0" fontAlgn="base">
      <a:spcBef>
        <a:spcPct val="0"/>
      </a:spcBef>
      <a:spcAft>
        <a:spcPct val="0"/>
      </a:spcAft>
      <a:defRPr sz="2400" i="1"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2400" i="1"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2400" i="1"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2400" i="1"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2400" i="1" kern="1200">
        <a:solidFill>
          <a:schemeClr val="tx1"/>
        </a:solidFill>
        <a:latin typeface="Tahoma"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1296">
          <p15:clr>
            <a:srgbClr val="A4A3A4"/>
          </p15:clr>
        </p15:guide>
        <p15:guide id="2" pos="2901">
          <p15:clr>
            <a:srgbClr val="A4A3A4"/>
          </p15:clr>
        </p15:guide>
        <p15:guide id="3" pos="576">
          <p15:clr>
            <a:srgbClr val="A4A3A4"/>
          </p15:clr>
        </p15:guide>
      </p15:sldGuideLst>
    </p:ext>
    <p:ext uri="{2D200454-40CA-4A62-9FC3-DE9A4176ACB9}">
      <p15:notesGuideLst xmlns:p15="http://schemas.microsoft.com/office/powerpoint/2012/main" xmlns="">
        <p15:guide id="1" orient="horz" pos="2924">
          <p15:clr>
            <a:srgbClr val="A4A3A4"/>
          </p15:clr>
        </p15:guide>
        <p15:guide id="2" pos="22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and Klees" initials="RK" lastIdx="4" clrIdx="0"/>
  <p:cmAuthor id="1" name="Roland Klees" initials="RK [3] [2]" lastIdx="2" clrIdx="1"/>
  <p:cmAuthor id="2" name="Roland Klees" initials="RK [3] [2] [3]" lastIdx="2" clrIdx="2"/>
  <p:cmAuthor id="3" name="Roland Klees" initials="RK [2]" lastIdx="2" clrIdx="3"/>
  <p:cmAuthor id="4" name="Roland Klees" initials="RK [3] [2] [2] [2]" lastIdx="2" clrIdx="4"/>
  <p:cmAuthor id="5" name="Roland Klees" initials="RK [3] [2] [2] [2] [2]" lastIdx="2" clrIdx="5"/>
  <p:cmAuthor id="6" name="Cornelis Slobbe - LR" initials="CS-L"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7"/>
    <a:srgbClr val="0000FF"/>
    <a:srgbClr val="FFA7A7"/>
    <a:srgbClr val="FF9B9B"/>
    <a:srgbClr val="FF8585"/>
    <a:srgbClr val="6600FF"/>
    <a:srgbClr val="FF9201"/>
    <a:srgbClr val="FFBDBD"/>
    <a:srgbClr val="D85218"/>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5" autoAdjust="0"/>
    <p:restoredTop sz="81348" autoAdjust="0"/>
  </p:normalViewPr>
  <p:slideViewPr>
    <p:cSldViewPr snapToGrid="0">
      <p:cViewPr>
        <p:scale>
          <a:sx n="83" d="100"/>
          <a:sy n="83" d="100"/>
        </p:scale>
        <p:origin x="-1746" y="-72"/>
      </p:cViewPr>
      <p:guideLst>
        <p:guide orient="horz" pos="1296"/>
        <p:guide pos="290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snapToGrid="0">
      <p:cViewPr>
        <p:scale>
          <a:sx n="100" d="100"/>
          <a:sy n="100" d="100"/>
        </p:scale>
        <p:origin x="-954" y="1716"/>
      </p:cViewPr>
      <p:guideLst>
        <p:guide orient="horz" pos="2924"/>
        <p:guide pos="2216"/>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prstTxWarp prst="textNoShape">
              <a:avLst/>
            </a:prstTxWarp>
          </a:bodyPr>
          <a:lstStyle>
            <a:lvl1pPr algn="l" defTabSz="882650">
              <a:defRPr sz="1200" i="0"/>
            </a:lvl1pPr>
          </a:lstStyle>
          <a:p>
            <a:endParaRPr lang="en-US"/>
          </a:p>
        </p:txBody>
      </p:sp>
      <p:sp>
        <p:nvSpPr>
          <p:cNvPr id="111619" name="Rectangle 3"/>
          <p:cNvSpPr>
            <a:spLocks noGrp="1" noChangeArrowheads="1"/>
          </p:cNvSpPr>
          <p:nvPr>
            <p:ph type="dt" sz="quarter" idx="1"/>
          </p:nvPr>
        </p:nvSpPr>
        <p:spPr bwMode="auto">
          <a:xfrm>
            <a:off x="3984625" y="0"/>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prstTxWarp prst="textNoShape">
              <a:avLst/>
            </a:prstTxWarp>
          </a:bodyPr>
          <a:lstStyle>
            <a:lvl1pPr algn="r" defTabSz="882650">
              <a:defRPr sz="1200" i="0"/>
            </a:lvl1pPr>
          </a:lstStyle>
          <a:p>
            <a:fld id="{042DA57E-BF7E-4E0C-985F-E33806581A0B}" type="datetime1">
              <a:rPr lang="en-US"/>
              <a:pPr/>
              <a:t>11/21/2017</a:t>
            </a:fld>
            <a:endParaRPr lang="en-US"/>
          </a:p>
        </p:txBody>
      </p:sp>
      <p:sp>
        <p:nvSpPr>
          <p:cNvPr id="111620" name="Rectangle 4"/>
          <p:cNvSpPr>
            <a:spLocks noGrp="1" noChangeArrowheads="1"/>
          </p:cNvSpPr>
          <p:nvPr>
            <p:ph type="ftr" sz="quarter" idx="2"/>
          </p:nvPr>
        </p:nvSpPr>
        <p:spPr bwMode="auto">
          <a:xfrm>
            <a:off x="0" y="8816975"/>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b" anchorCtr="0" compatLnSpc="1">
            <a:prstTxWarp prst="textNoShape">
              <a:avLst/>
            </a:prstTxWarp>
          </a:bodyPr>
          <a:lstStyle>
            <a:lvl1pPr algn="l" defTabSz="882650">
              <a:defRPr sz="1200" i="0"/>
            </a:lvl1pPr>
          </a:lstStyle>
          <a:p>
            <a:endParaRPr lang="en-US"/>
          </a:p>
        </p:txBody>
      </p:sp>
      <p:sp>
        <p:nvSpPr>
          <p:cNvPr id="111621" name="Rectangle 5"/>
          <p:cNvSpPr>
            <a:spLocks noGrp="1" noChangeArrowheads="1"/>
          </p:cNvSpPr>
          <p:nvPr>
            <p:ph type="sldNum" sz="quarter" idx="3"/>
          </p:nvPr>
        </p:nvSpPr>
        <p:spPr bwMode="auto">
          <a:xfrm>
            <a:off x="3984625" y="8816975"/>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b" anchorCtr="0" compatLnSpc="1">
            <a:prstTxWarp prst="textNoShape">
              <a:avLst/>
            </a:prstTxWarp>
          </a:bodyPr>
          <a:lstStyle>
            <a:lvl1pPr algn="r" defTabSz="882650">
              <a:defRPr sz="1200" i="0"/>
            </a:lvl1pPr>
          </a:lstStyle>
          <a:p>
            <a:fld id="{18B032E1-ECB3-4DE6-9B3F-9EDC1E8B869D}" type="slidenum">
              <a:rPr lang="en-US"/>
              <a:pPr/>
              <a:t>‹#›</a:t>
            </a:fld>
            <a:endParaRPr lang="en-US"/>
          </a:p>
        </p:txBody>
      </p:sp>
    </p:spTree>
    <p:extLst>
      <p:ext uri="{BB962C8B-B14F-4D97-AF65-F5344CB8AC3E}">
        <p14:creationId xmlns:p14="http://schemas.microsoft.com/office/powerpoint/2010/main" val="285405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prstTxWarp prst="textNoShape">
              <a:avLst/>
            </a:prstTxWarp>
          </a:bodyPr>
          <a:lstStyle>
            <a:lvl1pPr algn="l" defTabSz="882650" eaLnBrk="0" hangingPunct="0">
              <a:defRPr sz="1200" i="0">
                <a:latin typeface="Arial" pitchFamily="34" charset="0"/>
              </a:defRPr>
            </a:lvl1pPr>
          </a:lstStyle>
          <a:p>
            <a:endParaRPr lang="en-US"/>
          </a:p>
        </p:txBody>
      </p:sp>
      <p:sp>
        <p:nvSpPr>
          <p:cNvPr id="4099" name="Rectangle 3"/>
          <p:cNvSpPr>
            <a:spLocks noGrp="1" noChangeArrowheads="1"/>
          </p:cNvSpPr>
          <p:nvPr>
            <p:ph type="dt" idx="1"/>
          </p:nvPr>
        </p:nvSpPr>
        <p:spPr bwMode="auto">
          <a:xfrm>
            <a:off x="3986213" y="0"/>
            <a:ext cx="3048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prstTxWarp prst="textNoShape">
              <a:avLst/>
            </a:prstTxWarp>
          </a:bodyPr>
          <a:lstStyle>
            <a:lvl1pPr algn="r" defTabSz="882650" eaLnBrk="0" hangingPunct="0">
              <a:defRPr sz="1200" i="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969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8213" y="4410075"/>
            <a:ext cx="515778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b" anchorCtr="0" compatLnSpc="1">
            <a:prstTxWarp prst="textNoShape">
              <a:avLst/>
            </a:prstTxWarp>
          </a:bodyPr>
          <a:lstStyle>
            <a:lvl1pPr algn="l" defTabSz="882650" eaLnBrk="0" hangingPunct="0">
              <a:defRPr sz="1200" i="0">
                <a:latin typeface="Arial" pitchFamily="34" charset="0"/>
              </a:defRPr>
            </a:lvl1pPr>
          </a:lstStyle>
          <a:p>
            <a:endParaRPr lang="en-US"/>
          </a:p>
        </p:txBody>
      </p:sp>
      <p:sp>
        <p:nvSpPr>
          <p:cNvPr id="4103" name="Rectangle 7"/>
          <p:cNvSpPr>
            <a:spLocks noGrp="1" noChangeArrowheads="1"/>
          </p:cNvSpPr>
          <p:nvPr>
            <p:ph type="sldNum" sz="quarter" idx="5"/>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b" anchorCtr="0" compatLnSpc="1">
            <a:prstTxWarp prst="textNoShape">
              <a:avLst/>
            </a:prstTxWarp>
          </a:bodyPr>
          <a:lstStyle>
            <a:lvl1pPr algn="r" defTabSz="882650" eaLnBrk="0" hangingPunct="0">
              <a:defRPr sz="1200" i="0">
                <a:latin typeface="Arial" pitchFamily="34" charset="0"/>
              </a:defRPr>
            </a:lvl1pPr>
          </a:lstStyle>
          <a:p>
            <a:fld id="{71955B71-3383-4295-8644-7A98A10BAF44}" type="slidenum">
              <a:rPr lang="en-US"/>
              <a:pPr/>
              <a:t>‹#›</a:t>
            </a:fld>
            <a:endParaRPr lang="en-US"/>
          </a:p>
        </p:txBody>
      </p:sp>
    </p:spTree>
    <p:extLst>
      <p:ext uri="{BB962C8B-B14F-4D97-AF65-F5344CB8AC3E}">
        <p14:creationId xmlns:p14="http://schemas.microsoft.com/office/powerpoint/2010/main" val="150647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a:lstStyle/>
          <a:p>
            <a:r>
              <a:rPr lang="en-GB" dirty="0" smtClean="0">
                <a:ea typeface="ＭＳ Ｐゴシック" pitchFamily="34" charset="-128"/>
              </a:rPr>
              <a:t>Based </a:t>
            </a:r>
            <a:r>
              <a:rPr lang="en-GB" baseline="0" dirty="0" smtClean="0">
                <a:ea typeface="ＭＳ Ｐゴシック" pitchFamily="34" charset="-128"/>
              </a:rPr>
              <a:t>on the paper that recently is published in Marine Geodesy.</a:t>
            </a:r>
            <a:endParaRPr lang="en-US" dirty="0" smtClean="0">
              <a:ea typeface="ＭＳ Ｐゴシック" pitchFamily="34" charset="-128"/>
            </a:endParaRPr>
          </a:p>
        </p:txBody>
      </p:sp>
      <p:sp>
        <p:nvSpPr>
          <p:cNvPr id="51204" name="Slide Number Placeholder 3"/>
          <p:cNvSpPr txBox="1">
            <a:spLocks noGrp="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5FEDDA1-2D4B-41B9-BA9A-AE62AE6268FA}" type="slidenum">
              <a:rPr lang="en-US" sz="1200" i="0">
                <a:latin typeface="Arial" pitchFamily="34" charset="0"/>
              </a:rPr>
              <a:pPr algn="r"/>
              <a:t>1</a:t>
            </a:fld>
            <a:endParaRPr lang="en-US" sz="1200" i="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10</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Validation</a:t>
            </a:r>
            <a:r>
              <a:rPr lang="en-GB" baseline="0" dirty="0" smtClean="0"/>
              <a:t> using all tide gauges (including the ones used in the data assimilation).</a:t>
            </a:r>
            <a:endParaRPr lang="en-GB" dirty="0" smtClean="0"/>
          </a:p>
          <a:p>
            <a:pPr eaLnBrk="1" hangingPunct="1"/>
            <a:endParaRPr lang="en-GB" dirty="0" smtClean="0"/>
          </a:p>
          <a:p>
            <a:pPr eaLnBrk="1" hangingPunct="1"/>
            <a:r>
              <a:rPr lang="en-GB" dirty="0" smtClean="0"/>
              <a:t>All tide gauges include ones in English Channel and</a:t>
            </a:r>
            <a:r>
              <a:rPr lang="en-GB" baseline="0" dirty="0" smtClean="0"/>
              <a:t> </a:t>
            </a:r>
            <a:r>
              <a:rPr lang="en-GB" baseline="0" dirty="0" err="1" smtClean="0"/>
              <a:t>Skaggerak</a:t>
            </a:r>
            <a:r>
              <a:rPr lang="en-GB" baseline="0" dirty="0" smtClean="0"/>
              <a:t>.</a:t>
            </a:r>
          </a:p>
          <a:p>
            <a:pPr eaLnBrk="1" hangingPunct="1"/>
            <a:r>
              <a:rPr lang="en-US" baseline="0" dirty="0" smtClean="0"/>
              <a:t>A few outliers have a significant impact on the statistics.</a:t>
            </a:r>
            <a:endParaRPr lang="en-GB" dirty="0" smtClean="0"/>
          </a:p>
          <a:p>
            <a:pPr eaLnBrk="1" hangingPunct="1"/>
            <a:endParaRPr lang="en-GB" dirty="0" smtClean="0"/>
          </a:p>
          <a:p>
            <a:pPr eaLnBrk="1" hangingPunct="1"/>
            <a:r>
              <a:rPr lang="en-GB" dirty="0" smtClean="0"/>
              <a:t>FYI, I discovered a bug in the </a:t>
            </a:r>
            <a:r>
              <a:rPr lang="en-GB" dirty="0" err="1" smtClean="0"/>
              <a:t>preprocessing</a:t>
            </a:r>
            <a:r>
              <a:rPr lang="en-GB" dirty="0" smtClean="0"/>
              <a:t> of 8 Danish tide gauges.</a:t>
            </a:r>
            <a:r>
              <a:rPr lang="en-GB" baseline="0" dirty="0" smtClean="0"/>
              <a:t> This results in slightly different LAT values (max a few cm). Also I found a couple of large outliers in the German tide gauge records. So, if someone wonders why these values are different compared to those presented in the paper…</a:t>
            </a:r>
          </a:p>
          <a:p>
            <a:pPr eaLnBrk="1" hangingPunct="1"/>
            <a:r>
              <a:rPr lang="en-GB" dirty="0" err="1" smtClean="0"/>
              <a:t>groen</a:t>
            </a:r>
            <a:r>
              <a:rPr lang="en-GB" dirty="0" smtClean="0"/>
              <a:t> = </a:t>
            </a:r>
            <a:r>
              <a:rPr lang="en-GB" dirty="0" err="1" smtClean="0"/>
              <a:t>Noordzee</a:t>
            </a:r>
            <a:endParaRPr lang="en-GB" dirty="0" smtClean="0"/>
          </a:p>
          <a:p>
            <a:pPr eaLnBrk="1" hangingPunct="1"/>
            <a:r>
              <a:rPr lang="en-GB" dirty="0" err="1" smtClean="0"/>
              <a:t>blauw</a:t>
            </a:r>
            <a:r>
              <a:rPr lang="en-GB" dirty="0" smtClean="0"/>
              <a:t> = English Channel</a:t>
            </a:r>
          </a:p>
          <a:p>
            <a:pPr eaLnBrk="1" hangingPunct="1"/>
            <a:r>
              <a:rPr lang="en-GB" dirty="0" err="1" smtClean="0"/>
              <a:t>grijs</a:t>
            </a:r>
            <a:r>
              <a:rPr lang="en-GB" dirty="0" smtClean="0"/>
              <a:t> = Waddenzee</a:t>
            </a:r>
          </a:p>
          <a:p>
            <a:pPr eaLnBrk="1" hangingPunct="1"/>
            <a:r>
              <a:rPr lang="en-GB" dirty="0" smtClean="0"/>
              <a:t>rood = </a:t>
            </a:r>
            <a:r>
              <a:rPr lang="en-GB" dirty="0" err="1" smtClean="0"/>
              <a:t>Skaggerak</a:t>
            </a:r>
            <a:r>
              <a:rPr lang="en-GB" dirty="0" smtClean="0"/>
              <a:t>/Kattegat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11</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Validation based on tide gauges NOT used in data assimilation. If you feel, you don’t have enough time, I </a:t>
            </a:r>
            <a:r>
              <a:rPr lang="en-GB" baseline="0" dirty="0" smtClean="0"/>
              <a:t>propose not to show this slide!</a:t>
            </a:r>
          </a:p>
          <a:p>
            <a:pPr eaLnBrk="1" hangingPunct="1"/>
            <a:r>
              <a:rPr lang="en-GB" dirty="0" err="1" smtClean="0"/>
              <a:t>groen</a:t>
            </a:r>
            <a:r>
              <a:rPr lang="en-GB" dirty="0" smtClean="0"/>
              <a:t> = </a:t>
            </a:r>
            <a:r>
              <a:rPr lang="en-GB" dirty="0" err="1" smtClean="0"/>
              <a:t>Noordzee</a:t>
            </a:r>
            <a:endParaRPr lang="en-GB" dirty="0" smtClean="0"/>
          </a:p>
          <a:p>
            <a:pPr eaLnBrk="1" hangingPunct="1"/>
            <a:r>
              <a:rPr lang="en-GB" dirty="0" err="1" smtClean="0"/>
              <a:t>blauw</a:t>
            </a:r>
            <a:r>
              <a:rPr lang="en-GB" dirty="0" smtClean="0"/>
              <a:t> = English Channel</a:t>
            </a:r>
          </a:p>
          <a:p>
            <a:pPr eaLnBrk="1" hangingPunct="1"/>
            <a:r>
              <a:rPr lang="en-GB" dirty="0" err="1" smtClean="0"/>
              <a:t>grijs</a:t>
            </a:r>
            <a:r>
              <a:rPr lang="en-GB" dirty="0" smtClean="0"/>
              <a:t> = Waddenzee</a:t>
            </a:r>
          </a:p>
          <a:p>
            <a:pPr eaLnBrk="1" hangingPunct="1"/>
            <a:r>
              <a:rPr lang="en-GB" dirty="0" smtClean="0"/>
              <a:t>rood = </a:t>
            </a:r>
            <a:r>
              <a:rPr lang="en-GB" dirty="0" err="1" smtClean="0"/>
              <a:t>Skaggerak</a:t>
            </a:r>
            <a:r>
              <a:rPr lang="en-GB" dirty="0" smtClean="0"/>
              <a:t>/Kattegat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12</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Green </a:t>
            </a:r>
            <a:r>
              <a:rPr lang="en-GB" dirty="0" err="1" smtClean="0"/>
              <a:t>color</a:t>
            </a:r>
            <a:r>
              <a:rPr lang="en-GB" dirty="0" smtClean="0"/>
              <a:t> indicates</a:t>
            </a:r>
            <a:r>
              <a:rPr lang="en-GB" baseline="0" dirty="0" smtClean="0"/>
              <a:t> improvement compared to Model-only solution.</a:t>
            </a:r>
          </a:p>
          <a:p>
            <a:pPr eaLnBrk="1" hangingPunct="1"/>
            <a:endParaRPr lang="en-GB" baseline="0" dirty="0" smtClean="0"/>
          </a:p>
          <a:p>
            <a:pPr eaLnBrk="1" hangingPunct="1"/>
            <a:r>
              <a:rPr lang="en-GB" baseline="0" dirty="0" smtClean="0"/>
              <a:t>Note that differences at tide gauges in German Bight, along Danish coast, and in </a:t>
            </a:r>
            <a:r>
              <a:rPr lang="en-GB" baseline="0" dirty="0" err="1" smtClean="0"/>
              <a:t>Skaggerak</a:t>
            </a:r>
            <a:r>
              <a:rPr lang="en-GB" baseline="0" dirty="0" smtClean="0"/>
              <a:t>-Kattegat increase. This is due to the fact that we do not assimilate tide gauges there. So, there model-derived LAT solution is not constrained!</a:t>
            </a:r>
          </a:p>
          <a:p>
            <a:pPr eaLnBrk="1" hangingPunct="1"/>
            <a:r>
              <a:rPr lang="en-GB" dirty="0" err="1" smtClean="0"/>
              <a:t>groen</a:t>
            </a:r>
            <a:r>
              <a:rPr lang="en-GB" dirty="0" smtClean="0"/>
              <a:t> = </a:t>
            </a:r>
            <a:r>
              <a:rPr lang="en-GB" dirty="0" err="1" smtClean="0"/>
              <a:t>Noordzee</a:t>
            </a:r>
            <a:endParaRPr lang="en-GB" dirty="0" smtClean="0"/>
          </a:p>
          <a:p>
            <a:pPr eaLnBrk="1" hangingPunct="1"/>
            <a:r>
              <a:rPr lang="en-GB" dirty="0" err="1" smtClean="0"/>
              <a:t>blauw</a:t>
            </a:r>
            <a:r>
              <a:rPr lang="en-GB" dirty="0" smtClean="0"/>
              <a:t> = English Channel</a:t>
            </a:r>
          </a:p>
          <a:p>
            <a:pPr eaLnBrk="1" hangingPunct="1"/>
            <a:r>
              <a:rPr lang="en-GB" dirty="0" err="1" smtClean="0"/>
              <a:t>grijs</a:t>
            </a:r>
            <a:r>
              <a:rPr lang="en-GB" dirty="0" smtClean="0"/>
              <a:t> = Waddenzee</a:t>
            </a:r>
          </a:p>
          <a:p>
            <a:pPr eaLnBrk="1" hangingPunct="1"/>
            <a:r>
              <a:rPr lang="en-GB" dirty="0" smtClean="0"/>
              <a:t>rood = </a:t>
            </a:r>
            <a:r>
              <a:rPr lang="en-GB" dirty="0" err="1" smtClean="0"/>
              <a:t>Skaggerak</a:t>
            </a:r>
            <a:r>
              <a:rPr lang="en-GB" dirty="0" smtClean="0"/>
              <a:t>/Kattegat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13</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Explanation why </a:t>
            </a:r>
            <a:r>
              <a:rPr lang="en-GB" dirty="0" err="1" smtClean="0"/>
              <a:t>std</a:t>
            </a:r>
            <a:r>
              <a:rPr lang="en-GB" dirty="0" smtClean="0"/>
              <a:t> of differences increases</a:t>
            </a:r>
            <a:r>
              <a:rPr lang="en-GB" baseline="0" dirty="0" smtClean="0"/>
              <a:t> is given on previous slide! </a:t>
            </a:r>
            <a:r>
              <a:rPr lang="en-GB" dirty="0" smtClean="0"/>
              <a:t>If you feel, you don’t have enough time, I </a:t>
            </a:r>
            <a:r>
              <a:rPr lang="en-GB" baseline="0" dirty="0" smtClean="0"/>
              <a:t>propose not to show this slide!</a:t>
            </a:r>
          </a:p>
          <a:p>
            <a:pPr eaLnBrk="1" hangingPunct="1"/>
            <a:r>
              <a:rPr lang="en-GB" dirty="0" err="1" smtClean="0"/>
              <a:t>groen</a:t>
            </a:r>
            <a:r>
              <a:rPr lang="en-GB" dirty="0" smtClean="0"/>
              <a:t> = </a:t>
            </a:r>
            <a:r>
              <a:rPr lang="en-GB" dirty="0" err="1" smtClean="0"/>
              <a:t>Noordzee</a:t>
            </a:r>
            <a:endParaRPr lang="en-GB" dirty="0" smtClean="0"/>
          </a:p>
          <a:p>
            <a:pPr eaLnBrk="1" hangingPunct="1"/>
            <a:r>
              <a:rPr lang="en-GB" dirty="0" err="1" smtClean="0"/>
              <a:t>blauw</a:t>
            </a:r>
            <a:r>
              <a:rPr lang="en-GB" dirty="0" smtClean="0"/>
              <a:t> = English Channel</a:t>
            </a:r>
          </a:p>
          <a:p>
            <a:pPr eaLnBrk="1" hangingPunct="1"/>
            <a:r>
              <a:rPr lang="en-GB" dirty="0" err="1" smtClean="0"/>
              <a:t>grijs</a:t>
            </a:r>
            <a:r>
              <a:rPr lang="en-GB" dirty="0" smtClean="0"/>
              <a:t> = Waddenzee</a:t>
            </a:r>
          </a:p>
          <a:p>
            <a:pPr eaLnBrk="1" hangingPunct="1"/>
            <a:r>
              <a:rPr lang="en-GB" dirty="0" smtClean="0"/>
              <a:t>rood = </a:t>
            </a:r>
            <a:r>
              <a:rPr lang="en-GB" dirty="0" err="1" smtClean="0"/>
              <a:t>Skaggerak</a:t>
            </a:r>
            <a:r>
              <a:rPr lang="en-GB" smtClean="0"/>
              <a:t>/Kattegat</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14</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smtClean="0"/>
              <a:t>Validation </a:t>
            </a:r>
            <a:r>
              <a:rPr lang="en-GB" dirty="0" smtClean="0"/>
              <a:t>conducted over Dutch</a:t>
            </a:r>
            <a:r>
              <a:rPr lang="en-GB" baseline="0" dirty="0" smtClean="0"/>
              <a:t> waters only. Note that here all tide gauges are used (many Dutch tide gauges are used in the assimilation).</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15</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Here, you can first elaborate on difficulties</a:t>
            </a:r>
            <a:r>
              <a:rPr lang="en-GB" baseline="0" dirty="0" smtClean="0"/>
              <a:t> we have to model water levels in Wadden Sea.</a:t>
            </a:r>
          </a:p>
          <a:p>
            <a:pPr eaLnBrk="1" hangingPunct="1"/>
            <a:r>
              <a:rPr lang="en-GB" baseline="0" dirty="0" smtClean="0"/>
              <a:t>But than comes the “however”</a:t>
            </a:r>
          </a:p>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16</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…in large parts of the Wadden Sea, LAT is not defined. To solve</a:t>
            </a:r>
            <a:r>
              <a:rPr lang="en-GB" baseline="0" dirty="0" smtClean="0"/>
              <a:t> this problem, we propose to replace LAT by pseudo-LAT. </a:t>
            </a:r>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17</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nl-NL" dirty="0" smtClean="0"/>
              <a:t>Heb het even nagerekend. De grap is dat in het Nederlandse deel van de Waddenzee de RMS zelfs lager wordt, was 14.8 cm (zie slide 14). wordt 13.5 cm (gaat om 12 stations).</a:t>
            </a:r>
          </a:p>
          <a:p>
            <a:pPr eaLnBrk="1" hangingPunct="1"/>
            <a:r>
              <a:rPr lang="nl-NL" dirty="0" smtClean="0"/>
              <a:t>Als je kijkt naar hele Waddenzee (18 stations), krijg ik de volgende statistieken (kun je vergelijken met waarden op slide 12):</a:t>
            </a:r>
          </a:p>
          <a:p>
            <a:pPr eaLnBrk="1" hangingPunct="1"/>
            <a:endParaRPr lang="nl-N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a:lstStyle/>
          <a:p>
            <a:endParaRPr lang="en-US" dirty="0" smtClean="0">
              <a:ea typeface="ＭＳ Ｐゴシック" pitchFamily="34" charset="-128"/>
            </a:endParaRPr>
          </a:p>
        </p:txBody>
      </p:sp>
      <p:sp>
        <p:nvSpPr>
          <p:cNvPr id="51204" name="Slide Number Placeholder 3"/>
          <p:cNvSpPr txBox="1">
            <a:spLocks noGrp="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5FEDDA1-2D4B-41B9-BA9A-AE62AE6268FA}" type="slidenum">
              <a:rPr lang="en-US" sz="1200" i="0">
                <a:latin typeface="Arial" pitchFamily="34" charset="0"/>
              </a:rPr>
              <a:pPr algn="r"/>
              <a:t>18</a:t>
            </a:fld>
            <a:endParaRPr lang="en-US" sz="1200" i="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a:lstStyle/>
          <a:p>
            <a:endParaRPr lang="en-US" dirty="0" smtClean="0">
              <a:ea typeface="ＭＳ Ｐゴシック" pitchFamily="34" charset="-128"/>
            </a:endParaRPr>
          </a:p>
        </p:txBody>
      </p:sp>
      <p:sp>
        <p:nvSpPr>
          <p:cNvPr id="51204" name="Slide Number Placeholder 3"/>
          <p:cNvSpPr txBox="1">
            <a:spLocks noGrp="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5FEDDA1-2D4B-41B9-BA9A-AE62AE6268FA}" type="slidenum">
              <a:rPr lang="en-US" sz="1200" i="0">
                <a:latin typeface="Arial" pitchFamily="34" charset="0"/>
              </a:rPr>
              <a:pPr algn="r"/>
              <a:t>19</a:t>
            </a:fld>
            <a:endParaRPr lang="en-US" sz="1200" i="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a:lstStyle/>
          <a:p>
            <a:r>
              <a:rPr lang="en-GB" dirty="0" smtClean="0">
                <a:ea typeface="ＭＳ Ｐゴシック" pitchFamily="34" charset="-128"/>
              </a:rPr>
              <a:t>Our objective to obtain</a:t>
            </a:r>
            <a:r>
              <a:rPr lang="en-GB" baseline="0" dirty="0" smtClean="0">
                <a:ea typeface="ＭＳ Ｐゴシック" pitchFamily="34" charset="-128"/>
              </a:rPr>
              <a:t> LAT with 1 </a:t>
            </a:r>
            <a:r>
              <a:rPr lang="en-GB" baseline="0" dirty="0" err="1" smtClean="0">
                <a:ea typeface="ＭＳ Ｐゴシック" pitchFamily="34" charset="-128"/>
              </a:rPr>
              <a:t>dm</a:t>
            </a:r>
            <a:r>
              <a:rPr lang="en-GB" baseline="0" dirty="0" smtClean="0">
                <a:ea typeface="ＭＳ Ｐゴシック" pitchFamily="34" charset="-128"/>
              </a:rPr>
              <a:t> accuracy </a:t>
            </a:r>
            <a:r>
              <a:rPr lang="en-GB" dirty="0" smtClean="0">
                <a:ea typeface="ＭＳ Ｐゴシック" pitchFamily="34" charset="-128"/>
              </a:rPr>
              <a:t>= part of main objective</a:t>
            </a:r>
            <a:r>
              <a:rPr lang="en-GB" baseline="0" dirty="0" smtClean="0">
                <a:ea typeface="ＭＳ Ｐゴシック" pitchFamily="34" charset="-128"/>
              </a:rPr>
              <a:t> of NEVREF project!</a:t>
            </a:r>
          </a:p>
          <a:p>
            <a:r>
              <a:rPr lang="en-GB" baseline="0" dirty="0" smtClean="0">
                <a:ea typeface="ＭＳ Ｐゴシック" pitchFamily="34" charset="-128"/>
              </a:rPr>
              <a:t>NEVREF = </a:t>
            </a:r>
            <a:r>
              <a:rPr lang="en-US" sz="1200" dirty="0" smtClean="0">
                <a:solidFill>
                  <a:schemeClr val="bg1"/>
                </a:solidFill>
                <a:ea typeface="ＭＳ Ｐゴシック" pitchFamily="34" charset="-128"/>
              </a:rPr>
              <a:t>Vertical Reference Frame for the Netherlands Mainland, Wadden Islands and Continental Shelf (NEVREF)</a:t>
            </a:r>
          </a:p>
          <a:p>
            <a:endParaRPr lang="en-GB" sz="1200" baseline="0" dirty="0" smtClean="0">
              <a:solidFill>
                <a:schemeClr val="bg1"/>
              </a:solidFill>
              <a:ea typeface="ＭＳ Ｐゴシック" pitchFamily="34" charset="-128"/>
            </a:endParaRPr>
          </a:p>
          <a:p>
            <a:r>
              <a:rPr lang="en-GB" sz="1200" baseline="0" dirty="0" smtClean="0">
                <a:solidFill>
                  <a:schemeClr val="bg1"/>
                </a:solidFill>
                <a:ea typeface="ＭＳ Ｐゴシック" pitchFamily="34" charset="-128"/>
              </a:rPr>
              <a:t>For the discussion, quasi-geoid = geoid. Difference at sea is negligible.</a:t>
            </a:r>
            <a:endParaRPr lang="en-GB" baseline="0" dirty="0" smtClean="0">
              <a:ea typeface="ＭＳ Ｐゴシック" pitchFamily="34" charset="-128"/>
            </a:endParaRPr>
          </a:p>
          <a:p>
            <a:endParaRPr lang="en-US" dirty="0" smtClean="0">
              <a:ea typeface="ＭＳ Ｐゴシック" pitchFamily="34" charset="-128"/>
            </a:endParaRPr>
          </a:p>
        </p:txBody>
      </p:sp>
      <p:sp>
        <p:nvSpPr>
          <p:cNvPr id="51204" name="Slide Number Placeholder 3"/>
          <p:cNvSpPr txBox="1">
            <a:spLocks noGrp="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5FEDDA1-2D4B-41B9-BA9A-AE62AE6268FA}" type="slidenum">
              <a:rPr lang="en-US" sz="1200" i="0">
                <a:latin typeface="Arial" pitchFamily="34" charset="0"/>
              </a:rPr>
              <a:pPr algn="r"/>
              <a:t>2</a:t>
            </a:fld>
            <a:endParaRPr lang="en-US" sz="1200" i="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A15BB53-ECD0-4070-8B41-06B1174AF2E3}" type="slidenum">
              <a:rPr lang="nl-NL" sz="1200" i="0">
                <a:latin typeface="Arial" pitchFamily="34" charset="0"/>
              </a:rPr>
              <a:pPr algn="r"/>
              <a:t>3</a:t>
            </a:fld>
            <a:endParaRPr lang="nl-NL" sz="1200" i="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9" name="Rectangle 7"/>
          <p:cNvSpPr>
            <a:spLocks noGrp="1" noChangeArrowheads="1"/>
          </p:cNvSpPr>
          <p:nvPr>
            <p:ph type="body" idx="1"/>
          </p:nvPr>
        </p:nvSpPr>
        <p:spPr/>
        <p:txBody>
          <a:bodyPr/>
          <a:lstStyle/>
          <a:p>
            <a:pPr>
              <a:lnSpc>
                <a:spcPct val="90000"/>
              </a:lnSpc>
            </a:pPr>
            <a:r>
              <a:rPr lang="en-GB" sz="1000" dirty="0" smtClean="0">
                <a:ea typeface="ＭＳ Ｐゴシック" pitchFamily="34" charset="-128"/>
              </a:rPr>
              <a:t>This was the approach as presented in our Marine Geodesy paper in 2013.</a:t>
            </a:r>
          </a:p>
          <a:p>
            <a:pPr>
              <a:lnSpc>
                <a:spcPct val="90000"/>
              </a:lnSpc>
            </a:pPr>
            <a:r>
              <a:rPr lang="en-GB" sz="1000" dirty="0" smtClean="0">
                <a:ea typeface="ＭＳ Ｐゴシック" pitchFamily="34" charset="-128"/>
              </a:rPr>
              <a:t>Continuous</a:t>
            </a:r>
            <a:r>
              <a:rPr lang="en-GB" sz="1000" baseline="0" dirty="0" smtClean="0">
                <a:ea typeface="ＭＳ Ｐゴシック" pitchFamily="34" charset="-128"/>
              </a:rPr>
              <a:t> 3D description of LAT = LAT with respect to a reference ellipsoid. So, we are interested in the ellipsoidal heights of LAT.</a:t>
            </a:r>
            <a:endParaRPr lang="en-GB" sz="1000" dirty="0" smtClean="0">
              <a:ea typeface="ＭＳ Ｐゴシック" pitchFamily="34" charset="-128"/>
            </a:endParaRPr>
          </a:p>
          <a:p>
            <a:pPr>
              <a:lnSpc>
                <a:spcPct val="90000"/>
              </a:lnSpc>
            </a:pPr>
            <a:r>
              <a:rPr lang="en-GB" sz="1000" dirty="0" smtClean="0">
                <a:ea typeface="ＭＳ Ｐゴシック" pitchFamily="34" charset="-128"/>
              </a:rPr>
              <a:t>Key feature of our approach</a:t>
            </a:r>
            <a:r>
              <a:rPr lang="en-GB" sz="1000" baseline="0" dirty="0" smtClean="0">
                <a:ea typeface="ＭＳ Ｐゴシック" pitchFamily="34" charset="-128"/>
              </a:rPr>
              <a:t> </a:t>
            </a:r>
            <a:r>
              <a:rPr lang="en-GB" sz="1000" dirty="0" smtClean="0">
                <a:ea typeface="ＭＳ Ｐゴシック" pitchFamily="34" charset="-128"/>
              </a:rPr>
              <a:t>is that we use the geoid as the intermediate reference surface</a:t>
            </a:r>
            <a:r>
              <a:rPr lang="en-GB" sz="1000" baseline="0" dirty="0" smtClean="0">
                <a:ea typeface="ＭＳ Ｐゴシック" pitchFamily="34" charset="-128"/>
              </a:rPr>
              <a:t> rather than MSL. Reason for that is that contrary to MSL, the geoid is defined on land.</a:t>
            </a:r>
          </a:p>
          <a:p>
            <a:pPr>
              <a:lnSpc>
                <a:spcPct val="90000"/>
              </a:lnSpc>
            </a:pPr>
            <a:endParaRPr lang="en-GB" sz="1000" baseline="0" dirty="0" smtClean="0">
              <a:ea typeface="ＭＳ Ｐゴシック" pitchFamily="34" charset="-128"/>
            </a:endParaRPr>
          </a:p>
          <a:p>
            <a:pPr>
              <a:lnSpc>
                <a:spcPct val="90000"/>
              </a:lnSpc>
            </a:pPr>
            <a:r>
              <a:rPr lang="en-GB" sz="1000" baseline="0" dirty="0" smtClean="0">
                <a:ea typeface="ＭＳ Ｐゴシック" pitchFamily="34" charset="-128"/>
              </a:rPr>
              <a:t>In the 2013 approach, observed water levels were used to calibrate the hydrodynamic model. To achieve NEVREF objective, usage of a calibrated hydrodynamic model is not sufficient! </a:t>
            </a:r>
            <a:r>
              <a:rPr lang="en-US" sz="1200" kern="1200" dirty="0" smtClean="0">
                <a:solidFill>
                  <a:schemeClr val="tx1"/>
                </a:solidFill>
                <a:effectLst/>
                <a:latin typeface="Times" pitchFamily="18" charset="0"/>
                <a:ea typeface="ＭＳ Ｐゴシック" charset="-128"/>
                <a:cs typeface="ＭＳ Ｐゴシック" charset="-128"/>
              </a:rPr>
              <a:t>Even not in case we use the state-of-the-art models available for our region of interest; the latest model only represents the tidal water levels with sub-decimeter accuracy in the root-mean-square sense \</a:t>
            </a:r>
            <a:r>
              <a:rPr lang="en-US" sz="1200" kern="1200" dirty="0" err="1" smtClean="0">
                <a:solidFill>
                  <a:schemeClr val="tx1"/>
                </a:solidFill>
                <a:effectLst/>
                <a:latin typeface="Times" pitchFamily="18" charset="0"/>
                <a:ea typeface="ＭＳ Ｐゴシック" charset="-128"/>
                <a:cs typeface="ＭＳ Ｐゴシック" charset="-128"/>
              </a:rPr>
              <a:t>citep</a:t>
            </a:r>
            <a:r>
              <a:rPr lang="en-US" sz="1200" kern="1200" dirty="0" smtClean="0">
                <a:solidFill>
                  <a:schemeClr val="tx1"/>
                </a:solidFill>
                <a:effectLst/>
                <a:latin typeface="Times" pitchFamily="18" charset="0"/>
                <a:ea typeface="ＭＳ Ｐゴシック" charset="-128"/>
                <a:cs typeface="ＭＳ Ｐゴシック" charset="-128"/>
              </a:rPr>
              <a:t>{</a:t>
            </a:r>
            <a:r>
              <a:rPr lang="en-US" sz="1200" u="sng" kern="1200" dirty="0" smtClean="0">
                <a:solidFill>
                  <a:schemeClr val="tx1"/>
                </a:solidFill>
                <a:effectLst/>
                <a:latin typeface="Times" pitchFamily="18" charset="0"/>
                <a:ea typeface="ＭＳ Ｐゴシック" charset="-128"/>
                <a:cs typeface="ＭＳ Ｐゴシック" charset="-128"/>
              </a:rPr>
              <a:t>Zijl2013</a:t>
            </a:r>
            <a:r>
              <a:rPr lang="en-US" sz="1200" kern="1200" dirty="0" smtClean="0">
                <a:solidFill>
                  <a:schemeClr val="tx1"/>
                </a:solidFill>
                <a:effectLst/>
                <a:latin typeface="Times" pitchFamily="18" charset="0"/>
                <a:ea typeface="ＭＳ Ｐゴシック" charset="-128"/>
                <a:cs typeface="ＭＳ Ｐゴシック" charset="-128"/>
              </a:rPr>
              <a:t>}. Indeed, we agree with \cite{</a:t>
            </a:r>
            <a:r>
              <a:rPr lang="en-US" sz="1200" u="sng" kern="1200" dirty="0" smtClean="0">
                <a:solidFill>
                  <a:schemeClr val="tx1"/>
                </a:solidFill>
                <a:effectLst/>
                <a:latin typeface="Times" pitchFamily="18" charset="0"/>
                <a:ea typeface="ＭＳ Ｐゴシック" charset="-128"/>
                <a:cs typeface="ＭＳ Ｐゴシック" charset="-128"/>
              </a:rPr>
              <a:t>Turner2010</a:t>
            </a:r>
            <a:r>
              <a:rPr lang="en-US" sz="1200" kern="1200" dirty="0" smtClean="0">
                <a:solidFill>
                  <a:schemeClr val="tx1"/>
                </a:solidFill>
                <a:effectLst/>
                <a:latin typeface="Times" pitchFamily="18" charset="0"/>
                <a:ea typeface="ＭＳ Ｐゴシック" charset="-128"/>
                <a:cs typeface="ＭＳ Ｐゴシック" charset="-128"/>
              </a:rPr>
              <a:t>} that ``\</a:t>
            </a:r>
            <a:r>
              <a:rPr lang="en-US" sz="1200" kern="1200" dirty="0" err="1" smtClean="0">
                <a:solidFill>
                  <a:schemeClr val="tx1"/>
                </a:solidFill>
                <a:effectLst/>
                <a:latin typeface="Times" pitchFamily="18" charset="0"/>
                <a:ea typeface="ＭＳ Ｐゴシック" charset="-128"/>
                <a:cs typeface="ＭＳ Ｐゴシック" charset="-128"/>
              </a:rPr>
              <a:t>textit</a:t>
            </a:r>
            <a:r>
              <a:rPr lang="en-US" sz="1200" kern="1200" dirty="0" smtClean="0">
                <a:solidFill>
                  <a:schemeClr val="tx1"/>
                </a:solidFill>
                <a:effectLst/>
                <a:latin typeface="Times" pitchFamily="18" charset="0"/>
                <a:ea typeface="ＭＳ Ｐゴシック" charset="-128"/>
                <a:cs typeface="ＭＳ Ｐゴシック" charset="-128"/>
              </a:rPr>
              <a:t>{the desired solution is to produce an LAT surface from an optimally merged combination of all data sources}''. Our data sources comprise the model-derived LAT--</a:t>
            </a:r>
            <a:r>
              <a:rPr lang="en-US" sz="1200" u="sng" kern="1200" dirty="0" smtClean="0">
                <a:solidFill>
                  <a:schemeClr val="tx1"/>
                </a:solidFill>
                <a:effectLst/>
                <a:latin typeface="Times" pitchFamily="18" charset="0"/>
                <a:ea typeface="ＭＳ Ｐゴシック" charset="-128"/>
                <a:cs typeface="ＭＳ Ｐゴシック" charset="-128"/>
              </a:rPr>
              <a:t>geoid</a:t>
            </a:r>
            <a:r>
              <a:rPr lang="en-US" sz="1200" kern="1200" dirty="0" smtClean="0">
                <a:solidFill>
                  <a:schemeClr val="tx1"/>
                </a:solidFill>
                <a:effectLst/>
                <a:latin typeface="Times" pitchFamily="18" charset="0"/>
                <a:ea typeface="ＭＳ Ｐゴシック" charset="-128"/>
                <a:cs typeface="ＭＳ Ｐゴシック" charset="-128"/>
              </a:rPr>
              <a:t> surface and observation-derived LAT--</a:t>
            </a:r>
            <a:r>
              <a:rPr lang="en-US" sz="1200" u="sng" kern="1200" dirty="0" smtClean="0">
                <a:solidFill>
                  <a:schemeClr val="tx1"/>
                </a:solidFill>
                <a:effectLst/>
                <a:latin typeface="Times" pitchFamily="18" charset="0"/>
                <a:ea typeface="ＭＳ Ｐゴシック" charset="-128"/>
                <a:cs typeface="ＭＳ Ｐゴシック" charset="-128"/>
              </a:rPr>
              <a:t>geoid</a:t>
            </a:r>
            <a:r>
              <a:rPr lang="en-US" sz="1200" kern="1200" dirty="0" smtClean="0">
                <a:solidFill>
                  <a:schemeClr val="tx1"/>
                </a:solidFill>
                <a:effectLst/>
                <a:latin typeface="Times" pitchFamily="18" charset="0"/>
                <a:ea typeface="ＭＳ Ｐゴシック" charset="-128"/>
                <a:cs typeface="ＭＳ Ｐゴシック" charset="-128"/>
              </a:rPr>
              <a:t> values at onshore and offshore tide gauges.</a:t>
            </a:r>
            <a:endParaRPr lang="en-GB" sz="1000" baseline="0" dirty="0" smtClean="0">
              <a:ea typeface="ＭＳ Ｐゴシック" pitchFamily="34" charset="-128"/>
            </a:endParaRPr>
          </a:p>
          <a:p>
            <a:pPr>
              <a:lnSpc>
                <a:spcPct val="90000"/>
              </a:lnSpc>
            </a:pPr>
            <a:endParaRPr lang="en-US" sz="1000"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A15BB53-ECD0-4070-8B41-06B1174AF2E3}" type="slidenum">
              <a:rPr lang="nl-NL" sz="1200" i="0">
                <a:latin typeface="Arial" pitchFamily="34" charset="0"/>
              </a:rPr>
              <a:pPr algn="r"/>
              <a:t>4</a:t>
            </a:fld>
            <a:endParaRPr lang="nl-NL" sz="1200" i="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9" name="Rectangle 7"/>
          <p:cNvSpPr>
            <a:spLocks noGrp="1" noChangeArrowheads="1"/>
          </p:cNvSpPr>
          <p:nvPr>
            <p:ph type="body" idx="1"/>
          </p:nvPr>
        </p:nvSpPr>
        <p:spPr/>
        <p:txBody>
          <a:bodyPr/>
          <a:lstStyle/>
          <a:p>
            <a:pPr>
              <a:lnSpc>
                <a:spcPct val="90000"/>
              </a:lnSpc>
            </a:pPr>
            <a:r>
              <a:rPr lang="en-GB" sz="1000" dirty="0" smtClean="0">
                <a:ea typeface="ＭＳ Ｐゴシック" pitchFamily="34" charset="-128"/>
              </a:rPr>
              <a:t>What is usually</a:t>
            </a:r>
            <a:r>
              <a:rPr lang="en-GB" sz="1000" baseline="0" dirty="0" smtClean="0">
                <a:ea typeface="ＭＳ Ｐゴシック" pitchFamily="34" charset="-128"/>
              </a:rPr>
              <a:t> done: </a:t>
            </a:r>
            <a:r>
              <a:rPr lang="en-US" sz="1200" kern="1200" dirty="0" smtClean="0">
                <a:solidFill>
                  <a:schemeClr val="tx1"/>
                </a:solidFill>
                <a:effectLst/>
                <a:latin typeface="Times" pitchFamily="18" charset="0"/>
                <a:ea typeface="ＭＳ Ｐゴシック" charset="-128"/>
                <a:cs typeface="ＭＳ Ｐゴシック" charset="-128"/>
              </a:rPr>
              <a:t>merge observation-derived LAT values and model-derived LAT surface in a post-processing step using some spatial interpolation scheme…</a:t>
            </a:r>
          </a:p>
          <a:p>
            <a:pPr>
              <a:lnSpc>
                <a:spcPct val="90000"/>
              </a:lnSpc>
            </a:pPr>
            <a:endParaRPr lang="en-GB" sz="1200" kern="1200" dirty="0" smtClean="0">
              <a:solidFill>
                <a:schemeClr val="tx1"/>
              </a:solidFill>
              <a:effectLst/>
              <a:latin typeface="Times" pitchFamily="18" charset="0"/>
              <a:ea typeface="ＭＳ Ｐゴシック" charset="-128"/>
            </a:endParaRPr>
          </a:p>
          <a:p>
            <a:pPr>
              <a:lnSpc>
                <a:spcPct val="90000"/>
              </a:lnSpc>
            </a:pPr>
            <a:r>
              <a:rPr lang="en-US" sz="1200" kern="1200" dirty="0" smtClean="0">
                <a:solidFill>
                  <a:schemeClr val="tx1"/>
                </a:solidFill>
                <a:effectLst/>
                <a:latin typeface="Times" pitchFamily="18" charset="0"/>
                <a:ea typeface="ＭＳ Ｐゴシック" charset="-128"/>
                <a:cs typeface="ＭＳ Ｐゴシック" charset="-128"/>
              </a:rPr>
              <a:t>In applying such an interpolation approach,</a:t>
            </a:r>
            <a:r>
              <a:rPr lang="en-US" sz="1200" kern="1200" baseline="0" dirty="0" smtClean="0">
                <a:solidFill>
                  <a:schemeClr val="tx1"/>
                </a:solidFill>
                <a:effectLst/>
                <a:latin typeface="Times" pitchFamily="18" charset="0"/>
                <a:ea typeface="ＭＳ Ｐゴシック" charset="-128"/>
                <a:cs typeface="ＭＳ Ｐゴシック" charset="-128"/>
              </a:rPr>
              <a:t> you </a:t>
            </a:r>
            <a:r>
              <a:rPr lang="en-US" sz="1200" kern="1200" dirty="0" smtClean="0">
                <a:solidFill>
                  <a:schemeClr val="tx1"/>
                </a:solidFill>
                <a:effectLst/>
                <a:latin typeface="Times" pitchFamily="18" charset="0"/>
                <a:ea typeface="ＭＳ Ｐゴシック" charset="-128"/>
                <a:cs typeface="ＭＳ Ｐゴシック" charset="-128"/>
              </a:rPr>
              <a:t>rely on the properties of the applied </a:t>
            </a:r>
            <a:r>
              <a:rPr lang="en-US" sz="1200" u="sng" kern="1200" dirty="0" smtClean="0">
                <a:solidFill>
                  <a:schemeClr val="tx1"/>
                </a:solidFill>
                <a:effectLst/>
                <a:latin typeface="Times" pitchFamily="18" charset="0"/>
                <a:ea typeface="ＭＳ Ｐゴシック" charset="-128"/>
                <a:cs typeface="ＭＳ Ｐゴシック" charset="-128"/>
              </a:rPr>
              <a:t>interpolator</a:t>
            </a:r>
            <a:r>
              <a:rPr lang="en-US" sz="1200" kern="1200" dirty="0" smtClean="0">
                <a:solidFill>
                  <a:schemeClr val="tx1"/>
                </a:solidFill>
                <a:effectLst/>
                <a:latin typeface="Times" pitchFamily="18" charset="0"/>
                <a:ea typeface="ＭＳ Ｐゴシック" charset="-128"/>
                <a:cs typeface="ＭＳ Ｐゴシック" charset="-128"/>
              </a:rPr>
              <a:t> / on questionable assumptions like \</a:t>
            </a:r>
            <a:r>
              <a:rPr lang="en-US" sz="1200" kern="1200" dirty="0" err="1" smtClean="0">
                <a:solidFill>
                  <a:schemeClr val="tx1"/>
                </a:solidFill>
                <a:effectLst/>
                <a:latin typeface="Times" pitchFamily="18" charset="0"/>
                <a:ea typeface="ＭＳ Ｐゴシック" charset="-128"/>
                <a:cs typeface="ＭＳ Ｐゴシック" charset="-128"/>
              </a:rPr>
              <a:t>textit</a:t>
            </a:r>
            <a:r>
              <a:rPr lang="en-US" sz="1200" kern="1200" dirty="0" smtClean="0">
                <a:solidFill>
                  <a:schemeClr val="tx1"/>
                </a:solidFill>
                <a:effectLst/>
                <a:latin typeface="Times" pitchFamily="18" charset="0"/>
                <a:ea typeface="ＭＳ Ｐゴシック" charset="-128"/>
                <a:cs typeface="ＭＳ Ｐゴシック" charset="-128"/>
              </a:rPr>
              <a:t>{</a:t>
            </a:r>
            <a:r>
              <a:rPr lang="en-US" sz="1200" u="sng" kern="1200" dirty="0" smtClean="0">
                <a:solidFill>
                  <a:schemeClr val="tx1"/>
                </a:solidFill>
                <a:effectLst/>
                <a:latin typeface="Times" pitchFamily="18" charset="0"/>
                <a:ea typeface="ＭＳ Ｐゴシック" charset="-128"/>
                <a:cs typeface="ＭＳ Ｐゴシック" charset="-128"/>
              </a:rPr>
              <a:t>isotropy</a:t>
            </a:r>
            <a:r>
              <a:rPr lang="en-US" sz="1200" kern="1200" dirty="0" smtClean="0">
                <a:solidFill>
                  <a:schemeClr val="tx1"/>
                </a:solidFill>
                <a:effectLst/>
                <a:latin typeface="Times" pitchFamily="18" charset="0"/>
                <a:ea typeface="ＭＳ Ｐゴシック" charset="-128"/>
                <a:cs typeface="ＭＳ Ｐゴシック" charset="-128"/>
              </a:rPr>
              <a:t>} as most commonly applied interpolation methods (both deterministic and stochastic methods) do. That is, they assume there is no directional dependence in computing the weights assigned to the observation- and model-derived LAT values. As</a:t>
            </a:r>
            <a:r>
              <a:rPr lang="en-US" sz="1000" kern="1200" dirty="0" smtClean="0">
                <a:solidFill>
                  <a:schemeClr val="tx1"/>
                </a:solidFill>
                <a:effectLst/>
                <a:latin typeface="Times" pitchFamily="18" charset="0"/>
                <a:ea typeface="ＭＳ Ｐゴシック" charset="-128"/>
                <a:cs typeface="ＭＳ Ｐゴシック" charset="-128"/>
              </a:rPr>
              <a:t>, the tide (and hence the LAT) in shallow waters is significantly altered by nonlinear factors including changes in the </a:t>
            </a:r>
            <a:r>
              <a:rPr lang="en-US" sz="1000" u="sng" kern="1200" dirty="0" smtClean="0">
                <a:solidFill>
                  <a:schemeClr val="tx1"/>
                </a:solidFill>
                <a:effectLst/>
                <a:latin typeface="Times" pitchFamily="18" charset="0"/>
                <a:ea typeface="ＭＳ Ｐゴシック" charset="-128"/>
                <a:cs typeface="ＭＳ Ｐゴシック" charset="-128"/>
              </a:rPr>
              <a:t>bathymetry</a:t>
            </a:r>
            <a:r>
              <a:rPr lang="en-US" sz="1000" kern="1200" dirty="0" smtClean="0">
                <a:solidFill>
                  <a:schemeClr val="tx1"/>
                </a:solidFill>
                <a:effectLst/>
                <a:latin typeface="Times" pitchFamily="18" charset="0"/>
                <a:ea typeface="ＭＳ Ｐゴシック" charset="-128"/>
                <a:cs typeface="ＭＳ Ｐゴシック" charset="-128"/>
              </a:rPr>
              <a:t>, frictional interactions, and reflections from the coastline or river banks \</a:t>
            </a:r>
            <a:r>
              <a:rPr lang="en-US" sz="1000" kern="1200" dirty="0" err="1" smtClean="0">
                <a:solidFill>
                  <a:schemeClr val="tx1"/>
                </a:solidFill>
                <a:effectLst/>
                <a:latin typeface="Times" pitchFamily="18" charset="0"/>
                <a:ea typeface="ＭＳ Ｐゴシック" charset="-128"/>
                <a:cs typeface="ＭＳ Ｐゴシック" charset="-128"/>
              </a:rPr>
              <a:t>citep</a:t>
            </a:r>
            <a:r>
              <a:rPr lang="en-US" sz="1000" kern="1200" dirty="0" smtClean="0">
                <a:solidFill>
                  <a:schemeClr val="tx1"/>
                </a:solidFill>
                <a:effectLst/>
                <a:latin typeface="Times" pitchFamily="18" charset="0"/>
                <a:ea typeface="ＭＳ Ｐゴシック" charset="-128"/>
                <a:cs typeface="ＭＳ Ｐゴシック" charset="-128"/>
              </a:rPr>
              <a:t>{</a:t>
            </a:r>
            <a:r>
              <a:rPr lang="en-US" sz="1000" u="sng" kern="1200" dirty="0" smtClean="0">
                <a:solidFill>
                  <a:schemeClr val="tx1"/>
                </a:solidFill>
                <a:effectLst/>
                <a:latin typeface="Times" pitchFamily="18" charset="0"/>
                <a:ea typeface="ＭＳ Ｐゴシック" charset="-128"/>
                <a:cs typeface="ＭＳ Ｐゴシック" charset="-128"/>
              </a:rPr>
              <a:t>Schluter1993</a:t>
            </a:r>
            <a:r>
              <a:rPr lang="en-US" sz="1000" kern="1200" dirty="0" smtClean="0">
                <a:solidFill>
                  <a:schemeClr val="tx1"/>
                </a:solidFill>
                <a:effectLst/>
                <a:latin typeface="Times" pitchFamily="18" charset="0"/>
                <a:ea typeface="ＭＳ Ｐゴシック" charset="-128"/>
                <a:cs typeface="ＭＳ Ｐゴシック" charset="-128"/>
              </a:rPr>
              <a:t>},</a:t>
            </a:r>
            <a:r>
              <a:rPr lang="en-US" sz="1000" kern="1200" baseline="0" dirty="0" smtClean="0">
                <a:solidFill>
                  <a:schemeClr val="tx1"/>
                </a:solidFill>
                <a:effectLst/>
                <a:latin typeface="Times" pitchFamily="18" charset="0"/>
                <a:ea typeface="ＭＳ Ｐゴシック" charset="-128"/>
                <a:cs typeface="ＭＳ Ｐゴシック" charset="-128"/>
              </a:rPr>
              <a:t> this makes no sense at all!</a:t>
            </a:r>
            <a:endParaRPr lang="en-US" sz="1000"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A15BB53-ECD0-4070-8B41-06B1174AF2E3}" type="slidenum">
              <a:rPr lang="nl-NL" sz="1200" i="0">
                <a:latin typeface="Arial" pitchFamily="34" charset="0"/>
              </a:rPr>
              <a:pPr algn="r"/>
              <a:t>5</a:t>
            </a:fld>
            <a:endParaRPr lang="nl-NL" sz="1200" i="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9" name="Rectangle 7"/>
          <p:cNvSpPr>
            <a:spLocks noGrp="1" noChangeArrowheads="1"/>
          </p:cNvSpPr>
          <p:nvPr>
            <p:ph type="body" idx="1"/>
          </p:nvPr>
        </p:nvSpPr>
        <p:spPr/>
        <p:txBody>
          <a:bodyPr/>
          <a:lstStyle/>
          <a:p>
            <a:pPr>
              <a:lnSpc>
                <a:spcPct val="90000"/>
              </a:lnSpc>
            </a:pPr>
            <a:r>
              <a:rPr lang="en-GB" sz="1000" dirty="0" smtClean="0">
                <a:ea typeface="ＭＳ Ｐゴシック" pitchFamily="34" charset="-128"/>
              </a:rPr>
              <a:t>Our approach: Assimilate </a:t>
            </a:r>
            <a:r>
              <a:rPr lang="en-GB" sz="1000" baseline="0" dirty="0" smtClean="0">
                <a:ea typeface="ＭＳ Ｐゴシック" pitchFamily="34" charset="-128"/>
              </a:rPr>
              <a:t>observation-derived tidal water levels into </a:t>
            </a:r>
            <a:r>
              <a:rPr lang="en-US" sz="1000" kern="1200" dirty="0" smtClean="0">
                <a:solidFill>
                  <a:schemeClr val="tx1"/>
                </a:solidFill>
                <a:effectLst/>
                <a:latin typeface="Times" pitchFamily="18" charset="0"/>
                <a:ea typeface="ＭＳ Ｐゴシック" charset="-128"/>
                <a:cs typeface="ＭＳ Ｐゴシック" charset="-128"/>
              </a:rPr>
              <a:t>the hydrodynamic model when simulating the tidal water levels from which LAT is derived</a:t>
            </a:r>
            <a:r>
              <a:rPr lang="en-GB" sz="1000" baseline="0" dirty="0" smtClean="0">
                <a:ea typeface="ＭＳ Ｐゴシック" pitchFamily="34" charset="-128"/>
              </a:rPr>
              <a:t>. </a:t>
            </a:r>
            <a:r>
              <a:rPr lang="en-US" sz="1200" kern="1200" dirty="0" smtClean="0">
                <a:solidFill>
                  <a:schemeClr val="tx1"/>
                </a:solidFill>
                <a:effectLst/>
                <a:latin typeface="Times" pitchFamily="18" charset="0"/>
                <a:ea typeface="ＭＳ Ｐゴシック" charset="-128"/>
                <a:cs typeface="ＭＳ Ｐゴシック" charset="-128"/>
              </a:rPr>
              <a:t>In doing so, \</a:t>
            </a:r>
            <a:r>
              <a:rPr lang="en-US" sz="1200" kern="1200" dirty="0" err="1" smtClean="0">
                <a:solidFill>
                  <a:schemeClr val="tx1"/>
                </a:solidFill>
                <a:effectLst/>
                <a:latin typeface="Times" pitchFamily="18" charset="0"/>
                <a:ea typeface="ＭＳ Ｐゴシック" charset="-128"/>
                <a:cs typeface="ＭＳ Ｐゴシック" charset="-128"/>
              </a:rPr>
              <a:t>textit</a:t>
            </a:r>
            <a:r>
              <a:rPr lang="en-US" sz="1200" kern="1200" dirty="0" smtClean="0">
                <a:solidFill>
                  <a:schemeClr val="tx1"/>
                </a:solidFill>
                <a:effectLst/>
                <a:latin typeface="Times" pitchFamily="18" charset="0"/>
                <a:ea typeface="ＭＳ Ｐゴシック" charset="-128"/>
                <a:cs typeface="ＭＳ Ｐゴシック" charset="-128"/>
              </a:rPr>
              <a:t>{the combination is guided by the physics} built into the hydrodynamic model. Another advantage of data assimilation over conventional numerical modeling is that in this way we can account for some known and unknown model deficiencies.</a:t>
            </a:r>
            <a:endParaRPr lang="en-US" sz="1000"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a:lstStyle/>
          <a:p>
            <a:r>
              <a:rPr lang="en-US" noProof="0" dirty="0" smtClean="0">
                <a:ea typeface="ＭＳ Ｐゴシック" pitchFamily="34" charset="-128"/>
              </a:rPr>
              <a:t>This is something, I would like to highlight. You need to make sure that the</a:t>
            </a:r>
            <a:r>
              <a:rPr lang="en-US" baseline="0" noProof="0" dirty="0" smtClean="0">
                <a:ea typeface="ＭＳ Ｐゴシック" pitchFamily="34" charset="-128"/>
              </a:rPr>
              <a:t> approach applied to derive the tidal water levels that will be assimilated into the model is consistent to the way tidal water levels are modeled. For example, if you derive modeled LAT from modeled water levels over 20 year period, without allowing for time variations in bathymetry etc. You need to derive observation-derived LAT in same way. This also applies to the way you deal with nodal cycle, average meteorological contribution etc. So, you need to be consistent!</a:t>
            </a:r>
            <a:endParaRPr lang="en-US" noProof="0" dirty="0" smtClean="0">
              <a:ea typeface="ＭＳ Ｐゴシック" pitchFamily="34" charset="-128"/>
            </a:endParaRPr>
          </a:p>
        </p:txBody>
      </p:sp>
      <p:sp>
        <p:nvSpPr>
          <p:cNvPr id="51204" name="Slide Number Placeholder 3"/>
          <p:cNvSpPr txBox="1">
            <a:spLocks noGrp="1"/>
          </p:cNvSpPr>
          <p:nvPr/>
        </p:nvSpPr>
        <p:spPr bwMode="auto">
          <a:xfrm>
            <a:off x="3986213" y="8818563"/>
            <a:ext cx="3048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nchor="b"/>
          <a:lstStyle>
            <a:lvl1pPr defTabSz="882650" eaLnBrk="0" hangingPunct="0">
              <a:defRPr sz="2400">
                <a:solidFill>
                  <a:schemeClr val="tx1"/>
                </a:solidFill>
                <a:latin typeface="Tahoma" pitchFamily="34" charset="0"/>
                <a:ea typeface="ＭＳ Ｐゴシック" pitchFamily="34" charset="-128"/>
              </a:defRPr>
            </a:lvl1pPr>
            <a:lvl2pPr marL="715963" indent="-274638" defTabSz="882650" eaLnBrk="0" hangingPunct="0">
              <a:defRPr sz="2400">
                <a:solidFill>
                  <a:schemeClr val="tx1"/>
                </a:solidFill>
                <a:latin typeface="Tahoma" pitchFamily="34" charset="0"/>
                <a:ea typeface="ＭＳ Ｐゴシック" pitchFamily="34" charset="-128"/>
              </a:defRPr>
            </a:lvl2pPr>
            <a:lvl3pPr marL="1103313" indent="-220663" defTabSz="882650" eaLnBrk="0" hangingPunct="0">
              <a:defRPr sz="2400">
                <a:solidFill>
                  <a:schemeClr val="tx1"/>
                </a:solidFill>
                <a:latin typeface="Tahoma" pitchFamily="34" charset="0"/>
                <a:ea typeface="ＭＳ Ｐゴシック" pitchFamily="34" charset="-128"/>
              </a:defRPr>
            </a:lvl3pPr>
            <a:lvl4pPr marL="1543050" indent="-220663" defTabSz="882650" eaLnBrk="0" hangingPunct="0">
              <a:defRPr sz="2400">
                <a:solidFill>
                  <a:schemeClr val="tx1"/>
                </a:solidFill>
                <a:latin typeface="Tahoma" pitchFamily="34" charset="0"/>
                <a:ea typeface="ＭＳ Ｐゴシック" pitchFamily="34" charset="-128"/>
              </a:defRPr>
            </a:lvl4pPr>
            <a:lvl5pPr marL="1984375" indent="-220663" defTabSz="882650" eaLnBrk="0" hangingPunct="0">
              <a:defRPr sz="2400">
                <a:solidFill>
                  <a:schemeClr val="tx1"/>
                </a:solidFill>
                <a:latin typeface="Tahoma" pitchFamily="34" charset="0"/>
                <a:ea typeface="ＭＳ Ｐゴシック" pitchFamily="34" charset="-128"/>
              </a:defRPr>
            </a:lvl5pPr>
            <a:lvl6pPr marL="24415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8987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3559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13175" indent="-220663" algn="ctr" defTabSz="88265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a:fld id="{05FEDDA1-2D4B-41B9-BA9A-AE62AE6268FA}" type="slidenum">
              <a:rPr lang="en-US" sz="1200" i="0">
                <a:latin typeface="Arial" pitchFamily="34" charset="0"/>
              </a:rPr>
              <a:pPr algn="r"/>
              <a:t>6</a:t>
            </a:fld>
            <a:endParaRPr lang="en-US" sz="1200" i="0">
              <a:latin typeface="Arial" pitchFamily="34" charset="0"/>
            </a:endParaRPr>
          </a:p>
        </p:txBody>
      </p:sp>
    </p:spTree>
    <p:extLst>
      <p:ext uri="{BB962C8B-B14F-4D97-AF65-F5344CB8AC3E}">
        <p14:creationId xmlns:p14="http://schemas.microsoft.com/office/powerpoint/2010/main" val="19794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7</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This approach is discussed extensively</a:t>
            </a:r>
            <a:r>
              <a:rPr lang="en-GB" baseline="0" dirty="0" smtClean="0"/>
              <a:t> in Sections 2 and 3 of the paper!</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8</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Feel free to add some details about used Kalman filter. To me this is not so relevant for the audience</a:t>
            </a:r>
            <a:r>
              <a:rPr lang="en-GB" baseline="0" dirty="0" smtClean="0"/>
              <a:t> at Hydro17.</a:t>
            </a:r>
          </a:p>
          <a:p>
            <a:pPr eaLnBrk="1" hangingPunct="1"/>
            <a:endParaRPr lang="en-GB" baseline="0" dirty="0" smtClean="0"/>
          </a:p>
          <a:p>
            <a:pPr eaLnBrk="1" hangingPunct="1"/>
            <a:r>
              <a:rPr lang="en-GB" baseline="0" dirty="0" smtClean="0"/>
              <a:t>What is important is that the set of tide gauges that belong to the observational network is the same set as used in operational storm surge forecasting.</a:t>
            </a:r>
          </a:p>
          <a:p>
            <a:pPr eaLnBrk="1" hangingPunct="1"/>
            <a:r>
              <a:rPr lang="en-US" baseline="0" dirty="0" smtClean="0"/>
              <a:t>Triangle=GNSS ref</a:t>
            </a:r>
          </a:p>
          <a:p>
            <a:pPr eaLnBrk="1" hangingPunct="1"/>
            <a:r>
              <a:rPr lang="en-US" baseline="0" dirty="0" smtClean="0"/>
              <a:t>Magenta text=assimilated</a:t>
            </a:r>
          </a:p>
          <a:p>
            <a:pPr eaLnBrk="1" hangingPunct="1"/>
            <a:r>
              <a:rPr lang="en-US" baseline="0" dirty="0" smtClean="0"/>
              <a:t>Color of symbol is region</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CDF7EA-A8FF-488D-A9BA-7DC7D565F68D}" type="datetime4">
              <a:rPr lang="nl-NL"/>
              <a:pPr eaLnBrk="1" hangingPunct="1"/>
              <a:t>21 november 2017</a:t>
            </a:fld>
            <a:endParaRPr lang="nl-NL"/>
          </a:p>
        </p:txBody>
      </p:sp>
      <p:sp>
        <p:nvSpPr>
          <p:cNvPr id="7171"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36A635-9B34-427A-87A2-2D019AEFCF0E}" type="slidenum">
              <a:rPr lang="nl-NL"/>
              <a:pPr eaLnBrk="1" hangingPunct="1"/>
              <a:t>9</a:t>
            </a:fld>
            <a:endParaRPr lang="nl-NL"/>
          </a:p>
        </p:txBody>
      </p:sp>
      <p:sp>
        <p:nvSpPr>
          <p:cNvPr id="7172" name="Rectangle 2"/>
          <p:cNvSpPr>
            <a:spLocks noGrp="1" noRot="1" noChangeAspect="1" noChangeArrowheads="1" noTextEdit="1"/>
          </p:cNvSpPr>
          <p:nvPr>
            <p:ph type="sldImg"/>
          </p:nvPr>
        </p:nvSpPr>
        <p:spPr>
          <a:xfrm>
            <a:off x="1195388" y="696913"/>
            <a:ext cx="4643437" cy="3481387"/>
          </a:xfrm>
          <a:ln/>
        </p:spPr>
      </p:sp>
      <p:sp>
        <p:nvSpPr>
          <p:cNvPr id="7173" name="Rectangle 3"/>
          <p:cNvSpPr>
            <a:spLocks noGrp="1" noChangeArrowheads="1"/>
          </p:cNvSpPr>
          <p:nvPr>
            <p:ph type="body" idx="1"/>
          </p:nvPr>
        </p:nvSpPr>
        <p:spPr>
          <a:xfrm>
            <a:off x="938005" y="4409498"/>
            <a:ext cx="5158204" cy="4177887"/>
          </a:xfrm>
          <a:noFill/>
        </p:spPr>
        <p:txBody>
          <a:bodyPr/>
          <a:lstStyle/>
          <a:p>
            <a:pPr eaLnBrk="1" hangingPunct="1"/>
            <a:r>
              <a:rPr lang="en-GB" dirty="0" smtClean="0"/>
              <a:t>Important message here is that differences</a:t>
            </a:r>
            <a:r>
              <a:rPr lang="en-GB" baseline="0" dirty="0" smtClean="0"/>
              <a:t> between both solutions can be up to decimetres. Moreover, they are spread over the entire domain!</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471488" y="2055813"/>
            <a:ext cx="7307262" cy="18970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i="0">
              <a:latin typeface="Arial" pitchFamily="34" charset="0"/>
            </a:endParaRPr>
          </a:p>
        </p:txBody>
      </p:sp>
      <p:sp>
        <p:nvSpPr>
          <p:cNvPr id="2" name="Titel 1"/>
          <p:cNvSpPr>
            <a:spLocks noGrp="1"/>
          </p:cNvSpPr>
          <p:nvPr>
            <p:ph type="ctrTitle"/>
          </p:nvPr>
        </p:nvSpPr>
        <p:spPr>
          <a:xfrm>
            <a:off x="685799" y="2155827"/>
            <a:ext cx="6798733" cy="646642"/>
          </a:xfrm>
        </p:spPr>
        <p:txBody>
          <a:bodyPr/>
          <a:lstStyle>
            <a:lvl1pPr>
              <a:defRPr baseline="0">
                <a:solidFill>
                  <a:schemeClr val="bg1"/>
                </a:solidFill>
              </a:defRPr>
            </a:lvl1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title</a:t>
            </a:r>
            <a:r>
              <a:rPr lang="nl-NL" dirty="0" smtClean="0"/>
              <a:t> </a:t>
            </a:r>
            <a:r>
              <a:rPr lang="nl-NL" dirty="0" err="1" smtClean="0"/>
              <a:t>style</a:t>
            </a:r>
            <a:endParaRPr lang="nl-NL" dirty="0"/>
          </a:p>
        </p:txBody>
      </p:sp>
      <p:sp>
        <p:nvSpPr>
          <p:cNvPr id="3" name="Ondertitel 2"/>
          <p:cNvSpPr>
            <a:spLocks noGrp="1"/>
          </p:cNvSpPr>
          <p:nvPr>
            <p:ph type="subTitle" idx="1"/>
          </p:nvPr>
        </p:nvSpPr>
        <p:spPr>
          <a:xfrm>
            <a:off x="694265" y="2861729"/>
            <a:ext cx="6781801" cy="1016004"/>
          </a:xfrm>
        </p:spPr>
        <p:txBody>
          <a:bodyPr/>
          <a:lstStyle>
            <a:lvl1pPr marL="0" indent="0" algn="l">
              <a:buNone/>
              <a:defRPr>
                <a:solidFill>
                  <a:srgbClr val="00A6D6"/>
                </a:solidFill>
                <a:latin typeface="Bookman Old Style"/>
                <a:cs typeface="Bookman Old Styl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subtitle</a:t>
            </a:r>
            <a:r>
              <a:rPr lang="nl-NL" dirty="0" smtClean="0"/>
              <a:t> </a:t>
            </a:r>
            <a:r>
              <a:rPr lang="nl-NL" dirty="0" err="1" smtClean="0"/>
              <a:t>style</a:t>
            </a:r>
            <a:endParaRPr lang="nl-NL" dirty="0"/>
          </a:p>
        </p:txBody>
      </p:sp>
    </p:spTree>
    <p:extLst>
      <p:ext uri="{BB962C8B-B14F-4D97-AF65-F5344CB8AC3E}">
        <p14:creationId xmlns:p14="http://schemas.microsoft.com/office/powerpoint/2010/main" val="423094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73135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5691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5667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57200"/>
            <a:ext cx="7159625" cy="1066800"/>
          </a:xfrm>
        </p:spPr>
        <p:txBody>
          <a:bodyPr/>
          <a:lstStyle/>
          <a:p>
            <a:r>
              <a:rPr lang="en-US"/>
              <a:t>Click to edit Master title style</a:t>
            </a:r>
          </a:p>
        </p:txBody>
      </p:sp>
      <p:sp>
        <p:nvSpPr>
          <p:cNvPr id="3" name="Content Placeholder 2"/>
          <p:cNvSpPr>
            <a:spLocks noGrp="1"/>
          </p:cNvSpPr>
          <p:nvPr>
            <p:ph sz="half" idx="1"/>
          </p:nvPr>
        </p:nvSpPr>
        <p:spPr>
          <a:xfrm>
            <a:off x="925513" y="1828800"/>
            <a:ext cx="3492500" cy="350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0413" y="1828800"/>
            <a:ext cx="3494087"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0413" y="3657600"/>
            <a:ext cx="3494087" cy="167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61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8580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13"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557312C-2AB5-4E4E-8F57-D0081D5FE9E6}" type="slidenum">
              <a:rPr lang="en-US" i="0" smtClean="0"/>
              <a:pPr fontAlgn="auto">
                <a:spcBef>
                  <a:spcPts val="0"/>
                </a:spcBef>
                <a:spcAft>
                  <a:spcPts val="0"/>
                </a:spcAft>
              </a:pPr>
              <a:t>‹#›</a:t>
            </a:fld>
            <a:endParaRPr lang="en-US" i="0" dirty="0"/>
          </a:p>
        </p:txBody>
      </p:sp>
      <p:sp>
        <p:nvSpPr>
          <p:cNvPr id="3" name="TextBox 2"/>
          <p:cNvSpPr txBox="1"/>
          <p:nvPr userDrawn="1"/>
        </p:nvSpPr>
        <p:spPr>
          <a:xfrm>
            <a:off x="-3990281" y="5582121"/>
            <a:ext cx="184666" cy="369332"/>
          </a:xfrm>
          <a:prstGeom prst="rect">
            <a:avLst/>
          </a:prstGeom>
          <a:noFill/>
        </p:spPr>
        <p:txBody>
          <a:bodyPr wrap="none" rtlCol="0">
            <a:spAutoFit/>
          </a:bodyPr>
          <a:lstStyle/>
          <a:p>
            <a:pPr algn="l" defTabSz="457200" fontAlgn="auto">
              <a:spcBef>
                <a:spcPts val="0"/>
              </a:spcBef>
              <a:spcAft>
                <a:spcPts val="0"/>
              </a:spcAft>
            </a:pPr>
            <a:endParaRPr lang="en-US" sz="1800" i="0" dirty="0">
              <a:solidFill>
                <a:prstClr val="black"/>
              </a:solidFill>
              <a:latin typeface="Calibri"/>
              <a:ea typeface="+mn-ea"/>
            </a:endParaRPr>
          </a:p>
        </p:txBody>
      </p:sp>
    </p:spTree>
    <p:extLst>
      <p:ext uri="{BB962C8B-B14F-4D97-AF65-F5344CB8AC3E}">
        <p14:creationId xmlns:p14="http://schemas.microsoft.com/office/powerpoint/2010/main" val="501034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39824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defTabSz="457200" fontAlgn="auto">
              <a:spcBef>
                <a:spcPts val="0"/>
              </a:spcBef>
              <a:spcAft>
                <a:spcPts val="0"/>
              </a:spcAft>
            </a:pPr>
            <a:fld id="{462A2416-1570-3849-86F9-07F78746E1B2}" type="datetimeFigureOut">
              <a:rPr lang="en-US" sz="1800" i="0" smtClean="0">
                <a:solidFill>
                  <a:prstClr val="black"/>
                </a:solidFill>
                <a:latin typeface="Calibri"/>
                <a:ea typeface="+mn-ea"/>
              </a:rPr>
              <a:pPr algn="l" defTabSz="457200" fontAlgn="auto">
                <a:spcBef>
                  <a:spcPts val="0"/>
                </a:spcBef>
                <a:spcAft>
                  <a:spcPts val="0"/>
                </a:spcAft>
              </a:pPr>
              <a:t>11/21/2017</a:t>
            </a:fld>
            <a:endParaRPr lang="en-US" sz="1800" i="0" dirty="0">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defTabSz="457200" fontAlgn="auto">
              <a:spcBef>
                <a:spcPts val="0"/>
              </a:spcBef>
              <a:spcAft>
                <a:spcPts val="0"/>
              </a:spcAft>
            </a:pPr>
            <a:endParaRPr lang="en-US" sz="1800" i="0" dirty="0">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fontAlgn="auto">
              <a:spcBef>
                <a:spcPts val="0"/>
              </a:spcBef>
              <a:spcAft>
                <a:spcPts val="0"/>
              </a:spcAft>
            </a:pPr>
            <a:fld id="{A832CF66-B496-874C-8E08-71A5E0622B6E}" type="slidenum">
              <a:rPr lang="en-US" sz="1800" i="0" smtClean="0">
                <a:solidFill>
                  <a:prstClr val="black"/>
                </a:solidFill>
                <a:latin typeface="Calibri"/>
                <a:ea typeface="+mn-ea"/>
              </a:rPr>
              <a:pPr algn="l" defTabSz="457200" fontAlgn="auto">
                <a:spcBef>
                  <a:spcPts val="0"/>
                </a:spcBef>
                <a:spcAft>
                  <a:spcPts val="0"/>
                </a:spcAft>
              </a:pPr>
              <a:t>‹#›</a:t>
            </a:fld>
            <a:endParaRPr lang="en-US" sz="1800" i="0" dirty="0">
              <a:solidFill>
                <a:prstClr val="black"/>
              </a:solidFill>
              <a:latin typeface="Calibri"/>
              <a:ea typeface="+mn-ea"/>
            </a:endParaRPr>
          </a:p>
        </p:txBody>
      </p:sp>
    </p:spTree>
    <p:extLst>
      <p:ext uri="{BB962C8B-B14F-4D97-AF65-F5344CB8AC3E}">
        <p14:creationId xmlns:p14="http://schemas.microsoft.com/office/powerpoint/2010/main" val="40298438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45172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21830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60933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93791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9139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8914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276407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7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00059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917575" y="457200"/>
            <a:ext cx="7159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title style</a:t>
            </a:r>
            <a:br>
              <a:rPr lang="nl-NL" smtClean="0"/>
            </a:br>
            <a:endParaRPr lang="nl-NL" smtClean="0"/>
          </a:p>
        </p:txBody>
      </p:sp>
      <p:sp>
        <p:nvSpPr>
          <p:cNvPr id="1027" name="Rectangle 11"/>
          <p:cNvSpPr>
            <a:spLocks noGrp="1" noChangeArrowheads="1"/>
          </p:cNvSpPr>
          <p:nvPr>
            <p:ph type="body" idx="1"/>
          </p:nvPr>
        </p:nvSpPr>
        <p:spPr bwMode="auto">
          <a:xfrm>
            <a:off x="925513" y="1828800"/>
            <a:ext cx="7138987"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p:txBody>
      </p:sp>
      <p:sp>
        <p:nvSpPr>
          <p:cNvPr id="1028" name="Rectangle 13"/>
          <p:cNvSpPr>
            <a:spLocks noChangeArrowheads="1"/>
          </p:cNvSpPr>
          <p:nvPr userDrawn="1"/>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i="0"/>
          </a:p>
        </p:txBody>
      </p:sp>
      <p:sp>
        <p:nvSpPr>
          <p:cNvPr id="1029" name="Rectangle 19"/>
          <p:cNvSpPr>
            <a:spLocks noChangeArrowheads="1"/>
          </p:cNvSpPr>
          <p:nvPr userDrawn="1"/>
        </p:nvSpPr>
        <p:spPr bwMode="auto">
          <a:xfrm>
            <a:off x="0" y="6584950"/>
            <a:ext cx="9144000" cy="27305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i="0"/>
          </a:p>
        </p:txBody>
      </p:sp>
      <p:sp>
        <p:nvSpPr>
          <p:cNvPr id="1030"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Text Box 23"/>
          <p:cNvSpPr txBox="1">
            <a:spLocks noChangeArrowheads="1"/>
          </p:cNvSpPr>
          <p:nvPr userDrawn="1"/>
        </p:nvSpPr>
        <p:spPr bwMode="auto">
          <a:xfrm>
            <a:off x="3124200" y="62484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spcBef>
                <a:spcPct val="50000"/>
              </a:spcBef>
              <a:defRPr/>
            </a:pPr>
            <a:endParaRPr lang="nl-NL" sz="1400" i="0" smtClean="0">
              <a:solidFill>
                <a:schemeClr val="bg2"/>
              </a:solidFill>
            </a:endParaRPr>
          </a:p>
        </p:txBody>
      </p:sp>
      <p:sp>
        <p:nvSpPr>
          <p:cNvPr id="1033" name="Rectangle 20"/>
          <p:cNvSpPr>
            <a:spLocks noChangeArrowheads="1"/>
          </p:cNvSpPr>
          <p:nvPr userDrawn="1"/>
        </p:nvSpPr>
        <p:spPr bwMode="auto">
          <a:xfrm>
            <a:off x="0" y="0"/>
            <a:ext cx="469900" cy="205740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i="0"/>
          </a:p>
        </p:txBody>
      </p:sp>
      <p:pic>
        <p:nvPicPr>
          <p:cNvPr id="1034" name="Picture 10" descr="logo_rgb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1500" y="6181725"/>
            <a:ext cx="881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7"/>
          <p:cNvSpPr>
            <a:spLocks noChangeArrowheads="1"/>
          </p:cNvSpPr>
          <p:nvPr userDrawn="1"/>
        </p:nvSpPr>
        <p:spPr bwMode="auto">
          <a:xfrm>
            <a:off x="7735888" y="6362700"/>
            <a:ext cx="4524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B2C0188F-D4A6-4385-BF2E-81D86FA41001}" type="slidenum">
              <a:rPr lang="nl-NL" sz="1100" i="0"/>
              <a:pPr algn="r"/>
              <a:t>‹#›</a:t>
            </a:fld>
            <a:endParaRPr lang="nl-NL" sz="1100" i="0"/>
          </a:p>
        </p:txBody>
      </p:sp>
      <p:sp>
        <p:nvSpPr>
          <p:cNvPr id="1036" name="TextBox 19"/>
          <p:cNvSpPr txBox="1">
            <a:spLocks noChangeArrowheads="1"/>
          </p:cNvSpPr>
          <p:nvPr userDrawn="1"/>
        </p:nvSpPr>
        <p:spPr bwMode="auto">
          <a:xfrm>
            <a:off x="6656388" y="6324600"/>
            <a:ext cx="1463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defRPr/>
            </a:pPr>
            <a:r>
              <a:rPr lang="en-US" sz="1000" i="0" smtClean="0">
                <a:solidFill>
                  <a:srgbClr val="00A6D6"/>
                </a:solidFill>
                <a:cs typeface="Arial" charset="0"/>
              </a:rPr>
              <a:t>Challenge the future</a:t>
            </a:r>
          </a:p>
        </p:txBody>
      </p:sp>
    </p:spTree>
  </p:cSld>
  <p:clrMap bg1="lt1" tx1="dk1" bg2="lt2" tx2="dk2" accent1="accent1" accent2="accent2" accent3="accent3" accent4="accent4" accent5="accent5" accent6="accent6" hlink="hlink" folHlink="folHlink"/>
  <p:sldLayoutIdLst>
    <p:sldLayoutId id="2147484166" r:id="rId1"/>
    <p:sldLayoutId id="2147484165" r:id="rId2"/>
    <p:sldLayoutId id="2147484164" r:id="rId3"/>
    <p:sldLayoutId id="2147484163" r:id="rId4"/>
    <p:sldLayoutId id="2147484162" r:id="rId5"/>
    <p:sldLayoutId id="2147484161" r:id="rId6"/>
    <p:sldLayoutId id="2147484160" r:id="rId7"/>
    <p:sldLayoutId id="2147484159" r:id="rId8"/>
    <p:sldLayoutId id="2147484158" r:id="rId9"/>
    <p:sldLayoutId id="2147484157" r:id="rId10"/>
    <p:sldLayoutId id="2147484156" r:id="rId11"/>
    <p:sldLayoutId id="2147484155" r:id="rId12"/>
    <p:sldLayoutId id="2147484154" r:id="rId13"/>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ＭＳ Ｐゴシック"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ＭＳ Ｐゴシック"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ＭＳ Ｐゴシック"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ＭＳ Ｐゴシック"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5832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1600200"/>
            <a:ext cx="835832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Afbeelding 2" descr="TUDelft_LogoZWART.eps"/>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9"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557312C-2AB5-4E4E-8F57-D0081D5FE9E6}" type="slidenum">
              <a:rPr lang="en-US" i="0" smtClean="0"/>
              <a:pPr fontAlgn="auto">
                <a:spcBef>
                  <a:spcPts val="0"/>
                </a:spcBef>
                <a:spcAft>
                  <a:spcPts val="0"/>
                </a:spcAft>
              </a:pPr>
              <a:t>‹#›</a:t>
            </a:fld>
            <a:endParaRPr lang="en-US" i="0" dirty="0"/>
          </a:p>
        </p:txBody>
      </p:sp>
    </p:spTree>
    <p:extLst>
      <p:ext uri="{BB962C8B-B14F-4D97-AF65-F5344CB8AC3E}">
        <p14:creationId xmlns:p14="http://schemas.microsoft.com/office/powerpoint/2010/main" val="2764587948"/>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Lst>
  <p:timing>
    <p:tnLst>
      <p:par>
        <p:cTn id="1" dur="indefinite" restart="never" nodeType="tmRoot"/>
      </p:par>
    </p:tnLst>
  </p:timing>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10" Type="http://schemas.openxmlformats.org/officeDocument/2006/relationships/image" Target="../media/image3.png"/><Relationship Id="rId4" Type="http://schemas.openxmlformats.org/officeDocument/2006/relationships/oleObject" Target="../embeddings/oleObject2.bin"/><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10" Type="http://schemas.openxmlformats.org/officeDocument/2006/relationships/image" Target="../media/image3.png"/><Relationship Id="rId4" Type="http://schemas.openxmlformats.org/officeDocument/2006/relationships/oleObject" Target="../embeddings/oleObject4.bin"/><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471488" y="2055813"/>
            <a:ext cx="8380412" cy="29321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nl-NL" i="0">
              <a:latin typeface="Arial" pitchFamily="34" charset="0"/>
            </a:endParaRPr>
          </a:p>
        </p:txBody>
      </p:sp>
      <p:sp>
        <p:nvSpPr>
          <p:cNvPr id="50179" name="Title 3"/>
          <p:cNvSpPr>
            <a:spLocks noGrp="1"/>
          </p:cNvSpPr>
          <p:nvPr>
            <p:ph type="ctrTitle" idx="4294967295"/>
          </p:nvPr>
        </p:nvSpPr>
        <p:spPr>
          <a:xfrm>
            <a:off x="685800" y="2155825"/>
            <a:ext cx="7988300" cy="981075"/>
          </a:xfrm>
        </p:spPr>
        <p:txBody>
          <a:bodyPr/>
          <a:lstStyle/>
          <a:p>
            <a:pPr marL="0" indent="0"/>
            <a:r>
              <a:rPr lang="en-US" sz="2800" dirty="0" smtClean="0">
                <a:solidFill>
                  <a:schemeClr val="bg1"/>
                </a:solidFill>
                <a:ea typeface="ＭＳ Ｐゴシック" pitchFamily="34" charset="-128"/>
              </a:rPr>
              <a:t/>
            </a:r>
            <a:br>
              <a:rPr lang="en-US" sz="2800" dirty="0" smtClean="0">
                <a:solidFill>
                  <a:schemeClr val="bg1"/>
                </a:solidFill>
                <a:ea typeface="ＭＳ Ｐゴシック" pitchFamily="34" charset="-128"/>
              </a:rPr>
            </a:br>
            <a:r>
              <a:rPr lang="en-US" sz="2700" dirty="0">
                <a:solidFill>
                  <a:schemeClr val="bg1"/>
                </a:solidFill>
                <a:ea typeface="ＭＳ Ｐゴシック" pitchFamily="34" charset="-128"/>
              </a:rPr>
              <a:t>A Kalman filter approach to realize the lowest astronomical tide surface</a:t>
            </a:r>
            <a:r>
              <a:rPr lang="en-US" sz="2700" dirty="0" smtClean="0">
                <a:solidFill>
                  <a:schemeClr val="bg1"/>
                </a:solidFill>
                <a:ea typeface="ＭＳ Ｐゴシック" pitchFamily="34" charset="-128"/>
              </a:rPr>
              <a:t/>
            </a:r>
            <a:br>
              <a:rPr lang="en-US" sz="2700" dirty="0" smtClean="0">
                <a:solidFill>
                  <a:schemeClr val="bg1"/>
                </a:solidFill>
                <a:ea typeface="ＭＳ Ｐゴシック" pitchFamily="34" charset="-128"/>
              </a:rPr>
            </a:br>
            <a:endParaRPr lang="en-GB" sz="2700" dirty="0" smtClean="0">
              <a:solidFill>
                <a:schemeClr val="bg1"/>
              </a:solidFill>
              <a:ea typeface="ＭＳ Ｐゴシック" pitchFamily="34" charset="-128"/>
            </a:endParaRPr>
          </a:p>
        </p:txBody>
      </p:sp>
      <p:sp>
        <p:nvSpPr>
          <p:cNvPr id="50180" name="Subtitle 4"/>
          <p:cNvSpPr>
            <a:spLocks noGrp="1"/>
          </p:cNvSpPr>
          <p:nvPr>
            <p:ph type="subTitle" idx="4294967295"/>
          </p:nvPr>
        </p:nvSpPr>
        <p:spPr>
          <a:xfrm>
            <a:off x="706438" y="4273550"/>
            <a:ext cx="8077200" cy="574675"/>
          </a:xfrm>
        </p:spPr>
        <p:txBody>
          <a:bodyPr/>
          <a:lstStyle/>
          <a:p>
            <a:pPr marL="0" indent="0">
              <a:buFontTx/>
              <a:buNone/>
            </a:pPr>
            <a:r>
              <a:rPr lang="en-US" dirty="0" smtClean="0">
                <a:solidFill>
                  <a:srgbClr val="00A6D6"/>
                </a:solidFill>
                <a:latin typeface="Bookman Old Style" pitchFamily="18" charset="0"/>
                <a:ea typeface="ＭＳ Ｐゴシック" pitchFamily="34" charset="-128"/>
              </a:rPr>
              <a:t>D.C</a:t>
            </a:r>
            <a:r>
              <a:rPr lang="en-US" dirty="0">
                <a:solidFill>
                  <a:srgbClr val="00A6D6"/>
                </a:solidFill>
                <a:latin typeface="Bookman Old Style" pitchFamily="18" charset="0"/>
                <a:ea typeface="ＭＳ Ｐゴシック" pitchFamily="34" charset="-128"/>
              </a:rPr>
              <a:t>. </a:t>
            </a:r>
            <a:r>
              <a:rPr lang="en-US" dirty="0" err="1">
                <a:solidFill>
                  <a:srgbClr val="00A6D6"/>
                </a:solidFill>
                <a:latin typeface="Bookman Old Style" pitchFamily="18" charset="0"/>
                <a:ea typeface="ＭＳ Ｐゴシック" pitchFamily="34" charset="-128"/>
              </a:rPr>
              <a:t>Slobbe</a:t>
            </a:r>
            <a:r>
              <a:rPr lang="en-US" dirty="0">
                <a:solidFill>
                  <a:srgbClr val="00A6D6"/>
                </a:solidFill>
                <a:latin typeface="Bookman Old Style" pitchFamily="18" charset="0"/>
                <a:ea typeface="ＭＳ Ｐゴシック" pitchFamily="34" charset="-128"/>
              </a:rPr>
              <a:t>, J. </a:t>
            </a:r>
            <a:r>
              <a:rPr lang="en-US" dirty="0" err="1" smtClean="0">
                <a:solidFill>
                  <a:srgbClr val="00A6D6"/>
                </a:solidFill>
                <a:latin typeface="Bookman Old Style" pitchFamily="18" charset="0"/>
                <a:ea typeface="ＭＳ Ｐゴシック" pitchFamily="34" charset="-128"/>
              </a:rPr>
              <a:t>Sumihar</a:t>
            </a:r>
            <a:r>
              <a:rPr lang="en-US" dirty="0" smtClean="0">
                <a:solidFill>
                  <a:srgbClr val="00A6D6"/>
                </a:solidFill>
                <a:latin typeface="Bookman Old Style" pitchFamily="18" charset="0"/>
                <a:ea typeface="ＭＳ Ｐゴシック" pitchFamily="34" charset="-128"/>
              </a:rPr>
              <a:t>, T. </a:t>
            </a:r>
            <a:r>
              <a:rPr lang="en-US" dirty="0" err="1" smtClean="0">
                <a:solidFill>
                  <a:srgbClr val="00A6D6"/>
                </a:solidFill>
                <a:latin typeface="Bookman Old Style" pitchFamily="18" charset="0"/>
                <a:ea typeface="ＭＳ Ｐゴシック" pitchFamily="34" charset="-128"/>
              </a:rPr>
              <a:t>Frederikse</a:t>
            </a:r>
            <a:r>
              <a:rPr lang="en-US" dirty="0" smtClean="0">
                <a:solidFill>
                  <a:srgbClr val="00A6D6"/>
                </a:solidFill>
                <a:latin typeface="Bookman Old Style" pitchFamily="18" charset="0"/>
                <a:ea typeface="ＭＳ Ｐゴシック" pitchFamily="34" charset="-128"/>
              </a:rPr>
              <a:t>, </a:t>
            </a:r>
            <a:r>
              <a:rPr lang="en-US" dirty="0">
                <a:solidFill>
                  <a:srgbClr val="FF0000"/>
                </a:solidFill>
                <a:latin typeface="Bookman Old Style" pitchFamily="18" charset="0"/>
                <a:ea typeface="ＭＳ Ｐゴシック" pitchFamily="34" charset="-128"/>
              </a:rPr>
              <a:t>M. </a:t>
            </a:r>
            <a:r>
              <a:rPr lang="en-US" dirty="0" err="1">
                <a:solidFill>
                  <a:srgbClr val="FF0000"/>
                </a:solidFill>
                <a:latin typeface="Bookman Old Style" pitchFamily="18" charset="0"/>
                <a:ea typeface="ＭＳ Ｐゴシック" pitchFamily="34" charset="-128"/>
              </a:rPr>
              <a:t>Verlaan</a:t>
            </a:r>
            <a:r>
              <a:rPr lang="en-US" dirty="0">
                <a:solidFill>
                  <a:srgbClr val="00A6D6"/>
                </a:solidFill>
                <a:latin typeface="Bookman Old Style" pitchFamily="18" charset="0"/>
                <a:ea typeface="ＭＳ Ｐゴシック" pitchFamily="34" charset="-128"/>
              </a:rPr>
              <a:t>, </a:t>
            </a:r>
            <a:r>
              <a:rPr lang="en-US" dirty="0" smtClean="0">
                <a:solidFill>
                  <a:srgbClr val="00A6D6"/>
                </a:solidFill>
                <a:latin typeface="Bookman Old Style" pitchFamily="18" charset="0"/>
                <a:ea typeface="ＭＳ Ｐゴシック" pitchFamily="34" charset="-128"/>
              </a:rPr>
              <a:t>R</a:t>
            </a:r>
            <a:r>
              <a:rPr lang="en-US" dirty="0">
                <a:solidFill>
                  <a:srgbClr val="00A6D6"/>
                </a:solidFill>
                <a:latin typeface="Bookman Old Style" pitchFamily="18" charset="0"/>
                <a:ea typeface="ＭＳ Ｐゴシック" pitchFamily="34" charset="-128"/>
              </a:rPr>
              <a:t>. </a:t>
            </a:r>
            <a:r>
              <a:rPr lang="en-US" dirty="0" err="1">
                <a:solidFill>
                  <a:srgbClr val="00A6D6"/>
                </a:solidFill>
                <a:latin typeface="Bookman Old Style" pitchFamily="18" charset="0"/>
                <a:ea typeface="ＭＳ Ｐゴシック" pitchFamily="34" charset="-128"/>
              </a:rPr>
              <a:t>Klees</a:t>
            </a:r>
            <a:r>
              <a:rPr lang="en-US" dirty="0">
                <a:solidFill>
                  <a:srgbClr val="00A6D6"/>
                </a:solidFill>
                <a:latin typeface="Bookman Old Style" pitchFamily="18" charset="0"/>
                <a:ea typeface="ＭＳ Ｐゴシック" pitchFamily="34" charset="-128"/>
              </a:rPr>
              <a:t>,</a:t>
            </a:r>
            <a:r>
              <a:rPr lang="en-US" dirty="0" smtClean="0">
                <a:solidFill>
                  <a:srgbClr val="00A6D6"/>
                </a:solidFill>
                <a:latin typeface="Bookman Old Style" pitchFamily="18" charset="0"/>
                <a:ea typeface="ＭＳ Ｐゴシック" pitchFamily="34" charset="-128"/>
              </a:rPr>
              <a:t> F. </a:t>
            </a:r>
            <a:r>
              <a:rPr lang="en-US" dirty="0" err="1" smtClean="0">
                <a:solidFill>
                  <a:srgbClr val="00A6D6"/>
                </a:solidFill>
                <a:latin typeface="Bookman Old Style" pitchFamily="18" charset="0"/>
                <a:ea typeface="ＭＳ Ｐゴシック" pitchFamily="34" charset="-128"/>
              </a:rPr>
              <a:t>Zijl</a:t>
            </a:r>
            <a:r>
              <a:rPr lang="en-US" dirty="0" smtClean="0">
                <a:solidFill>
                  <a:srgbClr val="00A6D6"/>
                </a:solidFill>
                <a:latin typeface="Bookman Old Style" pitchFamily="18" charset="0"/>
                <a:ea typeface="ＭＳ Ｐゴシック" pitchFamily="34" charset="-128"/>
              </a:rPr>
              <a:t>, </a:t>
            </a:r>
            <a:r>
              <a:rPr lang="en-US" dirty="0">
                <a:solidFill>
                  <a:srgbClr val="00A6D6"/>
                </a:solidFill>
                <a:latin typeface="Bookman Old Style" pitchFamily="18" charset="0"/>
                <a:ea typeface="ＭＳ Ｐゴシック" pitchFamily="34" charset="-128"/>
              </a:rPr>
              <a:t>H.H. </a:t>
            </a:r>
            <a:r>
              <a:rPr lang="en-US" dirty="0" err="1">
                <a:solidFill>
                  <a:srgbClr val="00A6D6"/>
                </a:solidFill>
                <a:latin typeface="Bookman Old Style" pitchFamily="18" charset="0"/>
                <a:ea typeface="ＭＳ Ｐゴシック" pitchFamily="34" charset="-128"/>
              </a:rPr>
              <a:t>Farahani</a:t>
            </a:r>
            <a:r>
              <a:rPr lang="en-US" dirty="0">
                <a:solidFill>
                  <a:srgbClr val="00A6D6"/>
                </a:solidFill>
                <a:latin typeface="Bookman Old Style" pitchFamily="18" charset="0"/>
                <a:ea typeface="ＭＳ Ｐゴシック" pitchFamily="34" charset="-128"/>
              </a:rPr>
              <a:t>, </a:t>
            </a:r>
            <a:r>
              <a:rPr lang="en-US" dirty="0" smtClean="0">
                <a:solidFill>
                  <a:srgbClr val="00A6D6"/>
                </a:solidFill>
                <a:latin typeface="Bookman Old Style" pitchFamily="18" charset="0"/>
                <a:ea typeface="ＭＳ Ｐゴシック" pitchFamily="34" charset="-128"/>
              </a:rPr>
              <a:t>R. </a:t>
            </a:r>
            <a:r>
              <a:rPr lang="en-US" dirty="0" err="1" smtClean="0">
                <a:solidFill>
                  <a:srgbClr val="00A6D6"/>
                </a:solidFill>
                <a:latin typeface="Bookman Old Style" pitchFamily="18" charset="0"/>
                <a:ea typeface="ＭＳ Ｐゴシック" pitchFamily="34" charset="-128"/>
              </a:rPr>
              <a:t>Broekman</a:t>
            </a:r>
            <a:endParaRPr lang="en-US" dirty="0" smtClean="0">
              <a:solidFill>
                <a:srgbClr val="00A6D6"/>
              </a:solidFill>
              <a:latin typeface="Bookman Old Style" pitchFamily="18" charset="0"/>
              <a:ea typeface="ＭＳ Ｐゴシック" pitchFamily="34" charset="-128"/>
            </a:endParaRPr>
          </a:p>
        </p:txBody>
      </p:sp>
      <p:sp>
        <p:nvSpPr>
          <p:cNvPr id="7" name="Rectangle 20"/>
          <p:cNvSpPr>
            <a:spLocks noChangeArrowheads="1"/>
          </p:cNvSpPr>
          <p:nvPr/>
        </p:nvSpPr>
        <p:spPr bwMode="auto">
          <a:xfrm>
            <a:off x="0" y="0"/>
            <a:ext cx="469900" cy="2057400"/>
          </a:xfrm>
          <a:prstGeom prst="rect">
            <a:avLst/>
          </a:prstGeom>
          <a:solidFill>
            <a:srgbClr val="00A6D6"/>
          </a:solidFill>
          <a:ln w="9525">
            <a:noFill/>
            <a:miter lim="800000"/>
            <a:headEnd/>
            <a:tailEnd/>
          </a:ln>
          <a:effectLst/>
        </p:spPr>
        <p:txBody>
          <a:bodyPr wrap="none" anchor="ctr"/>
          <a:lstStyle/>
          <a:p>
            <a:pPr algn="r">
              <a:defRPr/>
            </a:pPr>
            <a:endParaRPr lang="nl-NL" sz="2200" i="0">
              <a:ea typeface="+mn-ea"/>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Tree>
    <p:extLst>
      <p:ext uri="{BB962C8B-B14F-4D97-AF65-F5344CB8AC3E}">
        <p14:creationId xmlns:p14="http://schemas.microsoft.com/office/powerpoint/2010/main" val="338081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Model-only LAT - validation</a:t>
            </a:r>
            <a:endParaRPr lang="en-US" sz="3100"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397" y="1243656"/>
            <a:ext cx="3963508" cy="3796328"/>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47604" y="1243657"/>
            <a:ext cx="3782586" cy="379632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p:cNvSpPr/>
          <p:nvPr/>
        </p:nvSpPr>
        <p:spPr bwMode="auto">
          <a:xfrm>
            <a:off x="1196634" y="929375"/>
            <a:ext cx="2789035" cy="407987"/>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err="1" smtClean="0">
                <a:solidFill>
                  <a:srgbClr val="C00000"/>
                </a:solidFill>
                <a:latin typeface="Arial" charset="0"/>
                <a:ea typeface="ＭＳ Ｐゴシック" pitchFamily="1" charset="-128"/>
                <a:cs typeface="Arial" charset="0"/>
              </a:rPr>
              <a:t>Obs</a:t>
            </a:r>
            <a:r>
              <a:rPr lang="en-GB" sz="2000" b="1" dirty="0" smtClean="0">
                <a:solidFill>
                  <a:srgbClr val="C00000"/>
                </a:solidFill>
                <a:latin typeface="Arial" charset="0"/>
                <a:ea typeface="ＭＳ Ｐゴシック" pitchFamily="1" charset="-128"/>
                <a:cs typeface="Arial" charset="0"/>
              </a:rPr>
              <a:t> – Mod LAT</a:t>
            </a:r>
            <a:endParaRPr lang="nl-NL" sz="2000" b="1" dirty="0">
              <a:solidFill>
                <a:srgbClr val="C00000"/>
              </a:solidFill>
              <a:latin typeface="Arial" charset="0"/>
              <a:ea typeface="ＭＳ Ｐゴシック" pitchFamily="1" charset="-128"/>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00394759"/>
              </p:ext>
            </p:extLst>
          </p:nvPr>
        </p:nvGraphicFramePr>
        <p:xfrm>
          <a:off x="672029" y="4714590"/>
          <a:ext cx="7839817" cy="1955800"/>
        </p:xfrm>
        <a:graphic>
          <a:graphicData uri="http://schemas.openxmlformats.org/drawingml/2006/table">
            <a:tbl>
              <a:tblPr firstRow="1" bandRow="1">
                <a:tableStyleId>{5C22544A-7EE6-4342-B048-85BDC9FD1C3A}</a:tableStyleId>
              </a:tblPr>
              <a:tblGrid>
                <a:gridCol w="625793"/>
                <a:gridCol w="1052830"/>
                <a:gridCol w="478260"/>
                <a:gridCol w="1362393"/>
                <a:gridCol w="1590993"/>
                <a:gridCol w="1484630"/>
                <a:gridCol w="1244918"/>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err="1" smtClean="0"/>
                        <a:t>Rms</a:t>
                      </a:r>
                      <a:r>
                        <a:rPr lang="en-US" dirty="0" smtClean="0"/>
                        <a:t> (cm)</a:t>
                      </a:r>
                      <a:endParaRPr lang="en-US" dirty="0"/>
                    </a:p>
                  </a:txBody>
                  <a:tcPr/>
                </a:tc>
                <a:tc>
                  <a:txBody>
                    <a:bodyPr/>
                    <a:lstStyle/>
                    <a:p>
                      <a:r>
                        <a:rPr lang="en-US" dirty="0" smtClean="0"/>
                        <a:t>Range (cm)</a:t>
                      </a:r>
                      <a:endParaRPr lang="en-US" dirty="0"/>
                    </a:p>
                  </a:txBody>
                  <a:tcPr/>
                </a:tc>
                <a:tc>
                  <a:txBody>
                    <a:bodyPr/>
                    <a:lstStyle/>
                    <a:p>
                      <a:r>
                        <a:rPr lang="en-US" dirty="0" smtClean="0"/>
                        <a:t>Mean (cm)</a:t>
                      </a:r>
                      <a:endParaRPr lang="en-US" dirty="0"/>
                    </a:p>
                  </a:txBody>
                  <a:tcPr/>
                </a:tc>
                <a:tc>
                  <a:txBody>
                    <a:bodyPr/>
                    <a:lstStyle/>
                    <a:p>
                      <a:r>
                        <a:rPr lang="en-US" dirty="0" err="1" smtClean="0"/>
                        <a:t>Std</a:t>
                      </a:r>
                      <a:r>
                        <a:rPr lang="en-US" dirty="0" smtClean="0"/>
                        <a:t> (cm)</a:t>
                      </a:r>
                      <a:endParaRPr lang="en-US" dirty="0"/>
                    </a:p>
                  </a:txBody>
                  <a:tcPr/>
                </a:tc>
              </a:tr>
              <a:tr h="488950">
                <a:tc rowSpan="3">
                  <a:txBody>
                    <a:bodyPr/>
                    <a:lstStyle/>
                    <a:p>
                      <a:r>
                        <a:rPr lang="en-US" dirty="0" smtClean="0"/>
                        <a:t>A</a:t>
                      </a:r>
                      <a:endParaRPr lang="en-US" dirty="0"/>
                    </a:p>
                  </a:txBody>
                  <a:tcPr/>
                </a:tc>
                <a:tc>
                  <a:txBody>
                    <a:bodyPr/>
                    <a:lstStyle/>
                    <a:p>
                      <a:r>
                        <a:rPr lang="en-US" dirty="0" smtClean="0"/>
                        <a:t>NS</a:t>
                      </a:r>
                      <a:endParaRPr lang="en-US" dirty="0"/>
                    </a:p>
                  </a:txBody>
                  <a:tcPr/>
                </a:tc>
                <a:tc>
                  <a:txBody>
                    <a:bodyPr/>
                    <a:lstStyle/>
                    <a:p>
                      <a:r>
                        <a:rPr lang="en-US" dirty="0" smtClean="0"/>
                        <a:t>47</a:t>
                      </a:r>
                      <a:endParaRPr lang="en-US" dirty="0"/>
                    </a:p>
                  </a:txBody>
                  <a:tcPr/>
                </a:tc>
                <a:tc>
                  <a:txBody>
                    <a:bodyPr/>
                    <a:lstStyle/>
                    <a:p>
                      <a:r>
                        <a:rPr lang="en-US" b="1" dirty="0" smtClean="0"/>
                        <a:t>15.7</a:t>
                      </a:r>
                      <a:endParaRPr lang="en-US" b="1" dirty="0"/>
                    </a:p>
                  </a:txBody>
                  <a:tcPr/>
                </a:tc>
                <a:tc>
                  <a:txBody>
                    <a:bodyPr/>
                    <a:lstStyle/>
                    <a:p>
                      <a:r>
                        <a:rPr lang="en-US" b="1" dirty="0" smtClean="0"/>
                        <a:t>58.3</a:t>
                      </a:r>
                      <a:endParaRPr lang="en-US" b="1" dirty="0"/>
                    </a:p>
                  </a:txBody>
                  <a:tcPr/>
                </a:tc>
                <a:tc>
                  <a:txBody>
                    <a:bodyPr/>
                    <a:lstStyle/>
                    <a:p>
                      <a:r>
                        <a:rPr lang="en-US" b="1" dirty="0" smtClean="0"/>
                        <a:t>-11.2</a:t>
                      </a:r>
                      <a:endParaRPr lang="en-US" b="1" dirty="0"/>
                    </a:p>
                  </a:txBody>
                  <a:tcPr/>
                </a:tc>
                <a:tc>
                  <a:txBody>
                    <a:bodyPr/>
                    <a:lstStyle/>
                    <a:p>
                      <a:r>
                        <a:rPr lang="en-US" b="1" dirty="0" smtClean="0"/>
                        <a:t>11.2</a:t>
                      </a:r>
                      <a:endParaRPr lang="en-US" b="1" dirty="0"/>
                    </a:p>
                  </a:txBody>
                  <a:tcPr/>
                </a:tc>
              </a:tr>
              <a:tr h="488950">
                <a:tc vMerge="1">
                  <a:txBody>
                    <a:bodyPr/>
                    <a:lstStyle/>
                    <a:p>
                      <a:endParaRPr lang="en-US" dirty="0"/>
                    </a:p>
                  </a:txBody>
                  <a:tcPr/>
                </a:tc>
                <a:tc>
                  <a:txBody>
                    <a:bodyPr/>
                    <a:lstStyle/>
                    <a:p>
                      <a:r>
                        <a:rPr lang="en-US" dirty="0" smtClean="0"/>
                        <a:t>WS</a:t>
                      </a:r>
                      <a:endParaRPr lang="en-US" dirty="0"/>
                    </a:p>
                  </a:txBody>
                  <a:tcPr/>
                </a:tc>
                <a:tc>
                  <a:txBody>
                    <a:bodyPr/>
                    <a:lstStyle/>
                    <a:p>
                      <a:r>
                        <a:rPr lang="en-US" dirty="0" smtClean="0"/>
                        <a:t>18</a:t>
                      </a:r>
                      <a:endParaRPr lang="en-US" dirty="0"/>
                    </a:p>
                  </a:txBody>
                  <a:tcPr/>
                </a:tc>
                <a:tc>
                  <a:txBody>
                    <a:bodyPr/>
                    <a:lstStyle/>
                    <a:p>
                      <a:r>
                        <a:rPr lang="en-US" b="1" dirty="0" smtClean="0"/>
                        <a:t>28.4</a:t>
                      </a:r>
                      <a:endParaRPr lang="en-US" b="1" dirty="0"/>
                    </a:p>
                  </a:txBody>
                  <a:tcPr/>
                </a:tc>
                <a:tc>
                  <a:txBody>
                    <a:bodyPr/>
                    <a:lstStyle/>
                    <a:p>
                      <a:r>
                        <a:rPr lang="en-US" b="1" dirty="0" smtClean="0"/>
                        <a:t>62.8</a:t>
                      </a:r>
                      <a:endParaRPr lang="en-US" b="1" dirty="0"/>
                    </a:p>
                  </a:txBody>
                  <a:tcPr/>
                </a:tc>
                <a:tc>
                  <a:txBody>
                    <a:bodyPr/>
                    <a:lstStyle/>
                    <a:p>
                      <a:r>
                        <a:rPr lang="en-US" b="1" dirty="0" smtClean="0"/>
                        <a:t>-24.1</a:t>
                      </a:r>
                      <a:endParaRPr lang="en-US" b="1" dirty="0"/>
                    </a:p>
                  </a:txBody>
                  <a:tcPr/>
                </a:tc>
                <a:tc>
                  <a:txBody>
                    <a:bodyPr/>
                    <a:lstStyle/>
                    <a:p>
                      <a:r>
                        <a:rPr lang="en-US" b="1" dirty="0" smtClean="0"/>
                        <a:t>15.4</a:t>
                      </a:r>
                      <a:endParaRPr lang="en-US" b="1" dirty="0"/>
                    </a:p>
                  </a:txBody>
                  <a:tcPr/>
                </a:tc>
              </a:tr>
              <a:tr h="488950">
                <a:tc vMerge="1">
                  <a:txBody>
                    <a:bodyPr/>
                    <a:lstStyle/>
                    <a:p>
                      <a:endParaRPr lang="en-US" dirty="0"/>
                    </a:p>
                  </a:txBody>
                  <a:tcPr/>
                </a:tc>
                <a:tc>
                  <a:txBody>
                    <a:bodyPr/>
                    <a:lstStyle/>
                    <a:p>
                      <a:r>
                        <a:rPr lang="en-US" dirty="0" smtClean="0"/>
                        <a:t>All</a:t>
                      </a:r>
                      <a:endParaRPr lang="en-US" dirty="0"/>
                    </a:p>
                  </a:txBody>
                  <a:tcPr/>
                </a:tc>
                <a:tc>
                  <a:txBody>
                    <a:bodyPr/>
                    <a:lstStyle/>
                    <a:p>
                      <a:r>
                        <a:rPr lang="en-US" dirty="0" smtClean="0"/>
                        <a:t>92</a:t>
                      </a:r>
                      <a:endParaRPr lang="en-US" dirty="0"/>
                    </a:p>
                  </a:txBody>
                  <a:tcPr/>
                </a:tc>
                <a:tc>
                  <a:txBody>
                    <a:bodyPr/>
                    <a:lstStyle/>
                    <a:p>
                      <a:r>
                        <a:rPr lang="en-US" b="1" dirty="0" smtClean="0"/>
                        <a:t>20.4</a:t>
                      </a:r>
                      <a:endParaRPr lang="en-US" b="1" dirty="0"/>
                    </a:p>
                  </a:txBody>
                  <a:tcPr/>
                </a:tc>
                <a:tc>
                  <a:txBody>
                    <a:bodyPr/>
                    <a:lstStyle/>
                    <a:p>
                      <a:r>
                        <a:rPr lang="en-US" b="1" dirty="0" smtClean="0"/>
                        <a:t>79.3</a:t>
                      </a:r>
                      <a:endParaRPr lang="en-US" b="1" dirty="0"/>
                    </a:p>
                  </a:txBody>
                  <a:tcPr/>
                </a:tc>
                <a:tc>
                  <a:txBody>
                    <a:bodyPr/>
                    <a:lstStyle/>
                    <a:p>
                      <a:r>
                        <a:rPr lang="en-US" b="1" dirty="0" smtClean="0"/>
                        <a:t>-15.0</a:t>
                      </a:r>
                      <a:endParaRPr lang="en-US" b="1" dirty="0"/>
                    </a:p>
                  </a:txBody>
                  <a:tcPr/>
                </a:tc>
                <a:tc>
                  <a:txBody>
                    <a:bodyPr/>
                    <a:lstStyle/>
                    <a:p>
                      <a:r>
                        <a:rPr lang="en-US" b="1" dirty="0" smtClean="0"/>
                        <a:t>13.9</a:t>
                      </a:r>
                      <a:endParaRPr lang="en-US" b="1" dirty="0"/>
                    </a:p>
                  </a:txBody>
                  <a:tcPr/>
                </a:tc>
              </a:tr>
            </a:tbl>
          </a:graphicData>
        </a:graphic>
      </p:graphicFrame>
      <p:sp>
        <p:nvSpPr>
          <p:cNvPr id="2" name="Ovaal 1"/>
          <p:cNvSpPr/>
          <p:nvPr/>
        </p:nvSpPr>
        <p:spPr bwMode="auto">
          <a:xfrm>
            <a:off x="1678228" y="3223036"/>
            <a:ext cx="383060" cy="39835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al 10"/>
          <p:cNvSpPr/>
          <p:nvPr/>
        </p:nvSpPr>
        <p:spPr bwMode="auto">
          <a:xfrm>
            <a:off x="2889884" y="3223036"/>
            <a:ext cx="383060" cy="39835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Ovaal 2"/>
          <p:cNvSpPr/>
          <p:nvPr/>
        </p:nvSpPr>
        <p:spPr bwMode="auto">
          <a:xfrm>
            <a:off x="4298580" y="2625503"/>
            <a:ext cx="4582873" cy="878188"/>
          </a:xfrm>
          <a:prstGeom prst="ellipse">
            <a:avLst/>
          </a:prstGeom>
          <a:noFill/>
          <a:ln w="57150" cap="flat" cmpd="sng" algn="ctr">
            <a:solidFill>
              <a:srgbClr val="FF0000"/>
            </a:solid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a typeface="ＭＳ Ｐゴシック" pitchFamily="1" charset="-128"/>
            </a:endParaRPr>
          </a:p>
        </p:txBody>
      </p:sp>
      <p:sp>
        <p:nvSpPr>
          <p:cNvPr id="13" name="Ovaal 12"/>
          <p:cNvSpPr/>
          <p:nvPr/>
        </p:nvSpPr>
        <p:spPr bwMode="auto">
          <a:xfrm>
            <a:off x="1776306" y="3737577"/>
            <a:ext cx="383060" cy="39835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12014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Model-only LAT - validation</a:t>
            </a:r>
            <a:endParaRPr lang="en-US" sz="3100"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397" y="1243656"/>
            <a:ext cx="3963508" cy="3796328"/>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47604" y="1243657"/>
            <a:ext cx="3782586" cy="379632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p:cNvSpPr/>
          <p:nvPr/>
        </p:nvSpPr>
        <p:spPr bwMode="auto">
          <a:xfrm>
            <a:off x="1196634" y="929375"/>
            <a:ext cx="2789035" cy="407987"/>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err="1" smtClean="0">
                <a:solidFill>
                  <a:srgbClr val="C00000"/>
                </a:solidFill>
                <a:latin typeface="Arial" charset="0"/>
                <a:ea typeface="ＭＳ Ｐゴシック" pitchFamily="1" charset="-128"/>
                <a:cs typeface="Arial" charset="0"/>
              </a:rPr>
              <a:t>Obs</a:t>
            </a:r>
            <a:r>
              <a:rPr lang="en-GB" sz="2000" b="1" dirty="0" smtClean="0">
                <a:solidFill>
                  <a:srgbClr val="C00000"/>
                </a:solidFill>
                <a:latin typeface="Arial" charset="0"/>
                <a:ea typeface="ＭＳ Ｐゴシック" pitchFamily="1" charset="-128"/>
                <a:cs typeface="Arial" charset="0"/>
              </a:rPr>
              <a:t> – Mod LAT</a:t>
            </a:r>
            <a:endParaRPr lang="nl-NL" sz="2000" b="1" dirty="0">
              <a:solidFill>
                <a:srgbClr val="C00000"/>
              </a:solidFill>
              <a:latin typeface="Arial" charset="0"/>
              <a:ea typeface="ＭＳ Ｐゴシック" pitchFamily="1" charset="-128"/>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98710062"/>
              </p:ext>
            </p:extLst>
          </p:nvPr>
        </p:nvGraphicFramePr>
        <p:xfrm>
          <a:off x="672029" y="4714590"/>
          <a:ext cx="7839817" cy="1955800"/>
        </p:xfrm>
        <a:graphic>
          <a:graphicData uri="http://schemas.openxmlformats.org/drawingml/2006/table">
            <a:tbl>
              <a:tblPr firstRow="1" bandRow="1">
                <a:tableStyleId>{5C22544A-7EE6-4342-B048-85BDC9FD1C3A}</a:tableStyleId>
              </a:tblPr>
              <a:tblGrid>
                <a:gridCol w="625793"/>
                <a:gridCol w="1052830"/>
                <a:gridCol w="478260"/>
                <a:gridCol w="1362393"/>
                <a:gridCol w="1590993"/>
                <a:gridCol w="1484630"/>
                <a:gridCol w="1244918"/>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err="1" smtClean="0"/>
                        <a:t>Rms</a:t>
                      </a:r>
                      <a:r>
                        <a:rPr lang="en-US" dirty="0" smtClean="0"/>
                        <a:t> (cm)</a:t>
                      </a:r>
                      <a:endParaRPr lang="en-US" dirty="0"/>
                    </a:p>
                  </a:txBody>
                  <a:tcPr/>
                </a:tc>
                <a:tc>
                  <a:txBody>
                    <a:bodyPr/>
                    <a:lstStyle/>
                    <a:p>
                      <a:r>
                        <a:rPr lang="en-US" dirty="0" smtClean="0"/>
                        <a:t>Range (cm)</a:t>
                      </a:r>
                      <a:endParaRPr lang="en-US" dirty="0"/>
                    </a:p>
                  </a:txBody>
                  <a:tcPr/>
                </a:tc>
                <a:tc>
                  <a:txBody>
                    <a:bodyPr/>
                    <a:lstStyle/>
                    <a:p>
                      <a:r>
                        <a:rPr lang="en-US" dirty="0" smtClean="0"/>
                        <a:t>Mean (cm)</a:t>
                      </a:r>
                      <a:endParaRPr lang="en-US" dirty="0"/>
                    </a:p>
                  </a:txBody>
                  <a:tcPr/>
                </a:tc>
                <a:tc>
                  <a:txBody>
                    <a:bodyPr/>
                    <a:lstStyle/>
                    <a:p>
                      <a:r>
                        <a:rPr lang="en-US" dirty="0" err="1" smtClean="0"/>
                        <a:t>Std</a:t>
                      </a:r>
                      <a:r>
                        <a:rPr lang="en-US" dirty="0" smtClean="0"/>
                        <a:t> (cm)</a:t>
                      </a:r>
                      <a:endParaRPr lang="en-US" dirty="0"/>
                    </a:p>
                  </a:txBody>
                  <a:tcPr/>
                </a:tc>
              </a:tr>
              <a:tr h="488950">
                <a:tc rowSpan="3">
                  <a:txBody>
                    <a:bodyPr/>
                    <a:lstStyle/>
                    <a:p>
                      <a:r>
                        <a:rPr lang="en-US" dirty="0" smtClean="0"/>
                        <a:t>B</a:t>
                      </a:r>
                      <a:endParaRPr lang="en-US" dirty="0"/>
                    </a:p>
                  </a:txBody>
                  <a:tcPr/>
                </a:tc>
                <a:tc>
                  <a:txBody>
                    <a:bodyPr/>
                    <a:lstStyle/>
                    <a:p>
                      <a:r>
                        <a:rPr lang="en-US" dirty="0" smtClean="0"/>
                        <a:t>NS</a:t>
                      </a:r>
                      <a:endParaRPr lang="en-US" dirty="0"/>
                    </a:p>
                  </a:txBody>
                  <a:tcPr/>
                </a:tc>
                <a:tc>
                  <a:txBody>
                    <a:bodyPr/>
                    <a:lstStyle/>
                    <a:p>
                      <a:r>
                        <a:rPr lang="en-US" dirty="0" smtClean="0"/>
                        <a:t>23</a:t>
                      </a:r>
                      <a:endParaRPr lang="en-US" dirty="0"/>
                    </a:p>
                  </a:txBody>
                  <a:tcPr/>
                </a:tc>
                <a:tc>
                  <a:txBody>
                    <a:bodyPr/>
                    <a:lstStyle/>
                    <a:p>
                      <a:r>
                        <a:rPr lang="en-US" b="1" dirty="0" smtClean="0"/>
                        <a:t>17.6</a:t>
                      </a:r>
                      <a:endParaRPr lang="en-US" b="1" dirty="0"/>
                    </a:p>
                  </a:txBody>
                  <a:tcPr/>
                </a:tc>
                <a:tc>
                  <a:txBody>
                    <a:bodyPr/>
                    <a:lstStyle/>
                    <a:p>
                      <a:r>
                        <a:rPr lang="en-US" b="1" dirty="0" smtClean="0"/>
                        <a:t>58.3</a:t>
                      </a:r>
                      <a:endParaRPr lang="en-US" b="1" dirty="0"/>
                    </a:p>
                  </a:txBody>
                  <a:tcPr/>
                </a:tc>
                <a:tc>
                  <a:txBody>
                    <a:bodyPr/>
                    <a:lstStyle/>
                    <a:p>
                      <a:r>
                        <a:rPr lang="en-US" b="1" dirty="0" smtClean="0"/>
                        <a:t>-13.0</a:t>
                      </a:r>
                      <a:endParaRPr lang="en-US" b="1" dirty="0"/>
                    </a:p>
                  </a:txBody>
                  <a:tcPr/>
                </a:tc>
                <a:tc>
                  <a:txBody>
                    <a:bodyPr/>
                    <a:lstStyle/>
                    <a:p>
                      <a:r>
                        <a:rPr lang="en-US" b="1" dirty="0" smtClean="0"/>
                        <a:t>12.2</a:t>
                      </a:r>
                      <a:endParaRPr lang="en-US" b="1" dirty="0"/>
                    </a:p>
                  </a:txBody>
                  <a:tcPr/>
                </a:tc>
              </a:tr>
              <a:tr h="488950">
                <a:tc vMerge="1">
                  <a:txBody>
                    <a:bodyPr/>
                    <a:lstStyle/>
                    <a:p>
                      <a:endParaRPr lang="en-US" dirty="0"/>
                    </a:p>
                  </a:txBody>
                  <a:tcPr/>
                </a:tc>
                <a:tc>
                  <a:txBody>
                    <a:bodyPr/>
                    <a:lstStyle/>
                    <a:p>
                      <a:r>
                        <a:rPr lang="en-US" dirty="0" smtClean="0"/>
                        <a:t>WS</a:t>
                      </a:r>
                      <a:endParaRPr lang="en-US" dirty="0"/>
                    </a:p>
                  </a:txBody>
                  <a:tcPr/>
                </a:tc>
                <a:tc>
                  <a:txBody>
                    <a:bodyPr/>
                    <a:lstStyle/>
                    <a:p>
                      <a:r>
                        <a:rPr lang="en-US" dirty="0" smtClean="0"/>
                        <a:t>14</a:t>
                      </a:r>
                      <a:endParaRPr lang="en-US" dirty="0"/>
                    </a:p>
                  </a:txBody>
                  <a:tcPr/>
                </a:tc>
                <a:tc>
                  <a:txBody>
                    <a:bodyPr/>
                    <a:lstStyle/>
                    <a:p>
                      <a:r>
                        <a:rPr lang="en-US" b="1" dirty="0" smtClean="0"/>
                        <a:t>31.6</a:t>
                      </a:r>
                      <a:endParaRPr lang="en-US" b="1" dirty="0"/>
                    </a:p>
                  </a:txBody>
                  <a:tcPr/>
                </a:tc>
                <a:tc>
                  <a:txBody>
                    <a:bodyPr/>
                    <a:lstStyle/>
                    <a:p>
                      <a:r>
                        <a:rPr lang="en-US" b="1" dirty="0" smtClean="0"/>
                        <a:t>62.8</a:t>
                      </a:r>
                      <a:endParaRPr lang="en-US" b="1" dirty="0"/>
                    </a:p>
                  </a:txBody>
                  <a:tcPr/>
                </a:tc>
                <a:tc>
                  <a:txBody>
                    <a:bodyPr/>
                    <a:lstStyle/>
                    <a:p>
                      <a:r>
                        <a:rPr lang="en-US" b="1" dirty="0" smtClean="0"/>
                        <a:t>-28.0</a:t>
                      </a:r>
                      <a:endParaRPr lang="en-US" b="1" dirty="0"/>
                    </a:p>
                  </a:txBody>
                  <a:tcPr/>
                </a:tc>
                <a:tc>
                  <a:txBody>
                    <a:bodyPr/>
                    <a:lstStyle/>
                    <a:p>
                      <a:r>
                        <a:rPr lang="en-US" b="1" dirty="0" smtClean="0"/>
                        <a:t>15.2</a:t>
                      </a:r>
                      <a:endParaRPr lang="en-US" b="1" dirty="0"/>
                    </a:p>
                  </a:txBody>
                  <a:tcPr/>
                </a:tc>
              </a:tr>
              <a:tr h="488950">
                <a:tc vMerge="1">
                  <a:txBody>
                    <a:bodyPr/>
                    <a:lstStyle/>
                    <a:p>
                      <a:endParaRPr lang="en-US" dirty="0"/>
                    </a:p>
                  </a:txBody>
                  <a:tcPr/>
                </a:tc>
                <a:tc>
                  <a:txBody>
                    <a:bodyPr/>
                    <a:lstStyle/>
                    <a:p>
                      <a:r>
                        <a:rPr lang="en-US" dirty="0" smtClean="0"/>
                        <a:t>All</a:t>
                      </a:r>
                      <a:endParaRPr lang="en-US" dirty="0"/>
                    </a:p>
                  </a:txBody>
                  <a:tcPr/>
                </a:tc>
                <a:tc>
                  <a:txBody>
                    <a:bodyPr/>
                    <a:lstStyle/>
                    <a:p>
                      <a:r>
                        <a:rPr lang="en-US" dirty="0" smtClean="0"/>
                        <a:t>61</a:t>
                      </a:r>
                      <a:endParaRPr lang="en-US" dirty="0"/>
                    </a:p>
                  </a:txBody>
                  <a:tcPr/>
                </a:tc>
                <a:tc>
                  <a:txBody>
                    <a:bodyPr/>
                    <a:lstStyle/>
                    <a:p>
                      <a:r>
                        <a:rPr lang="en-US" b="1" dirty="0" smtClean="0"/>
                        <a:t>22.5</a:t>
                      </a:r>
                      <a:endParaRPr lang="en-US" b="1" dirty="0"/>
                    </a:p>
                  </a:txBody>
                  <a:tcPr/>
                </a:tc>
                <a:tc>
                  <a:txBody>
                    <a:bodyPr/>
                    <a:lstStyle/>
                    <a:p>
                      <a:r>
                        <a:rPr lang="en-US" b="1" dirty="0" smtClean="0"/>
                        <a:t>79.3</a:t>
                      </a:r>
                      <a:endParaRPr lang="en-US" b="1" dirty="0"/>
                    </a:p>
                  </a:txBody>
                  <a:tcPr/>
                </a:tc>
                <a:tc>
                  <a:txBody>
                    <a:bodyPr/>
                    <a:lstStyle/>
                    <a:p>
                      <a:r>
                        <a:rPr lang="en-US" b="1" dirty="0" smtClean="0"/>
                        <a:t>-16.9</a:t>
                      </a:r>
                      <a:endParaRPr lang="en-US" b="1" dirty="0"/>
                    </a:p>
                  </a:txBody>
                  <a:tcPr/>
                </a:tc>
                <a:tc>
                  <a:txBody>
                    <a:bodyPr/>
                    <a:lstStyle/>
                    <a:p>
                      <a:r>
                        <a:rPr lang="en-US" b="1" dirty="0" smtClean="0"/>
                        <a:t>15.1</a:t>
                      </a:r>
                      <a:endParaRPr lang="en-US" b="1" dirty="0"/>
                    </a:p>
                  </a:txBody>
                  <a:tcPr/>
                </a:tc>
              </a:tr>
            </a:tbl>
          </a:graphicData>
        </a:graphic>
      </p:graphicFrame>
    </p:spTree>
    <p:extLst>
      <p:ext uri="{BB962C8B-B14F-4D97-AF65-F5344CB8AC3E}">
        <p14:creationId xmlns:p14="http://schemas.microsoft.com/office/powerpoint/2010/main" val="240635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err="1" smtClean="0">
                <a:solidFill>
                  <a:srgbClr val="00A6D7"/>
                </a:solidFill>
                <a:ea typeface="ＭＳ Ｐゴシック" pitchFamily="34" charset="-128"/>
              </a:rPr>
              <a:t>Kalman</a:t>
            </a:r>
            <a:r>
              <a:rPr lang="en-GB" sz="3100" dirty="0" smtClean="0">
                <a:solidFill>
                  <a:srgbClr val="00A6D7"/>
                </a:solidFill>
                <a:ea typeface="ＭＳ Ｐゴシック" pitchFamily="34" charset="-128"/>
              </a:rPr>
              <a:t> filtered LAT - validation</a:t>
            </a:r>
            <a:endParaRPr lang="en-US" sz="3100"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397" y="1243656"/>
            <a:ext cx="3963507" cy="3796328"/>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47604" y="1243657"/>
            <a:ext cx="3782585" cy="379632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p:cNvSpPr/>
          <p:nvPr/>
        </p:nvSpPr>
        <p:spPr bwMode="auto">
          <a:xfrm>
            <a:off x="1196634" y="929375"/>
            <a:ext cx="2789035" cy="407987"/>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err="1" smtClean="0">
                <a:solidFill>
                  <a:srgbClr val="C00000"/>
                </a:solidFill>
                <a:latin typeface="Arial" charset="0"/>
                <a:ea typeface="ＭＳ Ｐゴシック" pitchFamily="1" charset="-128"/>
                <a:cs typeface="Arial" charset="0"/>
              </a:rPr>
              <a:t>Obs</a:t>
            </a:r>
            <a:r>
              <a:rPr lang="en-GB" sz="2000" b="1" dirty="0" smtClean="0">
                <a:solidFill>
                  <a:srgbClr val="C00000"/>
                </a:solidFill>
                <a:latin typeface="Arial" charset="0"/>
                <a:ea typeface="ＭＳ Ｐゴシック" pitchFamily="1" charset="-128"/>
                <a:cs typeface="Arial" charset="0"/>
              </a:rPr>
              <a:t> – Mod LAT</a:t>
            </a:r>
            <a:endParaRPr lang="nl-NL" sz="2000" b="1" dirty="0">
              <a:solidFill>
                <a:srgbClr val="C00000"/>
              </a:solidFill>
              <a:latin typeface="Arial" charset="0"/>
              <a:ea typeface="ＭＳ Ｐゴシック" pitchFamily="1" charset="-128"/>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13546262"/>
              </p:ext>
            </p:extLst>
          </p:nvPr>
        </p:nvGraphicFramePr>
        <p:xfrm>
          <a:off x="672029" y="4714590"/>
          <a:ext cx="7839817" cy="1955800"/>
        </p:xfrm>
        <a:graphic>
          <a:graphicData uri="http://schemas.openxmlformats.org/drawingml/2006/table">
            <a:tbl>
              <a:tblPr firstRow="1" bandRow="1">
                <a:tableStyleId>{5C22544A-7EE6-4342-B048-85BDC9FD1C3A}</a:tableStyleId>
              </a:tblPr>
              <a:tblGrid>
                <a:gridCol w="625793"/>
                <a:gridCol w="1052830"/>
                <a:gridCol w="478260"/>
                <a:gridCol w="1362393"/>
                <a:gridCol w="1590993"/>
                <a:gridCol w="1484630"/>
                <a:gridCol w="1244918"/>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err="1" smtClean="0"/>
                        <a:t>Rms</a:t>
                      </a:r>
                      <a:r>
                        <a:rPr lang="en-US" dirty="0" smtClean="0"/>
                        <a:t> (cm)</a:t>
                      </a:r>
                      <a:endParaRPr lang="en-US" dirty="0"/>
                    </a:p>
                  </a:txBody>
                  <a:tcPr/>
                </a:tc>
                <a:tc>
                  <a:txBody>
                    <a:bodyPr/>
                    <a:lstStyle/>
                    <a:p>
                      <a:r>
                        <a:rPr lang="en-US" dirty="0" smtClean="0"/>
                        <a:t>Range (cm)</a:t>
                      </a:r>
                      <a:endParaRPr lang="en-US" dirty="0"/>
                    </a:p>
                  </a:txBody>
                  <a:tcPr/>
                </a:tc>
                <a:tc>
                  <a:txBody>
                    <a:bodyPr/>
                    <a:lstStyle/>
                    <a:p>
                      <a:r>
                        <a:rPr lang="en-US" dirty="0" smtClean="0"/>
                        <a:t>Mean (cm)</a:t>
                      </a:r>
                      <a:endParaRPr lang="en-US" dirty="0"/>
                    </a:p>
                  </a:txBody>
                  <a:tcPr/>
                </a:tc>
                <a:tc>
                  <a:txBody>
                    <a:bodyPr/>
                    <a:lstStyle/>
                    <a:p>
                      <a:r>
                        <a:rPr lang="en-US" dirty="0" err="1" smtClean="0"/>
                        <a:t>Std</a:t>
                      </a:r>
                      <a:r>
                        <a:rPr lang="en-US" dirty="0" smtClean="0"/>
                        <a:t> (cm)</a:t>
                      </a:r>
                      <a:endParaRPr lang="en-US" dirty="0"/>
                    </a:p>
                  </a:txBody>
                  <a:tcPr/>
                </a:tc>
              </a:tr>
              <a:tr h="488950">
                <a:tc rowSpan="3">
                  <a:txBody>
                    <a:bodyPr/>
                    <a:lstStyle/>
                    <a:p>
                      <a:r>
                        <a:rPr lang="en-US" dirty="0" smtClean="0"/>
                        <a:t>A</a:t>
                      </a:r>
                      <a:endParaRPr lang="en-US" dirty="0"/>
                    </a:p>
                  </a:txBody>
                  <a:tcPr/>
                </a:tc>
                <a:tc>
                  <a:txBody>
                    <a:bodyPr/>
                    <a:lstStyle/>
                    <a:p>
                      <a:r>
                        <a:rPr lang="en-US" dirty="0" smtClean="0"/>
                        <a:t>NS</a:t>
                      </a:r>
                      <a:endParaRPr lang="en-US" dirty="0"/>
                    </a:p>
                  </a:txBody>
                  <a:tcPr/>
                </a:tc>
                <a:tc>
                  <a:txBody>
                    <a:bodyPr/>
                    <a:lstStyle/>
                    <a:p>
                      <a:r>
                        <a:rPr lang="en-US" dirty="0" smtClean="0"/>
                        <a:t>47</a:t>
                      </a:r>
                      <a:endParaRPr lang="en-US" dirty="0"/>
                    </a:p>
                  </a:txBody>
                  <a:tcPr/>
                </a:tc>
                <a:tc>
                  <a:txBody>
                    <a:bodyPr/>
                    <a:lstStyle/>
                    <a:p>
                      <a:r>
                        <a:rPr lang="en-US" b="1" dirty="0" smtClean="0">
                          <a:solidFill>
                            <a:srgbClr val="92D050"/>
                          </a:solidFill>
                        </a:rPr>
                        <a:t>10.6</a:t>
                      </a:r>
                      <a:endParaRPr lang="en-US" b="1" dirty="0">
                        <a:solidFill>
                          <a:srgbClr val="92D050"/>
                        </a:solidFill>
                      </a:endParaRPr>
                    </a:p>
                  </a:txBody>
                  <a:tcPr/>
                </a:tc>
                <a:tc>
                  <a:txBody>
                    <a:bodyPr/>
                    <a:lstStyle/>
                    <a:p>
                      <a:r>
                        <a:rPr lang="en-US" b="1" dirty="0" smtClean="0">
                          <a:solidFill>
                            <a:srgbClr val="92D050"/>
                          </a:solidFill>
                        </a:rPr>
                        <a:t>57.6</a:t>
                      </a:r>
                      <a:endParaRPr lang="en-US" b="1" dirty="0">
                        <a:solidFill>
                          <a:srgbClr val="92D050"/>
                        </a:solidFill>
                      </a:endParaRPr>
                    </a:p>
                  </a:txBody>
                  <a:tcPr/>
                </a:tc>
                <a:tc>
                  <a:txBody>
                    <a:bodyPr/>
                    <a:lstStyle/>
                    <a:p>
                      <a:r>
                        <a:rPr lang="en-US" b="1" dirty="0" smtClean="0">
                          <a:solidFill>
                            <a:srgbClr val="92D050"/>
                          </a:solidFill>
                        </a:rPr>
                        <a:t>-2.7</a:t>
                      </a:r>
                      <a:endParaRPr lang="en-US" b="1" dirty="0">
                        <a:solidFill>
                          <a:srgbClr val="92D050"/>
                        </a:solidFill>
                      </a:endParaRPr>
                    </a:p>
                  </a:txBody>
                  <a:tcPr/>
                </a:tc>
                <a:tc>
                  <a:txBody>
                    <a:bodyPr/>
                    <a:lstStyle/>
                    <a:p>
                      <a:r>
                        <a:rPr lang="en-US" b="1" dirty="0" smtClean="0">
                          <a:solidFill>
                            <a:srgbClr val="92D050"/>
                          </a:solidFill>
                        </a:rPr>
                        <a:t>10.4</a:t>
                      </a:r>
                      <a:endParaRPr lang="en-US" b="1" dirty="0">
                        <a:solidFill>
                          <a:srgbClr val="92D050"/>
                        </a:solidFill>
                      </a:endParaRPr>
                    </a:p>
                  </a:txBody>
                  <a:tcPr/>
                </a:tc>
              </a:tr>
              <a:tr h="488950">
                <a:tc vMerge="1">
                  <a:txBody>
                    <a:bodyPr/>
                    <a:lstStyle/>
                    <a:p>
                      <a:endParaRPr lang="en-US" dirty="0"/>
                    </a:p>
                  </a:txBody>
                  <a:tcPr/>
                </a:tc>
                <a:tc>
                  <a:txBody>
                    <a:bodyPr/>
                    <a:lstStyle/>
                    <a:p>
                      <a:r>
                        <a:rPr lang="en-US" dirty="0" smtClean="0"/>
                        <a:t>WS</a:t>
                      </a:r>
                      <a:endParaRPr lang="en-US" dirty="0"/>
                    </a:p>
                  </a:txBody>
                  <a:tcPr/>
                </a:tc>
                <a:tc>
                  <a:txBody>
                    <a:bodyPr/>
                    <a:lstStyle/>
                    <a:p>
                      <a:r>
                        <a:rPr lang="en-US" dirty="0" smtClean="0"/>
                        <a:t>18</a:t>
                      </a:r>
                      <a:endParaRPr lang="en-US" dirty="0"/>
                    </a:p>
                  </a:txBody>
                  <a:tcPr/>
                </a:tc>
                <a:tc>
                  <a:txBody>
                    <a:bodyPr/>
                    <a:lstStyle/>
                    <a:p>
                      <a:r>
                        <a:rPr lang="en-US" b="1" dirty="0" smtClean="0">
                          <a:solidFill>
                            <a:srgbClr val="92D050"/>
                          </a:solidFill>
                        </a:rPr>
                        <a:t>24.0</a:t>
                      </a:r>
                      <a:endParaRPr lang="en-US" b="1" dirty="0">
                        <a:solidFill>
                          <a:srgbClr val="92D050"/>
                        </a:solidFill>
                      </a:endParaRPr>
                    </a:p>
                  </a:txBody>
                  <a:tcPr/>
                </a:tc>
                <a:tc>
                  <a:txBody>
                    <a:bodyPr/>
                    <a:lstStyle/>
                    <a:p>
                      <a:r>
                        <a:rPr lang="en-US" b="1" dirty="0" smtClean="0">
                          <a:solidFill>
                            <a:srgbClr val="92D050"/>
                          </a:solidFill>
                        </a:rPr>
                        <a:t>59.5</a:t>
                      </a:r>
                      <a:endParaRPr lang="en-US" b="1" dirty="0">
                        <a:solidFill>
                          <a:srgbClr val="92D050"/>
                        </a:solidFill>
                      </a:endParaRPr>
                    </a:p>
                  </a:txBody>
                  <a:tcPr/>
                </a:tc>
                <a:tc>
                  <a:txBody>
                    <a:bodyPr/>
                    <a:lstStyle/>
                    <a:p>
                      <a:r>
                        <a:rPr lang="en-US" b="1" dirty="0" smtClean="0">
                          <a:solidFill>
                            <a:srgbClr val="92D050"/>
                          </a:solidFill>
                        </a:rPr>
                        <a:t>-18.7</a:t>
                      </a:r>
                      <a:endParaRPr lang="en-US" b="1" dirty="0">
                        <a:solidFill>
                          <a:srgbClr val="92D050"/>
                        </a:solidFill>
                      </a:endParaRPr>
                    </a:p>
                  </a:txBody>
                  <a:tcPr/>
                </a:tc>
                <a:tc>
                  <a:txBody>
                    <a:bodyPr/>
                    <a:lstStyle/>
                    <a:p>
                      <a:r>
                        <a:rPr lang="en-US" b="1" dirty="0" smtClean="0">
                          <a:solidFill>
                            <a:schemeClr val="tx1"/>
                          </a:solidFill>
                        </a:rPr>
                        <a:t>15.4</a:t>
                      </a:r>
                      <a:endParaRPr lang="en-US" b="1" dirty="0">
                        <a:solidFill>
                          <a:schemeClr val="tx1"/>
                        </a:solidFill>
                      </a:endParaRPr>
                    </a:p>
                  </a:txBody>
                  <a:tcPr/>
                </a:tc>
              </a:tr>
              <a:tr h="488950">
                <a:tc vMerge="1">
                  <a:txBody>
                    <a:bodyPr/>
                    <a:lstStyle/>
                    <a:p>
                      <a:endParaRPr lang="en-US" dirty="0"/>
                    </a:p>
                  </a:txBody>
                  <a:tcPr/>
                </a:tc>
                <a:tc>
                  <a:txBody>
                    <a:bodyPr/>
                    <a:lstStyle/>
                    <a:p>
                      <a:r>
                        <a:rPr lang="en-US" dirty="0" smtClean="0"/>
                        <a:t>All</a:t>
                      </a:r>
                      <a:endParaRPr lang="en-US" dirty="0"/>
                    </a:p>
                  </a:txBody>
                  <a:tcPr/>
                </a:tc>
                <a:tc>
                  <a:txBody>
                    <a:bodyPr/>
                    <a:lstStyle/>
                    <a:p>
                      <a:r>
                        <a:rPr lang="en-US" dirty="0" smtClean="0"/>
                        <a:t>92</a:t>
                      </a:r>
                      <a:endParaRPr lang="en-US" dirty="0"/>
                    </a:p>
                  </a:txBody>
                  <a:tcPr/>
                </a:tc>
                <a:tc>
                  <a:txBody>
                    <a:bodyPr/>
                    <a:lstStyle/>
                    <a:p>
                      <a:r>
                        <a:rPr lang="en-US" b="1" dirty="0" smtClean="0">
                          <a:solidFill>
                            <a:srgbClr val="92D050"/>
                          </a:solidFill>
                        </a:rPr>
                        <a:t>14.9</a:t>
                      </a:r>
                      <a:endParaRPr lang="en-US" b="1" dirty="0">
                        <a:solidFill>
                          <a:srgbClr val="92D050"/>
                        </a:solidFill>
                      </a:endParaRPr>
                    </a:p>
                  </a:txBody>
                  <a:tcPr/>
                </a:tc>
                <a:tc>
                  <a:txBody>
                    <a:bodyPr/>
                    <a:lstStyle/>
                    <a:p>
                      <a:r>
                        <a:rPr lang="en-US" b="1" dirty="0" smtClean="0">
                          <a:solidFill>
                            <a:srgbClr val="92D050"/>
                          </a:solidFill>
                        </a:rPr>
                        <a:t>77.6</a:t>
                      </a:r>
                      <a:endParaRPr lang="en-US" b="1" dirty="0">
                        <a:solidFill>
                          <a:srgbClr val="92D050"/>
                        </a:solidFill>
                      </a:endParaRPr>
                    </a:p>
                  </a:txBody>
                  <a:tcPr/>
                </a:tc>
                <a:tc>
                  <a:txBody>
                    <a:bodyPr/>
                    <a:lstStyle/>
                    <a:p>
                      <a:r>
                        <a:rPr lang="en-US" b="1" dirty="0" smtClean="0">
                          <a:solidFill>
                            <a:srgbClr val="92D050"/>
                          </a:solidFill>
                        </a:rPr>
                        <a:t>-7.2</a:t>
                      </a:r>
                      <a:endParaRPr lang="en-US" b="1" dirty="0">
                        <a:solidFill>
                          <a:srgbClr val="92D050"/>
                        </a:solidFill>
                      </a:endParaRPr>
                    </a:p>
                  </a:txBody>
                  <a:tcPr/>
                </a:tc>
                <a:tc>
                  <a:txBody>
                    <a:bodyPr/>
                    <a:lstStyle/>
                    <a:p>
                      <a:r>
                        <a:rPr lang="en-US" b="1" dirty="0" smtClean="0">
                          <a:solidFill>
                            <a:srgbClr val="92D050"/>
                          </a:solidFill>
                        </a:rPr>
                        <a:t>13.1</a:t>
                      </a:r>
                      <a:endParaRPr lang="en-US" b="1" dirty="0">
                        <a:solidFill>
                          <a:srgbClr val="92D050"/>
                        </a:solidFill>
                      </a:endParaRPr>
                    </a:p>
                  </a:txBody>
                  <a:tcPr/>
                </a:tc>
              </a:tr>
            </a:tbl>
          </a:graphicData>
        </a:graphic>
      </p:graphicFrame>
      <p:sp>
        <p:nvSpPr>
          <p:cNvPr id="12" name="Ovaal 11"/>
          <p:cNvSpPr/>
          <p:nvPr/>
        </p:nvSpPr>
        <p:spPr bwMode="auto">
          <a:xfrm>
            <a:off x="2688879" y="1792586"/>
            <a:ext cx="1122629" cy="182880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2565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err="1" smtClean="0">
                <a:solidFill>
                  <a:srgbClr val="00A6D7"/>
                </a:solidFill>
                <a:ea typeface="ＭＳ Ｐゴシック" pitchFamily="34" charset="-128"/>
              </a:rPr>
              <a:t>Kalman</a:t>
            </a:r>
            <a:r>
              <a:rPr lang="en-GB" sz="3100" dirty="0" smtClean="0">
                <a:solidFill>
                  <a:srgbClr val="00A6D7"/>
                </a:solidFill>
                <a:ea typeface="ＭＳ Ｐゴシック" pitchFamily="34" charset="-128"/>
              </a:rPr>
              <a:t> filtered LAT - validation</a:t>
            </a:r>
            <a:endParaRPr lang="en-US" sz="3100"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397" y="1243656"/>
            <a:ext cx="3963507" cy="3796328"/>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47604" y="1243657"/>
            <a:ext cx="3782585" cy="379632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p:cNvSpPr/>
          <p:nvPr/>
        </p:nvSpPr>
        <p:spPr bwMode="auto">
          <a:xfrm>
            <a:off x="1196634" y="929375"/>
            <a:ext cx="2789035" cy="407987"/>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err="1" smtClean="0">
                <a:solidFill>
                  <a:srgbClr val="C00000"/>
                </a:solidFill>
                <a:latin typeface="Arial" charset="0"/>
                <a:ea typeface="ＭＳ Ｐゴシック" pitchFamily="1" charset="-128"/>
                <a:cs typeface="Arial" charset="0"/>
              </a:rPr>
              <a:t>Obs</a:t>
            </a:r>
            <a:r>
              <a:rPr lang="en-GB" sz="2000" b="1" dirty="0" smtClean="0">
                <a:solidFill>
                  <a:srgbClr val="C00000"/>
                </a:solidFill>
                <a:latin typeface="Arial" charset="0"/>
                <a:ea typeface="ＭＳ Ｐゴシック" pitchFamily="1" charset="-128"/>
                <a:cs typeface="Arial" charset="0"/>
              </a:rPr>
              <a:t> – Mod LAT</a:t>
            </a:r>
            <a:endParaRPr lang="nl-NL" sz="2000" b="1" dirty="0">
              <a:solidFill>
                <a:srgbClr val="C00000"/>
              </a:solidFill>
              <a:latin typeface="Arial" charset="0"/>
              <a:ea typeface="ＭＳ Ｐゴシック" pitchFamily="1" charset="-128"/>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55958140"/>
              </p:ext>
            </p:extLst>
          </p:nvPr>
        </p:nvGraphicFramePr>
        <p:xfrm>
          <a:off x="672029" y="4714590"/>
          <a:ext cx="7839817" cy="1955800"/>
        </p:xfrm>
        <a:graphic>
          <a:graphicData uri="http://schemas.openxmlformats.org/drawingml/2006/table">
            <a:tbl>
              <a:tblPr firstRow="1" bandRow="1">
                <a:tableStyleId>{5C22544A-7EE6-4342-B048-85BDC9FD1C3A}</a:tableStyleId>
              </a:tblPr>
              <a:tblGrid>
                <a:gridCol w="625793"/>
                <a:gridCol w="1052830"/>
                <a:gridCol w="478260"/>
                <a:gridCol w="1362393"/>
                <a:gridCol w="1590993"/>
                <a:gridCol w="1484630"/>
                <a:gridCol w="1244918"/>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err="1" smtClean="0"/>
                        <a:t>Rms</a:t>
                      </a:r>
                      <a:r>
                        <a:rPr lang="en-US" dirty="0" smtClean="0"/>
                        <a:t> (cm)</a:t>
                      </a:r>
                      <a:endParaRPr lang="en-US" dirty="0"/>
                    </a:p>
                  </a:txBody>
                  <a:tcPr/>
                </a:tc>
                <a:tc>
                  <a:txBody>
                    <a:bodyPr/>
                    <a:lstStyle/>
                    <a:p>
                      <a:r>
                        <a:rPr lang="en-US" dirty="0" smtClean="0"/>
                        <a:t>Range (cm)</a:t>
                      </a:r>
                      <a:endParaRPr lang="en-US" dirty="0"/>
                    </a:p>
                  </a:txBody>
                  <a:tcPr/>
                </a:tc>
                <a:tc>
                  <a:txBody>
                    <a:bodyPr/>
                    <a:lstStyle/>
                    <a:p>
                      <a:r>
                        <a:rPr lang="en-US" dirty="0" smtClean="0"/>
                        <a:t>Mean (cm)</a:t>
                      </a:r>
                      <a:endParaRPr lang="en-US" dirty="0"/>
                    </a:p>
                  </a:txBody>
                  <a:tcPr/>
                </a:tc>
                <a:tc>
                  <a:txBody>
                    <a:bodyPr/>
                    <a:lstStyle/>
                    <a:p>
                      <a:r>
                        <a:rPr lang="en-US" dirty="0" err="1" smtClean="0"/>
                        <a:t>Std</a:t>
                      </a:r>
                      <a:r>
                        <a:rPr lang="en-US" dirty="0" smtClean="0"/>
                        <a:t> (cm)</a:t>
                      </a:r>
                      <a:endParaRPr lang="en-US" dirty="0"/>
                    </a:p>
                  </a:txBody>
                  <a:tcPr/>
                </a:tc>
              </a:tr>
              <a:tr h="488950">
                <a:tc rowSpan="3">
                  <a:txBody>
                    <a:bodyPr/>
                    <a:lstStyle/>
                    <a:p>
                      <a:r>
                        <a:rPr lang="en-US" dirty="0" smtClean="0"/>
                        <a:t>B</a:t>
                      </a:r>
                      <a:endParaRPr lang="en-US" dirty="0"/>
                    </a:p>
                  </a:txBody>
                  <a:tcPr/>
                </a:tc>
                <a:tc>
                  <a:txBody>
                    <a:bodyPr/>
                    <a:lstStyle/>
                    <a:p>
                      <a:r>
                        <a:rPr lang="en-US" dirty="0" smtClean="0"/>
                        <a:t>NS</a:t>
                      </a:r>
                      <a:endParaRPr lang="en-US" dirty="0"/>
                    </a:p>
                  </a:txBody>
                  <a:tcPr/>
                </a:tc>
                <a:tc>
                  <a:txBody>
                    <a:bodyPr/>
                    <a:lstStyle/>
                    <a:p>
                      <a:r>
                        <a:rPr lang="en-US" dirty="0" smtClean="0"/>
                        <a:t>23</a:t>
                      </a:r>
                      <a:endParaRPr lang="en-US" dirty="0"/>
                    </a:p>
                  </a:txBody>
                  <a:tcPr/>
                </a:tc>
                <a:tc>
                  <a:txBody>
                    <a:bodyPr/>
                    <a:lstStyle/>
                    <a:p>
                      <a:r>
                        <a:rPr lang="en-US" b="1" dirty="0" smtClean="0">
                          <a:solidFill>
                            <a:srgbClr val="92D050"/>
                          </a:solidFill>
                        </a:rPr>
                        <a:t>13.7</a:t>
                      </a:r>
                      <a:endParaRPr lang="en-US" b="1" dirty="0">
                        <a:solidFill>
                          <a:srgbClr val="92D050"/>
                        </a:solidFill>
                      </a:endParaRPr>
                    </a:p>
                  </a:txBody>
                  <a:tcPr/>
                </a:tc>
                <a:tc>
                  <a:txBody>
                    <a:bodyPr/>
                    <a:lstStyle/>
                    <a:p>
                      <a:r>
                        <a:rPr lang="en-US" b="1" dirty="0" smtClean="0">
                          <a:solidFill>
                            <a:srgbClr val="92D050"/>
                          </a:solidFill>
                        </a:rPr>
                        <a:t>57.6</a:t>
                      </a:r>
                      <a:endParaRPr lang="en-US" b="1" dirty="0">
                        <a:solidFill>
                          <a:srgbClr val="92D050"/>
                        </a:solidFill>
                      </a:endParaRPr>
                    </a:p>
                  </a:txBody>
                  <a:tcPr/>
                </a:tc>
                <a:tc>
                  <a:txBody>
                    <a:bodyPr/>
                    <a:lstStyle/>
                    <a:p>
                      <a:r>
                        <a:rPr lang="en-US" b="1" dirty="0" smtClean="0">
                          <a:solidFill>
                            <a:srgbClr val="92D050"/>
                          </a:solidFill>
                        </a:rPr>
                        <a:t>-5.2</a:t>
                      </a:r>
                      <a:endParaRPr lang="en-US" b="1" dirty="0">
                        <a:solidFill>
                          <a:srgbClr val="92D050"/>
                        </a:solidFill>
                      </a:endParaRPr>
                    </a:p>
                  </a:txBody>
                  <a:tcPr/>
                </a:tc>
                <a:tc>
                  <a:txBody>
                    <a:bodyPr/>
                    <a:lstStyle/>
                    <a:p>
                      <a:r>
                        <a:rPr lang="en-US" b="1" dirty="0" smtClean="0">
                          <a:solidFill>
                            <a:srgbClr val="FF0000"/>
                          </a:solidFill>
                        </a:rPr>
                        <a:t>13.0</a:t>
                      </a:r>
                      <a:endParaRPr lang="en-US" b="1" dirty="0">
                        <a:solidFill>
                          <a:srgbClr val="FF0000"/>
                        </a:solidFill>
                      </a:endParaRPr>
                    </a:p>
                  </a:txBody>
                  <a:tcPr/>
                </a:tc>
              </a:tr>
              <a:tr h="488950">
                <a:tc vMerge="1">
                  <a:txBody>
                    <a:bodyPr/>
                    <a:lstStyle/>
                    <a:p>
                      <a:endParaRPr lang="en-US" dirty="0"/>
                    </a:p>
                  </a:txBody>
                  <a:tcPr/>
                </a:tc>
                <a:tc>
                  <a:txBody>
                    <a:bodyPr/>
                    <a:lstStyle/>
                    <a:p>
                      <a:r>
                        <a:rPr lang="en-US" dirty="0" smtClean="0"/>
                        <a:t>WS</a:t>
                      </a:r>
                      <a:endParaRPr lang="en-US" dirty="0"/>
                    </a:p>
                  </a:txBody>
                  <a:tcPr/>
                </a:tc>
                <a:tc>
                  <a:txBody>
                    <a:bodyPr/>
                    <a:lstStyle/>
                    <a:p>
                      <a:r>
                        <a:rPr lang="en-US" dirty="0" smtClean="0"/>
                        <a:t>14</a:t>
                      </a:r>
                      <a:endParaRPr lang="en-US" dirty="0"/>
                    </a:p>
                  </a:txBody>
                  <a:tcPr/>
                </a:tc>
                <a:tc>
                  <a:txBody>
                    <a:bodyPr/>
                    <a:lstStyle/>
                    <a:p>
                      <a:r>
                        <a:rPr lang="en-US" b="1" dirty="0" smtClean="0">
                          <a:solidFill>
                            <a:srgbClr val="92D050"/>
                          </a:solidFill>
                        </a:rPr>
                        <a:t>27.1</a:t>
                      </a:r>
                      <a:endParaRPr lang="en-US" b="1" dirty="0">
                        <a:solidFill>
                          <a:srgbClr val="92D050"/>
                        </a:solidFill>
                      </a:endParaRPr>
                    </a:p>
                  </a:txBody>
                  <a:tcPr/>
                </a:tc>
                <a:tc>
                  <a:txBody>
                    <a:bodyPr/>
                    <a:lstStyle/>
                    <a:p>
                      <a:r>
                        <a:rPr lang="en-US" b="1" dirty="0" smtClean="0">
                          <a:solidFill>
                            <a:srgbClr val="92D050"/>
                          </a:solidFill>
                        </a:rPr>
                        <a:t>59.5</a:t>
                      </a:r>
                      <a:endParaRPr lang="en-US" b="1" dirty="0">
                        <a:solidFill>
                          <a:srgbClr val="92D050"/>
                        </a:solidFill>
                      </a:endParaRPr>
                    </a:p>
                  </a:txBody>
                  <a:tcPr/>
                </a:tc>
                <a:tc>
                  <a:txBody>
                    <a:bodyPr/>
                    <a:lstStyle/>
                    <a:p>
                      <a:r>
                        <a:rPr lang="en-US" b="1" dirty="0" smtClean="0">
                          <a:solidFill>
                            <a:srgbClr val="92D050"/>
                          </a:solidFill>
                        </a:rPr>
                        <a:t>-22.8</a:t>
                      </a:r>
                      <a:endParaRPr lang="en-US" b="1" dirty="0">
                        <a:solidFill>
                          <a:srgbClr val="92D050"/>
                        </a:solidFill>
                      </a:endParaRPr>
                    </a:p>
                  </a:txBody>
                  <a:tcPr/>
                </a:tc>
                <a:tc>
                  <a:txBody>
                    <a:bodyPr/>
                    <a:lstStyle/>
                    <a:p>
                      <a:r>
                        <a:rPr lang="en-US" b="1" dirty="0" smtClean="0">
                          <a:solidFill>
                            <a:srgbClr val="FF0000"/>
                          </a:solidFill>
                        </a:rPr>
                        <a:t>15.3</a:t>
                      </a:r>
                      <a:endParaRPr lang="en-US" b="1" dirty="0">
                        <a:solidFill>
                          <a:srgbClr val="FF0000"/>
                        </a:solidFill>
                      </a:endParaRPr>
                    </a:p>
                  </a:txBody>
                  <a:tcPr/>
                </a:tc>
              </a:tr>
              <a:tr h="488950">
                <a:tc vMerge="1">
                  <a:txBody>
                    <a:bodyPr/>
                    <a:lstStyle/>
                    <a:p>
                      <a:endParaRPr lang="en-US" dirty="0"/>
                    </a:p>
                  </a:txBody>
                  <a:tcPr/>
                </a:tc>
                <a:tc>
                  <a:txBody>
                    <a:bodyPr/>
                    <a:lstStyle/>
                    <a:p>
                      <a:r>
                        <a:rPr lang="en-US" dirty="0" smtClean="0"/>
                        <a:t>All</a:t>
                      </a:r>
                      <a:endParaRPr lang="en-US" dirty="0"/>
                    </a:p>
                  </a:txBody>
                  <a:tcPr/>
                </a:tc>
                <a:tc>
                  <a:txBody>
                    <a:bodyPr/>
                    <a:lstStyle/>
                    <a:p>
                      <a:r>
                        <a:rPr lang="en-US" dirty="0" smtClean="0"/>
                        <a:t>61</a:t>
                      </a:r>
                      <a:endParaRPr lang="en-US" dirty="0"/>
                    </a:p>
                  </a:txBody>
                  <a:tcPr/>
                </a:tc>
                <a:tc>
                  <a:txBody>
                    <a:bodyPr/>
                    <a:lstStyle/>
                    <a:p>
                      <a:r>
                        <a:rPr lang="en-US" b="1" dirty="0" smtClean="0">
                          <a:solidFill>
                            <a:srgbClr val="92D050"/>
                          </a:solidFill>
                        </a:rPr>
                        <a:t>17.7</a:t>
                      </a:r>
                      <a:endParaRPr lang="en-US" b="1" dirty="0">
                        <a:solidFill>
                          <a:srgbClr val="92D050"/>
                        </a:solidFill>
                      </a:endParaRPr>
                    </a:p>
                  </a:txBody>
                  <a:tcPr/>
                </a:tc>
                <a:tc>
                  <a:txBody>
                    <a:bodyPr/>
                    <a:lstStyle/>
                    <a:p>
                      <a:r>
                        <a:rPr lang="en-US" b="1" dirty="0" smtClean="0">
                          <a:solidFill>
                            <a:srgbClr val="92D050"/>
                          </a:solidFill>
                        </a:rPr>
                        <a:t>77.6</a:t>
                      </a:r>
                      <a:endParaRPr lang="en-US" b="1" dirty="0">
                        <a:solidFill>
                          <a:srgbClr val="92D050"/>
                        </a:solidFill>
                      </a:endParaRPr>
                    </a:p>
                  </a:txBody>
                  <a:tcPr/>
                </a:tc>
                <a:tc>
                  <a:txBody>
                    <a:bodyPr/>
                    <a:lstStyle/>
                    <a:p>
                      <a:r>
                        <a:rPr lang="en-US" b="1" dirty="0" smtClean="0">
                          <a:solidFill>
                            <a:srgbClr val="92D050"/>
                          </a:solidFill>
                        </a:rPr>
                        <a:t>-10.2</a:t>
                      </a:r>
                      <a:endParaRPr lang="en-US" b="1" dirty="0">
                        <a:solidFill>
                          <a:srgbClr val="92D050"/>
                        </a:solidFill>
                      </a:endParaRPr>
                    </a:p>
                  </a:txBody>
                  <a:tcPr/>
                </a:tc>
                <a:tc>
                  <a:txBody>
                    <a:bodyPr/>
                    <a:lstStyle/>
                    <a:p>
                      <a:r>
                        <a:rPr lang="en-US" b="1" dirty="0" smtClean="0">
                          <a:solidFill>
                            <a:srgbClr val="92D050"/>
                          </a:solidFill>
                        </a:rPr>
                        <a:t>14.6</a:t>
                      </a:r>
                      <a:endParaRPr lang="en-US" b="1" dirty="0">
                        <a:solidFill>
                          <a:srgbClr val="92D050"/>
                        </a:solidFill>
                      </a:endParaRPr>
                    </a:p>
                  </a:txBody>
                  <a:tcPr/>
                </a:tc>
              </a:tr>
            </a:tbl>
          </a:graphicData>
        </a:graphic>
      </p:graphicFrame>
    </p:spTree>
    <p:extLst>
      <p:ext uri="{BB962C8B-B14F-4D97-AF65-F5344CB8AC3E}">
        <p14:creationId xmlns:p14="http://schemas.microsoft.com/office/powerpoint/2010/main" val="266718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p:nvPr/>
        </p:nvSpPr>
        <p:spPr bwMode="auto">
          <a:xfrm>
            <a:off x="0" y="941561"/>
            <a:ext cx="9144000" cy="59164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4" y="941561"/>
            <a:ext cx="5234632" cy="5842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Validation – Dutch waters</a:t>
            </a:r>
            <a:endParaRPr lang="en-US" sz="3100" dirty="0"/>
          </a:p>
        </p:txBody>
      </p:sp>
      <p:graphicFrame>
        <p:nvGraphicFramePr>
          <p:cNvPr id="12" name="Table 11"/>
          <p:cNvGraphicFramePr>
            <a:graphicFrameLocks noGrp="1"/>
          </p:cNvGraphicFramePr>
          <p:nvPr>
            <p:extLst>
              <p:ext uri="{D42A27DB-BD31-4B8C-83A1-F6EECF244321}">
                <p14:modId xmlns:p14="http://schemas.microsoft.com/office/powerpoint/2010/main" val="1248198024"/>
              </p:ext>
            </p:extLst>
          </p:nvPr>
        </p:nvGraphicFramePr>
        <p:xfrm>
          <a:off x="3498228" y="2746731"/>
          <a:ext cx="5461106" cy="2106930"/>
        </p:xfrm>
        <a:graphic>
          <a:graphicData uri="http://schemas.openxmlformats.org/drawingml/2006/table">
            <a:tbl>
              <a:tblPr firstRow="1" bandRow="1">
                <a:tableStyleId>{5C22544A-7EE6-4342-B048-85BDC9FD1C3A}</a:tableStyleId>
              </a:tblPr>
              <a:tblGrid>
                <a:gridCol w="625793"/>
                <a:gridCol w="1052830"/>
                <a:gridCol w="478260"/>
                <a:gridCol w="1819593"/>
                <a:gridCol w="1484630"/>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smtClean="0"/>
                        <a:t>Mod-only LAT</a:t>
                      </a:r>
                    </a:p>
                    <a:p>
                      <a:r>
                        <a:rPr lang="en-US" dirty="0" err="1" smtClean="0"/>
                        <a:t>rms</a:t>
                      </a:r>
                      <a:r>
                        <a:rPr lang="en-US" dirty="0" smtClean="0"/>
                        <a:t> (cm)</a:t>
                      </a:r>
                      <a:endParaRPr lang="en-US" dirty="0"/>
                    </a:p>
                  </a:txBody>
                  <a:tcPr/>
                </a:tc>
                <a:tc>
                  <a:txBody>
                    <a:bodyPr/>
                    <a:lstStyle/>
                    <a:p>
                      <a:r>
                        <a:rPr lang="en-US" dirty="0" smtClean="0"/>
                        <a:t>KF LAT – </a:t>
                      </a:r>
                      <a:r>
                        <a:rPr lang="en-US" dirty="0" err="1" smtClean="0"/>
                        <a:t>rms</a:t>
                      </a:r>
                      <a:r>
                        <a:rPr lang="en-US" dirty="0" smtClean="0"/>
                        <a:t> (cm)</a:t>
                      </a:r>
                      <a:endParaRPr lang="en-US" dirty="0"/>
                    </a:p>
                  </a:txBody>
                  <a:tcPr/>
                </a:tc>
              </a:tr>
              <a:tr h="488950">
                <a:tc rowSpan="3">
                  <a:txBody>
                    <a:bodyPr/>
                    <a:lstStyle/>
                    <a:p>
                      <a:r>
                        <a:rPr lang="en-US" dirty="0" smtClean="0"/>
                        <a:t>A</a:t>
                      </a:r>
                      <a:endParaRPr lang="en-US" dirty="0"/>
                    </a:p>
                  </a:txBody>
                  <a:tcPr/>
                </a:tc>
                <a:tc>
                  <a:txBody>
                    <a:bodyPr/>
                    <a:lstStyle/>
                    <a:p>
                      <a:r>
                        <a:rPr lang="en-US" dirty="0" smtClean="0"/>
                        <a:t>NS</a:t>
                      </a:r>
                      <a:endParaRPr lang="en-US" dirty="0"/>
                    </a:p>
                  </a:txBody>
                  <a:tcPr anchor="ctr"/>
                </a:tc>
                <a:tc>
                  <a:txBody>
                    <a:bodyPr/>
                    <a:lstStyle/>
                    <a:p>
                      <a:r>
                        <a:rPr lang="en-US" dirty="0" smtClean="0"/>
                        <a:t>19</a:t>
                      </a:r>
                      <a:endParaRPr lang="en-US" dirty="0"/>
                    </a:p>
                  </a:txBody>
                  <a:tcPr anchor="ctr"/>
                </a:tc>
                <a:tc>
                  <a:txBody>
                    <a:bodyPr/>
                    <a:lstStyle/>
                    <a:p>
                      <a:r>
                        <a:rPr lang="en-US" b="0" dirty="0" smtClean="0">
                          <a:solidFill>
                            <a:schemeClr val="tx1"/>
                          </a:solidFill>
                        </a:rPr>
                        <a:t>8.0</a:t>
                      </a:r>
                      <a:endParaRPr lang="en-US" b="0" dirty="0">
                        <a:solidFill>
                          <a:schemeClr val="tx1"/>
                        </a:solidFill>
                      </a:endParaRPr>
                    </a:p>
                  </a:txBody>
                  <a:tcPr anchor="ctr"/>
                </a:tc>
                <a:tc>
                  <a:txBody>
                    <a:bodyPr/>
                    <a:lstStyle/>
                    <a:p>
                      <a:r>
                        <a:rPr lang="en-US" b="1" dirty="0" smtClean="0">
                          <a:solidFill>
                            <a:srgbClr val="92D050"/>
                          </a:solidFill>
                        </a:rPr>
                        <a:t>6.6</a:t>
                      </a:r>
                      <a:endParaRPr lang="en-US" b="1" dirty="0">
                        <a:solidFill>
                          <a:srgbClr val="92D050"/>
                        </a:solidFill>
                      </a:endParaRPr>
                    </a:p>
                  </a:txBody>
                  <a:tcPr anchor="ctr"/>
                </a:tc>
              </a:tr>
              <a:tr h="488950">
                <a:tc vMerge="1">
                  <a:txBody>
                    <a:bodyPr/>
                    <a:lstStyle/>
                    <a:p>
                      <a:endParaRPr lang="en-US" dirty="0"/>
                    </a:p>
                  </a:txBody>
                  <a:tcPr/>
                </a:tc>
                <a:tc>
                  <a:txBody>
                    <a:bodyPr/>
                    <a:lstStyle/>
                    <a:p>
                      <a:r>
                        <a:rPr lang="en-US" dirty="0" smtClean="0"/>
                        <a:t>WS</a:t>
                      </a:r>
                      <a:endParaRPr lang="en-US" dirty="0"/>
                    </a:p>
                  </a:txBody>
                  <a:tcPr anchor="ctr"/>
                </a:tc>
                <a:tc>
                  <a:txBody>
                    <a:bodyPr/>
                    <a:lstStyle/>
                    <a:p>
                      <a:r>
                        <a:rPr lang="en-US" dirty="0" smtClean="0"/>
                        <a:t>12</a:t>
                      </a:r>
                      <a:endParaRPr lang="en-US" dirty="0"/>
                    </a:p>
                  </a:txBody>
                  <a:tcPr anchor="ctr"/>
                </a:tc>
                <a:tc>
                  <a:txBody>
                    <a:bodyPr/>
                    <a:lstStyle/>
                    <a:p>
                      <a:r>
                        <a:rPr lang="en-US" b="0" dirty="0" smtClean="0">
                          <a:solidFill>
                            <a:schemeClr val="tx1"/>
                          </a:solidFill>
                        </a:rPr>
                        <a:t>19.6</a:t>
                      </a:r>
                      <a:endParaRPr lang="en-US" b="0" dirty="0">
                        <a:solidFill>
                          <a:schemeClr val="tx1"/>
                        </a:solidFill>
                      </a:endParaRPr>
                    </a:p>
                  </a:txBody>
                  <a:tcPr anchor="ctr"/>
                </a:tc>
                <a:tc>
                  <a:txBody>
                    <a:bodyPr/>
                    <a:lstStyle/>
                    <a:p>
                      <a:r>
                        <a:rPr lang="en-US" b="1" dirty="0" smtClean="0">
                          <a:solidFill>
                            <a:srgbClr val="92D050"/>
                          </a:solidFill>
                        </a:rPr>
                        <a:t>14.8</a:t>
                      </a:r>
                      <a:endParaRPr lang="en-US" b="1" dirty="0">
                        <a:solidFill>
                          <a:srgbClr val="92D050"/>
                        </a:solidFill>
                      </a:endParaRPr>
                    </a:p>
                  </a:txBody>
                  <a:tcPr anchor="ctr"/>
                </a:tc>
              </a:tr>
              <a:tr h="488950">
                <a:tc vMerge="1">
                  <a:txBody>
                    <a:bodyPr/>
                    <a:lstStyle/>
                    <a:p>
                      <a:endParaRPr lang="en-US" dirty="0"/>
                    </a:p>
                  </a:txBody>
                  <a:tcPr/>
                </a:tc>
                <a:tc>
                  <a:txBody>
                    <a:bodyPr/>
                    <a:lstStyle/>
                    <a:p>
                      <a:r>
                        <a:rPr lang="en-US" dirty="0" smtClean="0"/>
                        <a:t>All</a:t>
                      </a:r>
                      <a:endParaRPr lang="en-US" dirty="0"/>
                    </a:p>
                  </a:txBody>
                  <a:tcPr anchor="ctr"/>
                </a:tc>
                <a:tc>
                  <a:txBody>
                    <a:bodyPr/>
                    <a:lstStyle/>
                    <a:p>
                      <a:r>
                        <a:rPr lang="en-US" dirty="0" smtClean="0"/>
                        <a:t>31</a:t>
                      </a:r>
                      <a:endParaRPr lang="en-US" dirty="0"/>
                    </a:p>
                  </a:txBody>
                  <a:tcPr anchor="ctr"/>
                </a:tc>
                <a:tc>
                  <a:txBody>
                    <a:bodyPr/>
                    <a:lstStyle/>
                    <a:p>
                      <a:r>
                        <a:rPr lang="en-US" b="0" dirty="0" smtClean="0">
                          <a:solidFill>
                            <a:schemeClr val="tx1"/>
                          </a:solidFill>
                        </a:rPr>
                        <a:t>13.7</a:t>
                      </a:r>
                      <a:endParaRPr lang="en-US" b="0" dirty="0">
                        <a:solidFill>
                          <a:schemeClr val="tx1"/>
                        </a:solidFill>
                      </a:endParaRPr>
                    </a:p>
                  </a:txBody>
                  <a:tcPr anchor="ctr"/>
                </a:tc>
                <a:tc>
                  <a:txBody>
                    <a:bodyPr/>
                    <a:lstStyle/>
                    <a:p>
                      <a:r>
                        <a:rPr lang="en-US" b="1" dirty="0" smtClean="0">
                          <a:solidFill>
                            <a:srgbClr val="92D050"/>
                          </a:solidFill>
                        </a:rPr>
                        <a:t>10.5</a:t>
                      </a:r>
                      <a:endParaRPr lang="en-US" b="1" dirty="0">
                        <a:solidFill>
                          <a:srgbClr val="92D050"/>
                        </a:solidFill>
                      </a:endParaRPr>
                    </a:p>
                  </a:txBody>
                  <a:tcPr anchor="ctr"/>
                </a:tc>
              </a:tr>
            </a:tbl>
          </a:graphicData>
        </a:graphic>
      </p:graphicFrame>
    </p:spTree>
    <p:extLst>
      <p:ext uri="{BB962C8B-B14F-4D97-AF65-F5344CB8AC3E}">
        <p14:creationId xmlns:p14="http://schemas.microsoft.com/office/powerpoint/2010/main" val="36408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p:nvPr/>
        </p:nvSpPr>
        <p:spPr bwMode="auto">
          <a:xfrm>
            <a:off x="0" y="941561"/>
            <a:ext cx="9144000" cy="59164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3" y="942773"/>
            <a:ext cx="5234632" cy="5842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Did we achieve our objective of 1 </a:t>
            </a:r>
            <a:r>
              <a:rPr lang="en-GB" sz="3100" dirty="0" err="1" smtClean="0">
                <a:solidFill>
                  <a:srgbClr val="00A6D7"/>
                </a:solidFill>
                <a:ea typeface="ＭＳ Ｐゴシック" pitchFamily="34" charset="-128"/>
              </a:rPr>
              <a:t>dm</a:t>
            </a:r>
            <a:r>
              <a:rPr lang="en-GB" sz="3100" dirty="0" smtClean="0">
                <a:solidFill>
                  <a:srgbClr val="00A6D7"/>
                </a:solidFill>
                <a:ea typeface="ＭＳ Ｐゴシック" pitchFamily="34" charset="-128"/>
              </a:rPr>
              <a:t>?</a:t>
            </a:r>
            <a:endParaRPr lang="en-US" sz="3100" dirty="0"/>
          </a:p>
        </p:txBody>
      </p:sp>
      <p:graphicFrame>
        <p:nvGraphicFramePr>
          <p:cNvPr id="12" name="Table 11"/>
          <p:cNvGraphicFramePr>
            <a:graphicFrameLocks noGrp="1"/>
          </p:cNvGraphicFramePr>
          <p:nvPr>
            <p:extLst>
              <p:ext uri="{D42A27DB-BD31-4B8C-83A1-F6EECF244321}">
                <p14:modId xmlns:p14="http://schemas.microsoft.com/office/powerpoint/2010/main" val="2601876905"/>
              </p:ext>
            </p:extLst>
          </p:nvPr>
        </p:nvGraphicFramePr>
        <p:xfrm>
          <a:off x="3498228" y="2746731"/>
          <a:ext cx="5461106" cy="2106930"/>
        </p:xfrm>
        <a:graphic>
          <a:graphicData uri="http://schemas.openxmlformats.org/drawingml/2006/table">
            <a:tbl>
              <a:tblPr firstRow="1" bandRow="1">
                <a:tableStyleId>{5C22544A-7EE6-4342-B048-85BDC9FD1C3A}</a:tableStyleId>
              </a:tblPr>
              <a:tblGrid>
                <a:gridCol w="625793"/>
                <a:gridCol w="1052830"/>
                <a:gridCol w="478260"/>
                <a:gridCol w="1819593"/>
                <a:gridCol w="1484630"/>
              </a:tblGrid>
              <a:tr h="488950">
                <a:tc>
                  <a:txBody>
                    <a:bodyPr/>
                    <a:lstStyle/>
                    <a:p>
                      <a:r>
                        <a:rPr lang="en-US" dirty="0" smtClean="0"/>
                        <a:t>Set</a:t>
                      </a:r>
                      <a:endParaRPr lang="en-US" dirty="0"/>
                    </a:p>
                  </a:txBody>
                  <a:tcPr/>
                </a:tc>
                <a:tc>
                  <a:txBody>
                    <a:bodyPr/>
                    <a:lstStyle/>
                    <a:p>
                      <a:r>
                        <a:rPr lang="en-US" dirty="0" smtClean="0"/>
                        <a:t>Region</a:t>
                      </a:r>
                      <a:endParaRPr lang="en-US" dirty="0"/>
                    </a:p>
                  </a:txBody>
                  <a:tcPr/>
                </a:tc>
                <a:tc>
                  <a:txBody>
                    <a:bodyPr/>
                    <a:lstStyle/>
                    <a:p>
                      <a:r>
                        <a:rPr lang="en-US" dirty="0" smtClean="0"/>
                        <a:t>Nr</a:t>
                      </a:r>
                      <a:endParaRPr lang="en-US" dirty="0"/>
                    </a:p>
                  </a:txBody>
                  <a:tcPr/>
                </a:tc>
                <a:tc>
                  <a:txBody>
                    <a:bodyPr/>
                    <a:lstStyle/>
                    <a:p>
                      <a:r>
                        <a:rPr lang="en-US" dirty="0" smtClean="0"/>
                        <a:t>Mod-only LAT</a:t>
                      </a:r>
                    </a:p>
                    <a:p>
                      <a:r>
                        <a:rPr lang="en-US" dirty="0" err="1" smtClean="0"/>
                        <a:t>rms</a:t>
                      </a:r>
                      <a:r>
                        <a:rPr lang="en-US" dirty="0" smtClean="0"/>
                        <a:t> (cm)</a:t>
                      </a:r>
                      <a:endParaRPr lang="en-US" dirty="0"/>
                    </a:p>
                  </a:txBody>
                  <a:tcPr/>
                </a:tc>
                <a:tc>
                  <a:txBody>
                    <a:bodyPr/>
                    <a:lstStyle/>
                    <a:p>
                      <a:r>
                        <a:rPr lang="en-US" dirty="0" smtClean="0"/>
                        <a:t>KF LAT – </a:t>
                      </a:r>
                      <a:r>
                        <a:rPr lang="en-US" dirty="0" err="1" smtClean="0"/>
                        <a:t>rms</a:t>
                      </a:r>
                      <a:r>
                        <a:rPr lang="en-US" dirty="0" smtClean="0"/>
                        <a:t> (cm)</a:t>
                      </a:r>
                      <a:endParaRPr lang="en-US" dirty="0"/>
                    </a:p>
                  </a:txBody>
                  <a:tcPr/>
                </a:tc>
              </a:tr>
              <a:tr h="488950">
                <a:tc rowSpan="3">
                  <a:txBody>
                    <a:bodyPr/>
                    <a:lstStyle/>
                    <a:p>
                      <a:r>
                        <a:rPr lang="en-US" dirty="0" smtClean="0"/>
                        <a:t>A</a:t>
                      </a:r>
                      <a:endParaRPr lang="en-US" dirty="0"/>
                    </a:p>
                  </a:txBody>
                  <a:tcPr/>
                </a:tc>
                <a:tc>
                  <a:txBody>
                    <a:bodyPr/>
                    <a:lstStyle/>
                    <a:p>
                      <a:r>
                        <a:rPr lang="en-US" dirty="0" smtClean="0"/>
                        <a:t>NS</a:t>
                      </a:r>
                      <a:endParaRPr lang="en-US" dirty="0"/>
                    </a:p>
                  </a:txBody>
                  <a:tcPr anchor="ctr"/>
                </a:tc>
                <a:tc>
                  <a:txBody>
                    <a:bodyPr/>
                    <a:lstStyle/>
                    <a:p>
                      <a:r>
                        <a:rPr lang="en-US" dirty="0" smtClean="0"/>
                        <a:t>19</a:t>
                      </a:r>
                      <a:endParaRPr lang="en-US" dirty="0"/>
                    </a:p>
                  </a:txBody>
                  <a:tcPr anchor="ctr"/>
                </a:tc>
                <a:tc>
                  <a:txBody>
                    <a:bodyPr/>
                    <a:lstStyle/>
                    <a:p>
                      <a:r>
                        <a:rPr lang="en-US" b="0" dirty="0" smtClean="0">
                          <a:solidFill>
                            <a:schemeClr val="tx1"/>
                          </a:solidFill>
                        </a:rPr>
                        <a:t>8.0</a:t>
                      </a:r>
                      <a:endParaRPr lang="en-US" b="0" dirty="0">
                        <a:solidFill>
                          <a:schemeClr val="tx1"/>
                        </a:solidFill>
                      </a:endParaRPr>
                    </a:p>
                  </a:txBody>
                  <a:tcPr anchor="ctr"/>
                </a:tc>
                <a:tc>
                  <a:txBody>
                    <a:bodyPr/>
                    <a:lstStyle/>
                    <a:p>
                      <a:r>
                        <a:rPr lang="en-US" b="1" dirty="0" smtClean="0">
                          <a:solidFill>
                            <a:srgbClr val="92D050"/>
                          </a:solidFill>
                        </a:rPr>
                        <a:t>6.6</a:t>
                      </a:r>
                      <a:endParaRPr lang="en-US" b="1" dirty="0">
                        <a:solidFill>
                          <a:srgbClr val="92D050"/>
                        </a:solidFill>
                      </a:endParaRPr>
                    </a:p>
                  </a:txBody>
                  <a:tcPr anchor="ctr"/>
                </a:tc>
              </a:tr>
              <a:tr h="488950">
                <a:tc vMerge="1">
                  <a:txBody>
                    <a:bodyPr/>
                    <a:lstStyle/>
                    <a:p>
                      <a:endParaRPr lang="en-US" dirty="0"/>
                    </a:p>
                  </a:txBody>
                  <a:tcPr/>
                </a:tc>
                <a:tc>
                  <a:txBody>
                    <a:bodyPr/>
                    <a:lstStyle/>
                    <a:p>
                      <a:r>
                        <a:rPr lang="en-US" dirty="0" smtClean="0"/>
                        <a:t>WS</a:t>
                      </a:r>
                      <a:endParaRPr lang="en-US" dirty="0"/>
                    </a:p>
                  </a:txBody>
                  <a:tcPr anchor="ctr"/>
                </a:tc>
                <a:tc>
                  <a:txBody>
                    <a:bodyPr/>
                    <a:lstStyle/>
                    <a:p>
                      <a:r>
                        <a:rPr lang="en-US" dirty="0" smtClean="0"/>
                        <a:t>12</a:t>
                      </a:r>
                      <a:endParaRPr lang="en-US" dirty="0"/>
                    </a:p>
                  </a:txBody>
                  <a:tcPr anchor="ctr"/>
                </a:tc>
                <a:tc>
                  <a:txBody>
                    <a:bodyPr/>
                    <a:lstStyle/>
                    <a:p>
                      <a:r>
                        <a:rPr lang="en-US" b="0" dirty="0" smtClean="0">
                          <a:solidFill>
                            <a:schemeClr val="tx1"/>
                          </a:solidFill>
                        </a:rPr>
                        <a:t>19.6</a:t>
                      </a:r>
                      <a:endParaRPr lang="en-US" b="0" dirty="0">
                        <a:solidFill>
                          <a:schemeClr val="tx1"/>
                        </a:solidFill>
                      </a:endParaRPr>
                    </a:p>
                  </a:txBody>
                  <a:tcPr anchor="ctr"/>
                </a:tc>
                <a:tc>
                  <a:txBody>
                    <a:bodyPr/>
                    <a:lstStyle/>
                    <a:p>
                      <a:r>
                        <a:rPr lang="en-US" b="1" dirty="0" smtClean="0">
                          <a:solidFill>
                            <a:srgbClr val="92D050"/>
                          </a:solidFill>
                        </a:rPr>
                        <a:t>14.8</a:t>
                      </a:r>
                      <a:endParaRPr lang="en-US" b="1" dirty="0">
                        <a:solidFill>
                          <a:srgbClr val="92D050"/>
                        </a:solidFill>
                      </a:endParaRPr>
                    </a:p>
                  </a:txBody>
                  <a:tcPr anchor="ctr"/>
                </a:tc>
              </a:tr>
              <a:tr h="488950">
                <a:tc vMerge="1">
                  <a:txBody>
                    <a:bodyPr/>
                    <a:lstStyle/>
                    <a:p>
                      <a:endParaRPr lang="en-US" dirty="0"/>
                    </a:p>
                  </a:txBody>
                  <a:tcPr/>
                </a:tc>
                <a:tc>
                  <a:txBody>
                    <a:bodyPr/>
                    <a:lstStyle/>
                    <a:p>
                      <a:r>
                        <a:rPr lang="en-US" dirty="0" smtClean="0"/>
                        <a:t>All</a:t>
                      </a:r>
                      <a:endParaRPr lang="en-US" dirty="0"/>
                    </a:p>
                  </a:txBody>
                  <a:tcPr anchor="ctr"/>
                </a:tc>
                <a:tc>
                  <a:txBody>
                    <a:bodyPr/>
                    <a:lstStyle/>
                    <a:p>
                      <a:r>
                        <a:rPr lang="en-US" dirty="0" smtClean="0"/>
                        <a:t>31</a:t>
                      </a:r>
                      <a:endParaRPr lang="en-US" dirty="0"/>
                    </a:p>
                  </a:txBody>
                  <a:tcPr anchor="ctr"/>
                </a:tc>
                <a:tc>
                  <a:txBody>
                    <a:bodyPr/>
                    <a:lstStyle/>
                    <a:p>
                      <a:r>
                        <a:rPr lang="en-US" b="0" dirty="0" smtClean="0">
                          <a:solidFill>
                            <a:schemeClr val="tx1"/>
                          </a:solidFill>
                        </a:rPr>
                        <a:t>13.7</a:t>
                      </a:r>
                      <a:endParaRPr lang="en-US" b="0" dirty="0">
                        <a:solidFill>
                          <a:schemeClr val="tx1"/>
                        </a:solidFill>
                      </a:endParaRPr>
                    </a:p>
                  </a:txBody>
                  <a:tcPr anchor="ctr"/>
                </a:tc>
                <a:tc>
                  <a:txBody>
                    <a:bodyPr/>
                    <a:lstStyle/>
                    <a:p>
                      <a:r>
                        <a:rPr lang="en-US" b="1" dirty="0" smtClean="0">
                          <a:solidFill>
                            <a:srgbClr val="92D050"/>
                          </a:solidFill>
                        </a:rPr>
                        <a:t>10.5</a:t>
                      </a:r>
                      <a:endParaRPr lang="en-US" b="1" dirty="0">
                        <a:solidFill>
                          <a:srgbClr val="92D050"/>
                        </a:solidFill>
                      </a:endParaRPr>
                    </a:p>
                  </a:txBody>
                  <a:tcPr anchor="ctr"/>
                </a:tc>
              </a:tr>
            </a:tbl>
          </a:graphicData>
        </a:graphic>
      </p:graphicFrame>
      <p:pic>
        <p:nvPicPr>
          <p:cNvPr id="233475" name="Picture 3" descr="H:\Projects\NEVREF\Presentations\20171116_Hydro17\Figures\911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804" y="3918379"/>
            <a:ext cx="400050" cy="407299"/>
          </a:xfrm>
          <a:prstGeom prst="rect">
            <a:avLst/>
          </a:prstGeom>
          <a:noFill/>
          <a:extLst>
            <a:ext uri="{909E8E84-426E-40DD-AFC4-6F175D3DCCD1}">
              <a14:hiddenFill xmlns:a14="http://schemas.microsoft.com/office/drawing/2010/main">
                <a:solidFill>
                  <a:srgbClr val="FFFFFF"/>
                </a:solidFill>
              </a14:hiddenFill>
            </a:ext>
          </a:extLst>
        </p:spPr>
      </p:pic>
      <p:pic>
        <p:nvPicPr>
          <p:cNvPr id="233476" name="Picture 4" descr="H:\Projects\NEVREF\Presentations\20171116_Hydro17\Figures\di9rz6k7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0804" y="3434534"/>
            <a:ext cx="4000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H:\Projects\NEVREF\Presentations\20171116_Hydro17\Figures\911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804" y="4407329"/>
            <a:ext cx="400050" cy="407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5006" y="6323908"/>
            <a:ext cx="2273643" cy="461665"/>
          </a:xfrm>
          <a:prstGeom prst="rect">
            <a:avLst/>
          </a:prstGeom>
          <a:noFill/>
        </p:spPr>
        <p:txBody>
          <a:bodyPr wrap="square" rtlCol="0">
            <a:spAutoFit/>
          </a:bodyPr>
          <a:lstStyle/>
          <a:p>
            <a:pPr algn="r"/>
            <a:r>
              <a:rPr lang="en-GB" dirty="0" smtClean="0"/>
              <a:t>However, …</a:t>
            </a:r>
            <a:endParaRPr lang="en-US" dirty="0"/>
          </a:p>
        </p:txBody>
      </p:sp>
    </p:spTree>
    <p:extLst>
      <p:ext uri="{BB962C8B-B14F-4D97-AF65-F5344CB8AC3E}">
        <p14:creationId xmlns:p14="http://schemas.microsoft.com/office/powerpoint/2010/main" val="18928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LAT in the Wadden Sea?</a:t>
            </a:r>
            <a:endParaRPr lang="en-US" sz="3100" dirty="0"/>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48" y="1008511"/>
            <a:ext cx="7031703" cy="5773489"/>
          </a:xfrm>
          <a:prstGeom prst="rect">
            <a:avLst/>
          </a:prstGeom>
        </p:spPr>
      </p:pic>
      <p:sp>
        <p:nvSpPr>
          <p:cNvPr id="3" name="Ovaal 2"/>
          <p:cNvSpPr/>
          <p:nvPr/>
        </p:nvSpPr>
        <p:spPr bwMode="auto">
          <a:xfrm>
            <a:off x="2256350" y="5293385"/>
            <a:ext cx="552262" cy="561315"/>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kstvak 3"/>
          <p:cNvSpPr txBox="1"/>
          <p:nvPr/>
        </p:nvSpPr>
        <p:spPr>
          <a:xfrm>
            <a:off x="2865723" y="5434352"/>
            <a:ext cx="5625259" cy="461665"/>
          </a:xfrm>
          <a:prstGeom prst="rect">
            <a:avLst/>
          </a:prstGeom>
          <a:noFill/>
        </p:spPr>
        <p:txBody>
          <a:bodyPr wrap="none" rtlCol="0">
            <a:spAutoFit/>
          </a:bodyPr>
          <a:lstStyle/>
          <a:p>
            <a:r>
              <a:rPr lang="en-US" b="1" dirty="0" smtClean="0">
                <a:solidFill>
                  <a:srgbClr val="FF0000"/>
                </a:solidFill>
              </a:rPr>
              <a:t>In tidal flats, LAT = no-water level!</a:t>
            </a:r>
            <a:endParaRPr lang="en-US" b="1" dirty="0">
              <a:solidFill>
                <a:srgbClr val="FF0000"/>
              </a:solidFill>
            </a:endParaRPr>
          </a:p>
        </p:txBody>
      </p:sp>
      <p:sp>
        <p:nvSpPr>
          <p:cNvPr id="12" name="Tekstvak 11"/>
          <p:cNvSpPr txBox="1"/>
          <p:nvPr/>
        </p:nvSpPr>
        <p:spPr>
          <a:xfrm>
            <a:off x="4307628" y="5857662"/>
            <a:ext cx="2741456" cy="461665"/>
          </a:xfrm>
          <a:prstGeom prst="rect">
            <a:avLst/>
          </a:prstGeom>
          <a:noFill/>
        </p:spPr>
        <p:txBody>
          <a:bodyPr wrap="none" rtlCol="0">
            <a:spAutoFit/>
          </a:bodyPr>
          <a:lstStyle/>
          <a:p>
            <a:r>
              <a:rPr lang="en-US" b="1" dirty="0" smtClean="0">
                <a:solidFill>
                  <a:srgbClr val="FF0000"/>
                </a:solidFill>
                <a:sym typeface="Wingdings" pitchFamily="2" charset="2"/>
              </a:rPr>
              <a:t> LAT ≠ smooth</a:t>
            </a:r>
            <a:endParaRPr lang="en-US" b="1" dirty="0">
              <a:solidFill>
                <a:srgbClr val="FF0000"/>
              </a:solidFill>
            </a:endParaRPr>
          </a:p>
        </p:txBody>
      </p:sp>
    </p:spTree>
    <p:extLst>
      <p:ext uri="{BB962C8B-B14F-4D97-AF65-F5344CB8AC3E}">
        <p14:creationId xmlns:p14="http://schemas.microsoft.com/office/powerpoint/2010/main" val="4429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In the </a:t>
            </a:r>
            <a:r>
              <a:rPr lang="en-GB" sz="3100" dirty="0" err="1" smtClean="0">
                <a:solidFill>
                  <a:srgbClr val="00A6D7"/>
                </a:solidFill>
                <a:ea typeface="ＭＳ Ｐゴシック" pitchFamily="34" charset="-128"/>
              </a:rPr>
              <a:t>Wadden</a:t>
            </a:r>
            <a:r>
              <a:rPr lang="en-GB" sz="3100" dirty="0" smtClean="0">
                <a:solidFill>
                  <a:srgbClr val="00A6D7"/>
                </a:solidFill>
                <a:ea typeface="ＭＳ Ｐゴシック" pitchFamily="34" charset="-128"/>
              </a:rPr>
              <a:t> Sea LAT </a:t>
            </a:r>
            <a:r>
              <a:rPr lang="en-GB" sz="3100" dirty="0" smtClean="0">
                <a:solidFill>
                  <a:srgbClr val="00A6D7"/>
                </a:solidFill>
                <a:ea typeface="ＭＳ Ｐゴシック" pitchFamily="34" charset="-128"/>
                <a:sym typeface="Wingdings" pitchFamily="2" charset="2"/>
              </a:rPr>
              <a:t> pseudo LAT</a:t>
            </a:r>
            <a:endParaRPr lang="en-US" sz="3100" dirty="0"/>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48" y="1008511"/>
            <a:ext cx="7031702" cy="5773489"/>
          </a:xfrm>
          <a:prstGeom prst="rect">
            <a:avLst/>
          </a:prstGeom>
        </p:spPr>
      </p:pic>
      <p:sp>
        <p:nvSpPr>
          <p:cNvPr id="4" name="Tekstvak 3"/>
          <p:cNvSpPr txBox="1"/>
          <p:nvPr/>
        </p:nvSpPr>
        <p:spPr>
          <a:xfrm>
            <a:off x="0" y="6031613"/>
            <a:ext cx="9144000" cy="830997"/>
          </a:xfrm>
          <a:prstGeom prst="rect">
            <a:avLst/>
          </a:prstGeom>
          <a:solidFill>
            <a:schemeClr val="bg1"/>
          </a:solidFill>
        </p:spPr>
        <p:txBody>
          <a:bodyPr wrap="square" rtlCol="0">
            <a:spAutoFit/>
          </a:bodyPr>
          <a:lstStyle/>
          <a:p>
            <a:r>
              <a:rPr lang="en-US" b="1" dirty="0" smtClean="0">
                <a:solidFill>
                  <a:srgbClr val="FF0000"/>
                </a:solidFill>
              </a:rPr>
              <a:t>To obtain pseudo-LAT we added 2 m of water to open boundary conditions &amp; assimilated tidal water levels </a:t>
            </a:r>
            <a:endParaRPr lang="en-US" b="1" dirty="0">
              <a:solidFill>
                <a:srgbClr val="FF0000"/>
              </a:solidFill>
            </a:endParaRPr>
          </a:p>
        </p:txBody>
      </p:sp>
    </p:spTree>
    <p:extLst>
      <p:ext uri="{BB962C8B-B14F-4D97-AF65-F5344CB8AC3E}">
        <p14:creationId xmlns:p14="http://schemas.microsoft.com/office/powerpoint/2010/main" val="350147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6" name="Title 5"/>
          <p:cNvSpPr>
            <a:spLocks noGrp="1"/>
          </p:cNvSpPr>
          <p:nvPr>
            <p:ph type="title"/>
          </p:nvPr>
        </p:nvSpPr>
        <p:spPr/>
        <p:txBody>
          <a:bodyPr/>
          <a:lstStyle/>
          <a:p>
            <a:r>
              <a:rPr lang="en-US" dirty="0" smtClean="0">
                <a:solidFill>
                  <a:srgbClr val="00B0F0"/>
                </a:solidFill>
              </a:rPr>
              <a:t>Conclusions</a:t>
            </a:r>
            <a:endParaRPr lang="en-US" dirty="0">
              <a:solidFill>
                <a:srgbClr val="00B0F0"/>
              </a:solidFill>
            </a:endParaRPr>
          </a:p>
        </p:txBody>
      </p:sp>
      <p:sp>
        <p:nvSpPr>
          <p:cNvPr id="2" name="Content Placeholder 1"/>
          <p:cNvSpPr>
            <a:spLocks noGrp="1"/>
          </p:cNvSpPr>
          <p:nvPr>
            <p:ph idx="1"/>
          </p:nvPr>
        </p:nvSpPr>
        <p:spPr/>
        <p:txBody>
          <a:bodyPr/>
          <a:lstStyle/>
          <a:p>
            <a:r>
              <a:rPr lang="en-US" dirty="0" smtClean="0"/>
              <a:t>Kalman-filter approach allows to realize LAT in Dutch North Sea with decimeter accuracy (</a:t>
            </a:r>
            <a:r>
              <a:rPr lang="en-US" dirty="0" err="1" smtClean="0"/>
              <a:t>rms</a:t>
            </a:r>
            <a:r>
              <a:rPr lang="en-US" dirty="0" smtClean="0"/>
              <a:t>);</a:t>
            </a:r>
          </a:p>
          <a:p>
            <a:r>
              <a:rPr lang="en-GB" dirty="0" smtClean="0"/>
              <a:t>Consistency is the key!</a:t>
            </a:r>
          </a:p>
          <a:p>
            <a:r>
              <a:rPr lang="en-GB" dirty="0" smtClean="0"/>
              <a:t>In the Wadden Sea, LAT is not defined! </a:t>
            </a:r>
          </a:p>
          <a:p>
            <a:r>
              <a:rPr lang="en-GB" dirty="0" smtClean="0"/>
              <a:t>Pseudo-LAT provides smooth transition at the North Sea/Wadden Sea boundary but has no physical meaning…</a:t>
            </a:r>
          </a:p>
          <a:p>
            <a:endParaRPr lang="en-GB" dirty="0" smtClean="0"/>
          </a:p>
          <a:p>
            <a:endParaRPr lang="en-GB" dirty="0"/>
          </a:p>
        </p:txBody>
      </p:sp>
    </p:spTree>
    <p:extLst>
      <p:ext uri="{BB962C8B-B14F-4D97-AF65-F5344CB8AC3E}">
        <p14:creationId xmlns:p14="http://schemas.microsoft.com/office/powerpoint/2010/main" val="380611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6" name="Title 5"/>
          <p:cNvSpPr>
            <a:spLocks noGrp="1"/>
          </p:cNvSpPr>
          <p:nvPr>
            <p:ph type="ctrTitle"/>
          </p:nvPr>
        </p:nvSpPr>
        <p:spPr>
          <a:xfrm>
            <a:off x="685800" y="2651125"/>
            <a:ext cx="7772400" cy="1470025"/>
          </a:xfrm>
        </p:spPr>
        <p:txBody>
          <a:bodyPr/>
          <a:lstStyle/>
          <a:p>
            <a:pPr algn="ctr"/>
            <a:r>
              <a:rPr lang="en-US" dirty="0" smtClean="0">
                <a:solidFill>
                  <a:srgbClr val="00B0F0"/>
                </a:solidFill>
              </a:rPr>
              <a:t>Questions?</a:t>
            </a:r>
            <a:endParaRPr lang="en-US" dirty="0">
              <a:solidFill>
                <a:srgbClr val="00B0F0"/>
              </a:solidFill>
            </a:endParaRPr>
          </a:p>
        </p:txBody>
      </p:sp>
    </p:spTree>
    <p:extLst>
      <p:ext uri="{BB962C8B-B14F-4D97-AF65-F5344CB8AC3E}">
        <p14:creationId xmlns:p14="http://schemas.microsoft.com/office/powerpoint/2010/main" val="2868543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00A6D7"/>
                </a:solidFill>
                <a:ea typeface="ＭＳ Ｐゴシック" pitchFamily="34" charset="-128"/>
              </a:rPr>
              <a:t>Our objective…</a:t>
            </a:r>
            <a:endParaRPr lang="en-US" dirty="0"/>
          </a:p>
        </p:txBody>
      </p:sp>
      <p:sp>
        <p:nvSpPr>
          <p:cNvPr id="2" name="Content Placeholder 1"/>
          <p:cNvSpPr>
            <a:spLocks noGrp="1"/>
          </p:cNvSpPr>
          <p:nvPr>
            <p:ph idx="1"/>
          </p:nvPr>
        </p:nvSpPr>
        <p:spPr>
          <a:xfrm>
            <a:off x="925513" y="2298700"/>
            <a:ext cx="7138987" cy="3506788"/>
          </a:xfrm>
        </p:spPr>
        <p:txBody>
          <a:bodyPr/>
          <a:lstStyle/>
          <a:p>
            <a:pPr marL="0" indent="0" algn="ctr">
              <a:buNone/>
            </a:pPr>
            <a:endParaRPr lang="en-US" sz="2600" i="1" dirty="0" smtClean="0">
              <a:solidFill>
                <a:srgbClr val="FF0000"/>
              </a:solidFill>
            </a:endParaRPr>
          </a:p>
          <a:p>
            <a:pPr marL="0" indent="0" algn="ctr">
              <a:buNone/>
            </a:pPr>
            <a:endParaRPr lang="en-US" sz="2600" i="1" dirty="0">
              <a:solidFill>
                <a:srgbClr val="FF0000"/>
              </a:solidFill>
            </a:endParaRPr>
          </a:p>
          <a:p>
            <a:pPr marL="0" indent="0" algn="ctr">
              <a:buNone/>
            </a:pPr>
            <a:r>
              <a:rPr lang="en-US" sz="2600" i="1" dirty="0" smtClean="0"/>
              <a:t>To obtain accurate realizations of the </a:t>
            </a:r>
            <a:r>
              <a:rPr lang="en-US" sz="2600" b="1" i="1" dirty="0" smtClean="0">
                <a:solidFill>
                  <a:schemeClr val="accent1"/>
                </a:solidFill>
              </a:rPr>
              <a:t>quasi-geoid</a:t>
            </a:r>
            <a:r>
              <a:rPr lang="en-US" sz="2600" i="1" dirty="0" smtClean="0">
                <a:solidFill>
                  <a:srgbClr val="FF0000"/>
                </a:solidFill>
              </a:rPr>
              <a:t> </a:t>
            </a:r>
            <a:r>
              <a:rPr lang="en-US" sz="2600" i="1" dirty="0" smtClean="0"/>
              <a:t>and</a:t>
            </a:r>
            <a:r>
              <a:rPr lang="en-US" sz="2600" i="1" dirty="0" smtClean="0">
                <a:solidFill>
                  <a:srgbClr val="FF0000"/>
                </a:solidFill>
              </a:rPr>
              <a:t> l</a:t>
            </a:r>
            <a:r>
              <a:rPr lang="en-US" sz="2600" b="1" i="1" dirty="0" smtClean="0">
                <a:solidFill>
                  <a:srgbClr val="FF0000"/>
                </a:solidFill>
              </a:rPr>
              <a:t>owest astronomical tide</a:t>
            </a:r>
            <a:r>
              <a:rPr lang="en-US" sz="2600" i="1" dirty="0" smtClean="0">
                <a:solidFill>
                  <a:srgbClr val="FF0000"/>
                </a:solidFill>
              </a:rPr>
              <a:t> </a:t>
            </a:r>
            <a:r>
              <a:rPr lang="en-US" sz="2600" i="1" dirty="0" smtClean="0"/>
              <a:t>surface, including the necessary </a:t>
            </a:r>
            <a:r>
              <a:rPr lang="en-US" sz="2600" b="1" i="1" dirty="0" smtClean="0"/>
              <a:t>transformations</a:t>
            </a:r>
            <a:r>
              <a:rPr lang="en-US" sz="2600" i="1" dirty="0" smtClean="0"/>
              <a:t> from/to all common land and marine vertical reference surfaces</a:t>
            </a:r>
            <a:endParaRPr lang="en-US" sz="2600" i="1" dirty="0"/>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3" name="Cloud Callout 2"/>
          <p:cNvSpPr/>
          <p:nvPr/>
        </p:nvSpPr>
        <p:spPr bwMode="auto">
          <a:xfrm>
            <a:off x="358636" y="1460500"/>
            <a:ext cx="3502164" cy="1346200"/>
          </a:xfrm>
          <a:prstGeom prst="cloudCallout">
            <a:avLst>
              <a:gd name="adj1" fmla="val -13297"/>
              <a:gd name="adj2" fmla="val 7849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i="0" dirty="0" smtClean="0">
                <a:latin typeface="Arial" charset="0"/>
                <a:ea typeface="ＭＳ Ｐゴシック" pitchFamily="1" charset="-128"/>
              </a:rPr>
              <a:t>Required with cm accuracy …</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Cloud Callout 5"/>
          <p:cNvSpPr/>
          <p:nvPr/>
        </p:nvSpPr>
        <p:spPr bwMode="auto">
          <a:xfrm>
            <a:off x="3987800" y="4635500"/>
            <a:ext cx="5029200" cy="1346200"/>
          </a:xfrm>
          <a:prstGeom prst="cloudCallout">
            <a:avLst>
              <a:gd name="adj1" fmla="val -36624"/>
              <a:gd name="adj2" fmla="val -12905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i="0" dirty="0" smtClean="0">
                <a:latin typeface="Arial" charset="0"/>
                <a:ea typeface="ＭＳ Ｐゴシック" pitchFamily="1" charset="-128"/>
              </a:rPr>
              <a:t>…to obtain this one with accuracy of 1 </a:t>
            </a:r>
            <a:r>
              <a:rPr lang="en-US" i="0" dirty="0" err="1" smtClean="0">
                <a:latin typeface="Arial" charset="0"/>
                <a:ea typeface="ＭＳ Ｐゴシック" pitchFamily="1" charset="-128"/>
              </a:rPr>
              <a:t>dm</a:t>
            </a:r>
            <a:r>
              <a:rPr lang="en-US" i="0" dirty="0" smtClean="0">
                <a:latin typeface="Arial" charset="0"/>
                <a:ea typeface="ＭＳ Ｐゴシック" pitchFamily="1" charset="-128"/>
              </a:rPr>
              <a:t>!</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833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AutoShape 5"/>
          <p:cNvSpPr>
            <a:spLocks noChangeArrowheads="1"/>
          </p:cNvSpPr>
          <p:nvPr/>
        </p:nvSpPr>
        <p:spPr bwMode="auto">
          <a:xfrm>
            <a:off x="4084638" y="3829308"/>
            <a:ext cx="1193800" cy="914400"/>
          </a:xfrm>
          <a:prstGeom prst="flowChartInputOutpu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i="0" baseline="-25000"/>
          </a:p>
        </p:txBody>
      </p:sp>
      <p:cxnSp>
        <p:nvCxnSpPr>
          <p:cNvPr id="83987" name="AutoShape 19"/>
          <p:cNvCxnSpPr>
            <a:cxnSpLocks noChangeShapeType="1"/>
            <a:stCxn id="83989" idx="2"/>
          </p:cNvCxnSpPr>
          <p:nvPr/>
        </p:nvCxnSpPr>
        <p:spPr bwMode="auto">
          <a:xfrm flipH="1">
            <a:off x="4681538" y="2348525"/>
            <a:ext cx="4762" cy="1480783"/>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94" name="Text Box 26"/>
          <p:cNvSpPr txBox="1">
            <a:spLocks noChangeArrowheads="1"/>
          </p:cNvSpPr>
          <p:nvPr/>
        </p:nvSpPr>
        <p:spPr bwMode="auto">
          <a:xfrm>
            <a:off x="5308599" y="3135005"/>
            <a:ext cx="8270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i="0" dirty="0"/>
              <a:t>+</a:t>
            </a:r>
          </a:p>
        </p:txBody>
      </p:sp>
      <p:cxnSp>
        <p:nvCxnSpPr>
          <p:cNvPr id="83995" name="AutoShape 27"/>
          <p:cNvCxnSpPr>
            <a:cxnSpLocks noChangeShapeType="1"/>
          </p:cNvCxnSpPr>
          <p:nvPr/>
        </p:nvCxnSpPr>
        <p:spPr bwMode="auto">
          <a:xfrm flipH="1">
            <a:off x="5758656" y="4286508"/>
            <a:ext cx="1" cy="898267"/>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2"/>
          <p:cNvSpPr>
            <a:spLocks noChangeShapeType="1"/>
          </p:cNvSpPr>
          <p:nvPr/>
        </p:nvSpPr>
        <p:spPr bwMode="auto">
          <a:xfrm flipH="1" flipV="1">
            <a:off x="5308599" y="2238988"/>
            <a:ext cx="900112" cy="982835"/>
          </a:xfrm>
          <a:prstGeom prst="line">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24842400"/>
              </p:ext>
            </p:extLst>
          </p:nvPr>
        </p:nvGraphicFramePr>
        <p:xfrm>
          <a:off x="4281029" y="3994150"/>
          <a:ext cx="779462" cy="585788"/>
        </p:xfrm>
        <a:graphic>
          <a:graphicData uri="http://schemas.openxmlformats.org/presentationml/2006/ole">
            <mc:AlternateContent xmlns:mc="http://schemas.openxmlformats.org/markup-compatibility/2006">
              <mc:Choice xmlns:v="urn:schemas-microsoft-com:vml" Requires="v">
                <p:oleObj spid="_x0000_s182962" name="Vergelijking" r:id="rId4" imgW="304560" imgH="228600" progId="Equation.3">
                  <p:embed/>
                </p:oleObj>
              </mc:Choice>
              <mc:Fallback>
                <p:oleObj name="Vergelijking" r:id="rId4" imgW="304560" imgH="228600" progId="Equation.3">
                  <p:embed/>
                  <p:pic>
                    <p:nvPicPr>
                      <p:cNvPr id="0" name=""/>
                      <p:cNvPicPr>
                        <a:picLocks noChangeAspect="1" noChangeArrowheads="1"/>
                      </p:cNvPicPr>
                      <p:nvPr/>
                    </p:nvPicPr>
                    <p:blipFill>
                      <a:blip r:embed="rId5"/>
                      <a:srcRect/>
                      <a:stretch>
                        <a:fillRect/>
                      </a:stretch>
                    </p:blipFill>
                    <p:spPr bwMode="auto">
                      <a:xfrm>
                        <a:off x="4281029" y="3994150"/>
                        <a:ext cx="779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AutoShape 14"/>
          <p:cNvSpPr>
            <a:spLocks noChangeArrowheads="1"/>
          </p:cNvSpPr>
          <p:nvPr/>
        </p:nvSpPr>
        <p:spPr bwMode="auto">
          <a:xfrm>
            <a:off x="6208712" y="2756789"/>
            <a:ext cx="1394164"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2000" i="0" dirty="0" err="1" smtClean="0"/>
              <a:t>Geoid</a:t>
            </a:r>
            <a:r>
              <a:rPr lang="nl-NL" sz="2000" i="0" dirty="0" smtClean="0"/>
              <a:t> (N)</a:t>
            </a:r>
            <a:endParaRPr lang="en-US" sz="2000" i="0" dirty="0"/>
          </a:p>
        </p:txBody>
      </p:sp>
      <p:grpSp>
        <p:nvGrpSpPr>
          <p:cNvPr id="83988" name="Group 20"/>
          <p:cNvGrpSpPr>
            <a:grpSpLocks/>
          </p:cNvGrpSpPr>
          <p:nvPr/>
        </p:nvGrpSpPr>
        <p:grpSpPr bwMode="auto">
          <a:xfrm>
            <a:off x="3911601" y="799125"/>
            <a:ext cx="1549400" cy="1549400"/>
            <a:chOff x="536" y="702"/>
            <a:chExt cx="976" cy="976"/>
          </a:xfrm>
        </p:grpSpPr>
        <p:pic>
          <p:nvPicPr>
            <p:cNvPr id="83989" name="Picture 21" descr="MC9004326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 y="702"/>
              <a:ext cx="976" cy="976"/>
            </a:xfrm>
            <a:prstGeom prst="rect">
              <a:avLst/>
            </a:prstGeom>
            <a:noFill/>
            <a:extLst>
              <a:ext uri="{909E8E84-426E-40DD-AFC4-6F175D3DCCD1}">
                <a14:hiddenFill xmlns:a14="http://schemas.microsoft.com/office/drawing/2010/main">
                  <a:solidFill>
                    <a:srgbClr val="FFFFFF"/>
                  </a:solidFill>
                </a14:hiddenFill>
              </a:ext>
            </a:extLst>
          </p:spPr>
        </p:pic>
        <p:sp>
          <p:nvSpPr>
            <p:cNvPr id="83991" name="Freeform 23"/>
            <p:cNvSpPr>
              <a:spLocks/>
            </p:cNvSpPr>
            <p:nvPr/>
          </p:nvSpPr>
          <p:spPr bwMode="auto">
            <a:xfrm>
              <a:off x="831" y="920"/>
              <a:ext cx="459" cy="427"/>
            </a:xfrm>
            <a:custGeom>
              <a:avLst/>
              <a:gdLst>
                <a:gd name="T0" fmla="*/ 459 w 459"/>
                <a:gd name="T1" fmla="*/ 82 h 427"/>
                <a:gd name="T2" fmla="*/ 401 w 459"/>
                <a:gd name="T3" fmla="*/ 427 h 427"/>
                <a:gd name="T4" fmla="*/ 0 w 459"/>
                <a:gd name="T5" fmla="*/ 303 h 427"/>
                <a:gd name="T6" fmla="*/ 45 w 459"/>
                <a:gd name="T7" fmla="*/ 0 h 427"/>
                <a:gd name="T8" fmla="*/ 459 w 459"/>
                <a:gd name="T9" fmla="*/ 82 h 427"/>
              </a:gdLst>
              <a:ahLst/>
              <a:cxnLst>
                <a:cxn ang="0">
                  <a:pos x="T0" y="T1"/>
                </a:cxn>
                <a:cxn ang="0">
                  <a:pos x="T2" y="T3"/>
                </a:cxn>
                <a:cxn ang="0">
                  <a:pos x="T4" y="T5"/>
                </a:cxn>
                <a:cxn ang="0">
                  <a:pos x="T6" y="T7"/>
                </a:cxn>
                <a:cxn ang="0">
                  <a:pos x="T8" y="T9"/>
                </a:cxn>
              </a:cxnLst>
              <a:rect l="0" t="0" r="r" b="b"/>
              <a:pathLst>
                <a:path w="459" h="427">
                  <a:moveTo>
                    <a:pt x="459" y="82"/>
                  </a:moveTo>
                  <a:lnTo>
                    <a:pt x="401" y="427"/>
                  </a:lnTo>
                  <a:lnTo>
                    <a:pt x="0" y="303"/>
                  </a:lnTo>
                  <a:lnTo>
                    <a:pt x="45" y="0"/>
                  </a:lnTo>
                  <a:lnTo>
                    <a:pt x="459" y="82"/>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992"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80000">
              <a:off x="867" y="973"/>
              <a:ext cx="3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25" name="Title 4"/>
          <p:cNvSpPr txBox="1">
            <a:spLocks/>
          </p:cNvSpPr>
          <p:nvPr/>
        </p:nvSpPr>
        <p:spPr>
          <a:xfrm>
            <a:off x="917574" y="261824"/>
            <a:ext cx="7680015" cy="12446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a:lstStyle>
          <a:p>
            <a:pPr>
              <a:tabLst>
                <a:tab pos="3854450" algn="l"/>
              </a:tabLst>
            </a:pPr>
            <a:r>
              <a:rPr lang="en-US" i="0" dirty="0" smtClean="0">
                <a:solidFill>
                  <a:srgbClr val="00A6D7"/>
                </a:solidFill>
                <a:latin typeface="Bookman Old Style" pitchFamily="18" charset="0"/>
              </a:rPr>
              <a:t>How to achieve (2013)?</a:t>
            </a:r>
            <a:endParaRPr lang="en-US" i="0" dirty="0"/>
          </a:p>
        </p:txBody>
      </p:sp>
      <p:sp>
        <p:nvSpPr>
          <p:cNvPr id="27" name="AutoShape 14"/>
          <p:cNvSpPr>
            <a:spLocks noChangeArrowheads="1"/>
          </p:cNvSpPr>
          <p:nvPr/>
        </p:nvSpPr>
        <p:spPr bwMode="auto">
          <a:xfrm>
            <a:off x="609600" y="5184775"/>
            <a:ext cx="8242300"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i="0" dirty="0" smtClean="0"/>
              <a:t>Continuous 3D description LAT (even in coastal waters)</a:t>
            </a:r>
            <a:endParaRPr lang="en-US" sz="2000" i="0" dirty="0"/>
          </a:p>
        </p:txBody>
      </p:sp>
      <p:sp>
        <p:nvSpPr>
          <p:cNvPr id="3" name="TextBox 2"/>
          <p:cNvSpPr txBox="1"/>
          <p:nvPr/>
        </p:nvSpPr>
        <p:spPr>
          <a:xfrm>
            <a:off x="609600" y="2348525"/>
            <a:ext cx="2756661" cy="2308324"/>
          </a:xfrm>
          <a:prstGeom prst="rect">
            <a:avLst/>
          </a:prstGeom>
          <a:noFill/>
        </p:spPr>
        <p:txBody>
          <a:bodyPr wrap="square" rtlCol="0">
            <a:spAutoFit/>
          </a:bodyPr>
          <a:lstStyle/>
          <a:p>
            <a:r>
              <a:rPr lang="en-GB" dirty="0" smtClean="0">
                <a:solidFill>
                  <a:srgbClr val="FF0000"/>
                </a:solidFill>
              </a:rPr>
              <a:t>No explicit usage of observation-derived LAT values </a:t>
            </a:r>
            <a:r>
              <a:rPr lang="en-GB" dirty="0" smtClean="0">
                <a:solidFill>
                  <a:srgbClr val="FF0000"/>
                </a:solidFill>
                <a:sym typeface="Wingdings" panose="05000000000000000000" pitchFamily="2" charset="2"/>
              </a:rPr>
              <a:t> required to achieve our objective!</a:t>
            </a:r>
            <a:endParaRPr lang="en-US" dirty="0">
              <a:solidFill>
                <a:srgbClr val="FF0000"/>
              </a:solidFill>
            </a:endParaRPr>
          </a:p>
        </p:txBody>
      </p:sp>
      <p:sp>
        <p:nvSpPr>
          <p:cNvPr id="26" name="Oval 25"/>
          <p:cNvSpPr>
            <a:spLocks noChangeArrowheads="1"/>
          </p:cNvSpPr>
          <p:nvPr/>
        </p:nvSpPr>
        <p:spPr bwMode="auto">
          <a:xfrm>
            <a:off x="3366261" y="3020601"/>
            <a:ext cx="4740051" cy="1469206"/>
          </a:xfrm>
          <a:prstGeom prst="ellipse">
            <a:avLst/>
          </a:prstGeom>
          <a:noFill/>
          <a:ln w="38100" algn="ctr">
            <a:solidFill>
              <a:schemeClr val="tx1"/>
            </a:solidFill>
            <a:round/>
            <a:headEnd/>
            <a:tailEnd/>
          </a:ln>
          <a:effectLst/>
          <a:scene3d>
            <a:camera prst="orthographicFront">
              <a:rot lat="0" lon="0" rev="1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173300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AutoShape 5"/>
          <p:cNvSpPr>
            <a:spLocks noChangeArrowheads="1"/>
          </p:cNvSpPr>
          <p:nvPr/>
        </p:nvSpPr>
        <p:spPr bwMode="auto">
          <a:xfrm>
            <a:off x="4084638" y="3829308"/>
            <a:ext cx="1193800" cy="914400"/>
          </a:xfrm>
          <a:prstGeom prst="flowChartInputOutpu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i="0" baseline="-25000"/>
          </a:p>
        </p:txBody>
      </p:sp>
      <p:sp>
        <p:nvSpPr>
          <p:cNvPr id="83981" name="AutoShape 13"/>
          <p:cNvSpPr>
            <a:spLocks noChangeArrowheads="1"/>
          </p:cNvSpPr>
          <p:nvPr/>
        </p:nvSpPr>
        <p:spPr bwMode="auto">
          <a:xfrm>
            <a:off x="609600" y="1019788"/>
            <a:ext cx="1143000" cy="1219200"/>
          </a:xfrm>
          <a:prstGeom prst="can">
            <a:avLst>
              <a:gd name="adj" fmla="val 2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2000" i="0"/>
              <a:t>TG/GNSS</a:t>
            </a:r>
            <a:endParaRPr lang="en-US" sz="2000" i="0"/>
          </a:p>
        </p:txBody>
      </p:sp>
      <p:cxnSp>
        <p:nvCxnSpPr>
          <p:cNvPr id="83984" name="AutoShape 16"/>
          <p:cNvCxnSpPr>
            <a:cxnSpLocks noChangeShapeType="1"/>
            <a:stCxn id="83981" idx="4"/>
            <a:endCxn id="83983" idx="2"/>
          </p:cNvCxnSpPr>
          <p:nvPr/>
        </p:nvCxnSpPr>
        <p:spPr bwMode="auto">
          <a:xfrm>
            <a:off x="1752600" y="1629388"/>
            <a:ext cx="576580" cy="17462"/>
          </a:xfrm>
          <a:prstGeom prst="straightConnector1">
            <a:avLst/>
          </a:prstGeom>
          <a:noFill/>
          <a:ln w="1174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87" name="AutoShape 19"/>
          <p:cNvCxnSpPr>
            <a:cxnSpLocks noChangeShapeType="1"/>
            <a:stCxn id="83989" idx="2"/>
          </p:cNvCxnSpPr>
          <p:nvPr/>
        </p:nvCxnSpPr>
        <p:spPr bwMode="auto">
          <a:xfrm flipH="1">
            <a:off x="4681538" y="2348525"/>
            <a:ext cx="4762" cy="1480783"/>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94" name="Text Box 26"/>
          <p:cNvSpPr txBox="1">
            <a:spLocks noChangeArrowheads="1"/>
          </p:cNvSpPr>
          <p:nvPr/>
        </p:nvSpPr>
        <p:spPr bwMode="auto">
          <a:xfrm>
            <a:off x="5308599" y="3135005"/>
            <a:ext cx="8270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i="0" dirty="0"/>
              <a:t>+</a:t>
            </a:r>
          </a:p>
        </p:txBody>
      </p:sp>
      <p:cxnSp>
        <p:nvCxnSpPr>
          <p:cNvPr id="83995" name="AutoShape 27"/>
          <p:cNvCxnSpPr>
            <a:cxnSpLocks noChangeShapeType="1"/>
          </p:cNvCxnSpPr>
          <p:nvPr/>
        </p:nvCxnSpPr>
        <p:spPr bwMode="auto">
          <a:xfrm flipH="1">
            <a:off x="5758656" y="4286508"/>
            <a:ext cx="1" cy="898267"/>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2"/>
          <p:cNvSpPr>
            <a:spLocks noChangeShapeType="1"/>
          </p:cNvSpPr>
          <p:nvPr/>
        </p:nvSpPr>
        <p:spPr bwMode="auto">
          <a:xfrm flipH="1" flipV="1">
            <a:off x="5308599" y="2238988"/>
            <a:ext cx="900112" cy="982835"/>
          </a:xfrm>
          <a:prstGeom prst="line">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 name="AutoShape 15"/>
          <p:cNvSpPr>
            <a:spLocks noChangeArrowheads="1"/>
          </p:cNvSpPr>
          <p:nvPr/>
        </p:nvSpPr>
        <p:spPr bwMode="auto">
          <a:xfrm>
            <a:off x="2209800" y="1189650"/>
            <a:ext cx="1193800" cy="914400"/>
          </a:xfrm>
          <a:prstGeom prst="flowChartInputOutpu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i="0" baseline="-25000" dirty="0"/>
          </a:p>
        </p:txBody>
      </p:sp>
      <p:graphicFrame>
        <p:nvGraphicFramePr>
          <p:cNvPr id="2" name="Object 1"/>
          <p:cNvGraphicFramePr>
            <a:graphicFrameLocks noChangeAspect="1"/>
          </p:cNvGraphicFramePr>
          <p:nvPr>
            <p:extLst>
              <p:ext uri="{D42A27DB-BD31-4B8C-83A1-F6EECF244321}">
                <p14:modId xmlns:p14="http://schemas.microsoft.com/office/powerpoint/2010/main" val="2317315182"/>
              </p:ext>
            </p:extLst>
          </p:nvPr>
        </p:nvGraphicFramePr>
        <p:xfrm>
          <a:off x="2417763" y="1338263"/>
          <a:ext cx="779462" cy="619125"/>
        </p:xfrm>
        <a:graphic>
          <a:graphicData uri="http://schemas.openxmlformats.org/presentationml/2006/ole">
            <mc:AlternateContent xmlns:mc="http://schemas.openxmlformats.org/markup-compatibility/2006">
              <mc:Choice xmlns:v="urn:schemas-microsoft-com:vml" Requires="v">
                <p:oleObj spid="_x0000_s231500" name="Equation" r:id="rId4" imgW="304560" imgH="241200" progId="Equation.DSMT4">
                  <p:embed/>
                </p:oleObj>
              </mc:Choice>
              <mc:Fallback>
                <p:oleObj name="Equation" r:id="rId4" imgW="304560" imgH="241200" progId="Equation.DSMT4">
                  <p:embed/>
                  <p:pic>
                    <p:nvPicPr>
                      <p:cNvPr id="0" name=""/>
                      <p:cNvPicPr/>
                      <p:nvPr/>
                    </p:nvPicPr>
                    <p:blipFill>
                      <a:blip r:embed="rId5"/>
                      <a:stretch>
                        <a:fillRect/>
                      </a:stretch>
                    </p:blipFill>
                    <p:spPr>
                      <a:xfrm>
                        <a:off x="2417763" y="1338263"/>
                        <a:ext cx="779462" cy="6191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38436827"/>
              </p:ext>
            </p:extLst>
          </p:nvPr>
        </p:nvGraphicFramePr>
        <p:xfrm>
          <a:off x="4281029" y="3994150"/>
          <a:ext cx="779462" cy="585788"/>
        </p:xfrm>
        <a:graphic>
          <a:graphicData uri="http://schemas.openxmlformats.org/presentationml/2006/ole">
            <mc:AlternateContent xmlns:mc="http://schemas.openxmlformats.org/markup-compatibility/2006">
              <mc:Choice xmlns:v="urn:schemas-microsoft-com:vml" Requires="v">
                <p:oleObj spid="_x0000_s231501" name="Vergelijking" r:id="rId6" imgW="304560" imgH="228600" progId="Equation.3">
                  <p:embed/>
                </p:oleObj>
              </mc:Choice>
              <mc:Fallback>
                <p:oleObj name="Vergelijking" r:id="rId6" imgW="304560" imgH="228600" progId="Equation.3">
                  <p:embed/>
                  <p:pic>
                    <p:nvPicPr>
                      <p:cNvPr id="0" name=""/>
                      <p:cNvPicPr>
                        <a:picLocks noChangeAspect="1" noChangeArrowheads="1"/>
                      </p:cNvPicPr>
                      <p:nvPr/>
                    </p:nvPicPr>
                    <p:blipFill>
                      <a:blip r:embed="rId7"/>
                      <a:srcRect/>
                      <a:stretch>
                        <a:fillRect/>
                      </a:stretch>
                    </p:blipFill>
                    <p:spPr bwMode="auto">
                      <a:xfrm>
                        <a:off x="4281029" y="3994150"/>
                        <a:ext cx="779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88" name="Group 20"/>
          <p:cNvGrpSpPr>
            <a:grpSpLocks/>
          </p:cNvGrpSpPr>
          <p:nvPr/>
        </p:nvGrpSpPr>
        <p:grpSpPr bwMode="auto">
          <a:xfrm>
            <a:off x="3911601" y="799125"/>
            <a:ext cx="1549400" cy="1549400"/>
            <a:chOff x="536" y="702"/>
            <a:chExt cx="976" cy="976"/>
          </a:xfrm>
        </p:grpSpPr>
        <p:pic>
          <p:nvPicPr>
            <p:cNvPr id="83989" name="Picture 21" descr="MC90043264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 y="702"/>
              <a:ext cx="976" cy="976"/>
            </a:xfrm>
            <a:prstGeom prst="rect">
              <a:avLst/>
            </a:prstGeom>
            <a:noFill/>
            <a:extLst>
              <a:ext uri="{909E8E84-426E-40DD-AFC4-6F175D3DCCD1}">
                <a14:hiddenFill xmlns:a14="http://schemas.microsoft.com/office/drawing/2010/main">
                  <a:solidFill>
                    <a:srgbClr val="FFFFFF"/>
                  </a:solidFill>
                </a14:hiddenFill>
              </a:ext>
            </a:extLst>
          </p:spPr>
        </p:pic>
        <p:sp>
          <p:nvSpPr>
            <p:cNvPr id="83991" name="Freeform 23"/>
            <p:cNvSpPr>
              <a:spLocks/>
            </p:cNvSpPr>
            <p:nvPr/>
          </p:nvSpPr>
          <p:spPr bwMode="auto">
            <a:xfrm>
              <a:off x="831" y="920"/>
              <a:ext cx="459" cy="427"/>
            </a:xfrm>
            <a:custGeom>
              <a:avLst/>
              <a:gdLst>
                <a:gd name="T0" fmla="*/ 459 w 459"/>
                <a:gd name="T1" fmla="*/ 82 h 427"/>
                <a:gd name="T2" fmla="*/ 401 w 459"/>
                <a:gd name="T3" fmla="*/ 427 h 427"/>
                <a:gd name="T4" fmla="*/ 0 w 459"/>
                <a:gd name="T5" fmla="*/ 303 h 427"/>
                <a:gd name="T6" fmla="*/ 45 w 459"/>
                <a:gd name="T7" fmla="*/ 0 h 427"/>
                <a:gd name="T8" fmla="*/ 459 w 459"/>
                <a:gd name="T9" fmla="*/ 82 h 427"/>
              </a:gdLst>
              <a:ahLst/>
              <a:cxnLst>
                <a:cxn ang="0">
                  <a:pos x="T0" y="T1"/>
                </a:cxn>
                <a:cxn ang="0">
                  <a:pos x="T2" y="T3"/>
                </a:cxn>
                <a:cxn ang="0">
                  <a:pos x="T4" y="T5"/>
                </a:cxn>
                <a:cxn ang="0">
                  <a:pos x="T6" y="T7"/>
                </a:cxn>
                <a:cxn ang="0">
                  <a:pos x="T8" y="T9"/>
                </a:cxn>
              </a:cxnLst>
              <a:rect l="0" t="0" r="r" b="b"/>
              <a:pathLst>
                <a:path w="459" h="427">
                  <a:moveTo>
                    <a:pt x="459" y="82"/>
                  </a:moveTo>
                  <a:lnTo>
                    <a:pt x="401" y="427"/>
                  </a:lnTo>
                  <a:lnTo>
                    <a:pt x="0" y="303"/>
                  </a:lnTo>
                  <a:lnTo>
                    <a:pt x="45" y="0"/>
                  </a:lnTo>
                  <a:lnTo>
                    <a:pt x="459" y="82"/>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992"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80000">
              <a:off x="867" y="973"/>
              <a:ext cx="3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25" name="Title 4"/>
          <p:cNvSpPr txBox="1">
            <a:spLocks/>
          </p:cNvSpPr>
          <p:nvPr/>
        </p:nvSpPr>
        <p:spPr>
          <a:xfrm>
            <a:off x="917574" y="261824"/>
            <a:ext cx="7680015" cy="12446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a:lstStyle>
          <a:p>
            <a:pPr>
              <a:tabLst>
                <a:tab pos="3854450" algn="l"/>
              </a:tabLst>
            </a:pPr>
            <a:r>
              <a:rPr lang="en-US" i="0" dirty="0" smtClean="0">
                <a:solidFill>
                  <a:srgbClr val="00A6D7"/>
                </a:solidFill>
                <a:latin typeface="Bookman Old Style" pitchFamily="18" charset="0"/>
              </a:rPr>
              <a:t>How to achieve?</a:t>
            </a:r>
            <a:endParaRPr lang="en-US" i="0" dirty="0"/>
          </a:p>
        </p:txBody>
      </p:sp>
      <p:sp>
        <p:nvSpPr>
          <p:cNvPr id="27" name="AutoShape 14"/>
          <p:cNvSpPr>
            <a:spLocks noChangeArrowheads="1"/>
          </p:cNvSpPr>
          <p:nvPr/>
        </p:nvSpPr>
        <p:spPr bwMode="auto">
          <a:xfrm>
            <a:off x="609600" y="5184775"/>
            <a:ext cx="8242300"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i="0" dirty="0" smtClean="0"/>
              <a:t>Continuous 3D description LAT (even in coastal waters)</a:t>
            </a:r>
            <a:endParaRPr lang="en-US" sz="2000" i="0" dirty="0"/>
          </a:p>
        </p:txBody>
      </p:sp>
      <p:sp>
        <p:nvSpPr>
          <p:cNvPr id="26" name="AutoShape 14"/>
          <p:cNvSpPr>
            <a:spLocks noChangeArrowheads="1"/>
          </p:cNvSpPr>
          <p:nvPr/>
        </p:nvSpPr>
        <p:spPr bwMode="auto">
          <a:xfrm>
            <a:off x="6208712" y="2756789"/>
            <a:ext cx="1394164"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2000" i="0" dirty="0" err="1" smtClean="0"/>
              <a:t>Geoid</a:t>
            </a:r>
            <a:r>
              <a:rPr lang="nl-NL" sz="2000" i="0" dirty="0" smtClean="0"/>
              <a:t> (N)</a:t>
            </a:r>
            <a:endParaRPr lang="en-US" sz="2000" i="0" dirty="0"/>
          </a:p>
        </p:txBody>
      </p:sp>
      <p:sp>
        <p:nvSpPr>
          <p:cNvPr id="24" name="Oval 25"/>
          <p:cNvSpPr>
            <a:spLocks noChangeArrowheads="1"/>
          </p:cNvSpPr>
          <p:nvPr/>
        </p:nvSpPr>
        <p:spPr bwMode="auto">
          <a:xfrm>
            <a:off x="3366261" y="3020601"/>
            <a:ext cx="4740051" cy="1469206"/>
          </a:xfrm>
          <a:prstGeom prst="ellipse">
            <a:avLst/>
          </a:prstGeom>
          <a:noFill/>
          <a:ln w="38100" algn="ctr">
            <a:solidFill>
              <a:schemeClr val="tx1"/>
            </a:solidFill>
            <a:round/>
            <a:headEnd/>
            <a:tailEnd/>
          </a:ln>
          <a:effectLst/>
          <a:scene3d>
            <a:camera prst="orthographicFront">
              <a:rot lat="0" lon="0" rev="12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8" name="AutoShape 27"/>
          <p:cNvCxnSpPr>
            <a:cxnSpLocks noChangeShapeType="1"/>
            <a:stCxn id="83983" idx="3"/>
          </p:cNvCxnSpPr>
          <p:nvPr/>
        </p:nvCxnSpPr>
        <p:spPr bwMode="auto">
          <a:xfrm>
            <a:off x="2687320" y="2104050"/>
            <a:ext cx="3420" cy="3080724"/>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2806699" y="4799830"/>
            <a:ext cx="2756661" cy="461665"/>
          </a:xfrm>
          <a:prstGeom prst="rect">
            <a:avLst/>
          </a:prstGeom>
          <a:noFill/>
        </p:spPr>
        <p:txBody>
          <a:bodyPr wrap="square" rtlCol="0">
            <a:spAutoFit/>
          </a:bodyPr>
          <a:lstStyle/>
          <a:p>
            <a:r>
              <a:rPr lang="en-GB" dirty="0" smtClean="0">
                <a:solidFill>
                  <a:srgbClr val="FF0000"/>
                </a:solidFill>
              </a:rPr>
              <a:t>Interpolation?</a:t>
            </a:r>
            <a:endParaRPr lang="en-US" dirty="0">
              <a:solidFill>
                <a:srgbClr val="FF0000"/>
              </a:solidFill>
            </a:endParaRPr>
          </a:p>
        </p:txBody>
      </p:sp>
    </p:spTree>
    <p:extLst>
      <p:ext uri="{BB962C8B-B14F-4D97-AF65-F5344CB8AC3E}">
        <p14:creationId xmlns:p14="http://schemas.microsoft.com/office/powerpoint/2010/main" val="37658015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AutoShape 5"/>
          <p:cNvSpPr>
            <a:spLocks noChangeArrowheads="1"/>
          </p:cNvSpPr>
          <p:nvPr/>
        </p:nvSpPr>
        <p:spPr bwMode="auto">
          <a:xfrm>
            <a:off x="4084638" y="3829308"/>
            <a:ext cx="1193800" cy="914400"/>
          </a:xfrm>
          <a:prstGeom prst="flowChartInputOutpu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i="0" baseline="-25000"/>
          </a:p>
        </p:txBody>
      </p:sp>
      <p:sp>
        <p:nvSpPr>
          <p:cNvPr id="83981" name="AutoShape 13"/>
          <p:cNvSpPr>
            <a:spLocks noChangeArrowheads="1"/>
          </p:cNvSpPr>
          <p:nvPr/>
        </p:nvSpPr>
        <p:spPr bwMode="auto">
          <a:xfrm>
            <a:off x="609600" y="1019788"/>
            <a:ext cx="1143000" cy="1219200"/>
          </a:xfrm>
          <a:prstGeom prst="can">
            <a:avLst>
              <a:gd name="adj" fmla="val 2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2000" i="0"/>
              <a:t>TG/GNSS</a:t>
            </a:r>
            <a:endParaRPr lang="en-US" sz="2000" i="0"/>
          </a:p>
        </p:txBody>
      </p:sp>
      <p:cxnSp>
        <p:nvCxnSpPr>
          <p:cNvPr id="83984" name="AutoShape 16"/>
          <p:cNvCxnSpPr>
            <a:cxnSpLocks noChangeShapeType="1"/>
            <a:stCxn id="83981" idx="4"/>
            <a:endCxn id="83983" idx="2"/>
          </p:cNvCxnSpPr>
          <p:nvPr/>
        </p:nvCxnSpPr>
        <p:spPr bwMode="auto">
          <a:xfrm>
            <a:off x="1752600" y="1629388"/>
            <a:ext cx="576580" cy="17462"/>
          </a:xfrm>
          <a:prstGeom prst="straightConnector1">
            <a:avLst/>
          </a:prstGeom>
          <a:noFill/>
          <a:ln w="1174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87" name="AutoShape 19"/>
          <p:cNvCxnSpPr>
            <a:cxnSpLocks noChangeShapeType="1"/>
            <a:stCxn id="83989" idx="2"/>
          </p:cNvCxnSpPr>
          <p:nvPr/>
        </p:nvCxnSpPr>
        <p:spPr bwMode="auto">
          <a:xfrm flipH="1">
            <a:off x="4681538" y="2348525"/>
            <a:ext cx="4762" cy="1480783"/>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94" name="Text Box 26"/>
          <p:cNvSpPr txBox="1">
            <a:spLocks noChangeArrowheads="1"/>
          </p:cNvSpPr>
          <p:nvPr/>
        </p:nvSpPr>
        <p:spPr bwMode="auto">
          <a:xfrm>
            <a:off x="5308599" y="3135005"/>
            <a:ext cx="8270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i="0" dirty="0"/>
              <a:t>+</a:t>
            </a:r>
          </a:p>
        </p:txBody>
      </p:sp>
      <p:cxnSp>
        <p:nvCxnSpPr>
          <p:cNvPr id="83995" name="AutoShape 27"/>
          <p:cNvCxnSpPr>
            <a:cxnSpLocks noChangeShapeType="1"/>
          </p:cNvCxnSpPr>
          <p:nvPr/>
        </p:nvCxnSpPr>
        <p:spPr bwMode="auto">
          <a:xfrm flipH="1">
            <a:off x="5758656" y="4286508"/>
            <a:ext cx="1" cy="898267"/>
          </a:xfrm>
          <a:prstGeom prst="straightConnector1">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2"/>
          <p:cNvSpPr>
            <a:spLocks noChangeShapeType="1"/>
          </p:cNvSpPr>
          <p:nvPr/>
        </p:nvSpPr>
        <p:spPr bwMode="auto">
          <a:xfrm flipH="1" flipV="1">
            <a:off x="5308599" y="2238988"/>
            <a:ext cx="900112" cy="982835"/>
          </a:xfrm>
          <a:prstGeom prst="line">
            <a:avLst/>
          </a:prstGeom>
          <a:noFill/>
          <a:ln w="117475">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 name="AutoShape 16"/>
          <p:cNvCxnSpPr>
            <a:cxnSpLocks noChangeShapeType="1"/>
            <a:stCxn id="83983" idx="5"/>
          </p:cNvCxnSpPr>
          <p:nvPr/>
        </p:nvCxnSpPr>
        <p:spPr bwMode="auto">
          <a:xfrm>
            <a:off x="3284220" y="1646850"/>
            <a:ext cx="571818" cy="0"/>
          </a:xfrm>
          <a:prstGeom prst="straightConnector1">
            <a:avLst/>
          </a:prstGeom>
          <a:noFill/>
          <a:ln w="1174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lbow Connector 12"/>
          <p:cNvCxnSpPr>
            <a:stCxn id="37" idx="0"/>
            <a:endCxn id="83983" idx="3"/>
          </p:cNvCxnSpPr>
          <p:nvPr/>
        </p:nvCxnSpPr>
        <p:spPr bwMode="auto">
          <a:xfrm rot="16200000" flipV="1">
            <a:off x="3889130" y="902241"/>
            <a:ext cx="1117773" cy="3521391"/>
          </a:xfrm>
          <a:prstGeom prst="bentConnector3">
            <a:avLst>
              <a:gd name="adj1" fmla="val -776"/>
            </a:avLst>
          </a:prstGeom>
          <a:solidFill>
            <a:schemeClr val="accent1"/>
          </a:solidFill>
          <a:ln w="117475" cap="flat" cmpd="sng" algn="ctr">
            <a:solidFill>
              <a:srgbClr val="FFC000"/>
            </a:solidFill>
            <a:prstDash val="solid"/>
            <a:round/>
            <a:headEnd type="none" w="med" len="lg"/>
            <a:tailEnd type="triangle" w="med" len="med"/>
          </a:ln>
          <a:effectLst/>
        </p:spPr>
      </p:cxnSp>
      <p:sp>
        <p:nvSpPr>
          <p:cNvPr id="83983" name="AutoShape 15"/>
          <p:cNvSpPr>
            <a:spLocks noChangeArrowheads="1"/>
          </p:cNvSpPr>
          <p:nvPr/>
        </p:nvSpPr>
        <p:spPr bwMode="auto">
          <a:xfrm>
            <a:off x="2209800" y="1189650"/>
            <a:ext cx="1193800" cy="914400"/>
          </a:xfrm>
          <a:prstGeom prst="flowChartInputOutpu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i="0" baseline="-25000" dirty="0"/>
          </a:p>
        </p:txBody>
      </p:sp>
      <p:graphicFrame>
        <p:nvGraphicFramePr>
          <p:cNvPr id="2" name="Object 1"/>
          <p:cNvGraphicFramePr>
            <a:graphicFrameLocks noChangeAspect="1"/>
          </p:cNvGraphicFramePr>
          <p:nvPr>
            <p:extLst>
              <p:ext uri="{D42A27DB-BD31-4B8C-83A1-F6EECF244321}">
                <p14:modId xmlns:p14="http://schemas.microsoft.com/office/powerpoint/2010/main" val="304347917"/>
              </p:ext>
            </p:extLst>
          </p:nvPr>
        </p:nvGraphicFramePr>
        <p:xfrm>
          <a:off x="2449513" y="1338263"/>
          <a:ext cx="714375" cy="619125"/>
        </p:xfrm>
        <a:graphic>
          <a:graphicData uri="http://schemas.openxmlformats.org/presentationml/2006/ole">
            <mc:AlternateContent xmlns:mc="http://schemas.openxmlformats.org/markup-compatibility/2006">
              <mc:Choice xmlns:v="urn:schemas-microsoft-com:vml" Requires="v">
                <p:oleObj spid="_x0000_s232520" name="Vergelijking" r:id="rId4" imgW="279360" imgH="241200" progId="Equation.3">
                  <p:embed/>
                </p:oleObj>
              </mc:Choice>
              <mc:Fallback>
                <p:oleObj name="Vergelijking" r:id="rId4" imgW="279360" imgH="241200" progId="Equation.3">
                  <p:embed/>
                  <p:pic>
                    <p:nvPicPr>
                      <p:cNvPr id="0" name=""/>
                      <p:cNvPicPr/>
                      <p:nvPr/>
                    </p:nvPicPr>
                    <p:blipFill>
                      <a:blip r:embed="rId5"/>
                      <a:stretch>
                        <a:fillRect/>
                      </a:stretch>
                    </p:blipFill>
                    <p:spPr>
                      <a:xfrm>
                        <a:off x="2449513" y="1338263"/>
                        <a:ext cx="714375" cy="6191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94369912"/>
              </p:ext>
            </p:extLst>
          </p:nvPr>
        </p:nvGraphicFramePr>
        <p:xfrm>
          <a:off x="4281029" y="3994150"/>
          <a:ext cx="779462" cy="585788"/>
        </p:xfrm>
        <a:graphic>
          <a:graphicData uri="http://schemas.openxmlformats.org/presentationml/2006/ole">
            <mc:AlternateContent xmlns:mc="http://schemas.openxmlformats.org/markup-compatibility/2006">
              <mc:Choice xmlns:v="urn:schemas-microsoft-com:vml" Requires="v">
                <p:oleObj spid="_x0000_s232521" name="Vergelijking" r:id="rId6" imgW="304560" imgH="228600" progId="Equation.3">
                  <p:embed/>
                </p:oleObj>
              </mc:Choice>
              <mc:Fallback>
                <p:oleObj name="Vergelijking" r:id="rId6" imgW="304560" imgH="228600" progId="Equation.3">
                  <p:embed/>
                  <p:pic>
                    <p:nvPicPr>
                      <p:cNvPr id="0" name=""/>
                      <p:cNvPicPr>
                        <a:picLocks noChangeAspect="1" noChangeArrowheads="1"/>
                      </p:cNvPicPr>
                      <p:nvPr/>
                    </p:nvPicPr>
                    <p:blipFill>
                      <a:blip r:embed="rId7"/>
                      <a:srcRect/>
                      <a:stretch>
                        <a:fillRect/>
                      </a:stretch>
                    </p:blipFill>
                    <p:spPr bwMode="auto">
                      <a:xfrm>
                        <a:off x="4281029" y="3994150"/>
                        <a:ext cx="779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88" name="Group 20"/>
          <p:cNvGrpSpPr>
            <a:grpSpLocks/>
          </p:cNvGrpSpPr>
          <p:nvPr/>
        </p:nvGrpSpPr>
        <p:grpSpPr bwMode="auto">
          <a:xfrm>
            <a:off x="3911601" y="799125"/>
            <a:ext cx="1549400" cy="1549400"/>
            <a:chOff x="536" y="702"/>
            <a:chExt cx="976" cy="976"/>
          </a:xfrm>
        </p:grpSpPr>
        <p:pic>
          <p:nvPicPr>
            <p:cNvPr id="83989" name="Picture 21" descr="MC90043264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 y="702"/>
              <a:ext cx="976" cy="976"/>
            </a:xfrm>
            <a:prstGeom prst="rect">
              <a:avLst/>
            </a:prstGeom>
            <a:noFill/>
            <a:extLst>
              <a:ext uri="{909E8E84-426E-40DD-AFC4-6F175D3DCCD1}">
                <a14:hiddenFill xmlns:a14="http://schemas.microsoft.com/office/drawing/2010/main">
                  <a:solidFill>
                    <a:srgbClr val="FFFFFF"/>
                  </a:solidFill>
                </a14:hiddenFill>
              </a:ext>
            </a:extLst>
          </p:spPr>
        </p:pic>
        <p:sp>
          <p:nvSpPr>
            <p:cNvPr id="83991" name="Freeform 23"/>
            <p:cNvSpPr>
              <a:spLocks/>
            </p:cNvSpPr>
            <p:nvPr/>
          </p:nvSpPr>
          <p:spPr bwMode="auto">
            <a:xfrm>
              <a:off x="831" y="920"/>
              <a:ext cx="459" cy="427"/>
            </a:xfrm>
            <a:custGeom>
              <a:avLst/>
              <a:gdLst>
                <a:gd name="T0" fmla="*/ 459 w 459"/>
                <a:gd name="T1" fmla="*/ 82 h 427"/>
                <a:gd name="T2" fmla="*/ 401 w 459"/>
                <a:gd name="T3" fmla="*/ 427 h 427"/>
                <a:gd name="T4" fmla="*/ 0 w 459"/>
                <a:gd name="T5" fmla="*/ 303 h 427"/>
                <a:gd name="T6" fmla="*/ 45 w 459"/>
                <a:gd name="T7" fmla="*/ 0 h 427"/>
                <a:gd name="T8" fmla="*/ 459 w 459"/>
                <a:gd name="T9" fmla="*/ 82 h 427"/>
              </a:gdLst>
              <a:ahLst/>
              <a:cxnLst>
                <a:cxn ang="0">
                  <a:pos x="T0" y="T1"/>
                </a:cxn>
                <a:cxn ang="0">
                  <a:pos x="T2" y="T3"/>
                </a:cxn>
                <a:cxn ang="0">
                  <a:pos x="T4" y="T5"/>
                </a:cxn>
                <a:cxn ang="0">
                  <a:pos x="T6" y="T7"/>
                </a:cxn>
                <a:cxn ang="0">
                  <a:pos x="T8" y="T9"/>
                </a:cxn>
              </a:cxnLst>
              <a:rect l="0" t="0" r="r" b="b"/>
              <a:pathLst>
                <a:path w="459" h="427">
                  <a:moveTo>
                    <a:pt x="459" y="82"/>
                  </a:moveTo>
                  <a:lnTo>
                    <a:pt x="401" y="427"/>
                  </a:lnTo>
                  <a:lnTo>
                    <a:pt x="0" y="303"/>
                  </a:lnTo>
                  <a:lnTo>
                    <a:pt x="45" y="0"/>
                  </a:lnTo>
                  <a:lnTo>
                    <a:pt x="459" y="82"/>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992"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80000">
              <a:off x="867" y="973"/>
              <a:ext cx="3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25" name="Title 4"/>
          <p:cNvSpPr txBox="1">
            <a:spLocks/>
          </p:cNvSpPr>
          <p:nvPr/>
        </p:nvSpPr>
        <p:spPr>
          <a:xfrm>
            <a:off x="917574" y="261824"/>
            <a:ext cx="7680015" cy="12446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a:lstStyle>
          <a:p>
            <a:pPr>
              <a:tabLst>
                <a:tab pos="3854450" algn="l"/>
              </a:tabLst>
            </a:pPr>
            <a:r>
              <a:rPr lang="en-US" i="0" dirty="0" smtClean="0">
                <a:solidFill>
                  <a:srgbClr val="00A6D7"/>
                </a:solidFill>
                <a:latin typeface="Bookman Old Style" pitchFamily="18" charset="0"/>
              </a:rPr>
              <a:t>How to achieve?</a:t>
            </a:r>
            <a:endParaRPr lang="en-US" i="0" dirty="0"/>
          </a:p>
        </p:txBody>
      </p:sp>
      <p:sp>
        <p:nvSpPr>
          <p:cNvPr id="27" name="AutoShape 14"/>
          <p:cNvSpPr>
            <a:spLocks noChangeArrowheads="1"/>
          </p:cNvSpPr>
          <p:nvPr/>
        </p:nvSpPr>
        <p:spPr bwMode="auto">
          <a:xfrm>
            <a:off x="609600" y="5184775"/>
            <a:ext cx="8242300"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i="0" dirty="0" smtClean="0"/>
              <a:t>Continuous 3D description LAT (even in coastal waters)</a:t>
            </a:r>
            <a:endParaRPr lang="en-US" sz="2000" i="0" dirty="0"/>
          </a:p>
        </p:txBody>
      </p:sp>
      <p:sp>
        <p:nvSpPr>
          <p:cNvPr id="26" name="AutoShape 14"/>
          <p:cNvSpPr>
            <a:spLocks noChangeArrowheads="1"/>
          </p:cNvSpPr>
          <p:nvPr/>
        </p:nvSpPr>
        <p:spPr bwMode="auto">
          <a:xfrm>
            <a:off x="6208712" y="2756789"/>
            <a:ext cx="1394164" cy="78740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2000" i="0" dirty="0" err="1" smtClean="0"/>
              <a:t>Geoid</a:t>
            </a:r>
            <a:r>
              <a:rPr lang="nl-NL" sz="2000" i="0" dirty="0" smtClean="0"/>
              <a:t> (N)</a:t>
            </a:r>
            <a:endParaRPr lang="en-US" sz="2000" i="0" dirty="0"/>
          </a:p>
        </p:txBody>
      </p:sp>
      <p:sp>
        <p:nvSpPr>
          <p:cNvPr id="24" name="Oval 25"/>
          <p:cNvSpPr>
            <a:spLocks noChangeArrowheads="1"/>
          </p:cNvSpPr>
          <p:nvPr/>
        </p:nvSpPr>
        <p:spPr bwMode="auto">
          <a:xfrm>
            <a:off x="3366261" y="3020601"/>
            <a:ext cx="4740051" cy="1469206"/>
          </a:xfrm>
          <a:prstGeom prst="ellipse">
            <a:avLst/>
          </a:prstGeom>
          <a:noFill/>
          <a:ln w="38100" algn="ctr">
            <a:solidFill>
              <a:schemeClr val="tx1"/>
            </a:solidFill>
            <a:round/>
            <a:headEnd/>
            <a:tailEnd/>
          </a:ln>
          <a:effectLst/>
          <a:scene3d>
            <a:camera prst="orthographicFront">
              <a:rot lat="0" lon="0" rev="18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p:cNvSpPr txBox="1"/>
          <p:nvPr/>
        </p:nvSpPr>
        <p:spPr>
          <a:xfrm>
            <a:off x="5642148" y="1407286"/>
            <a:ext cx="2955441" cy="461665"/>
          </a:xfrm>
          <a:prstGeom prst="rect">
            <a:avLst/>
          </a:prstGeom>
          <a:noFill/>
        </p:spPr>
        <p:txBody>
          <a:bodyPr wrap="square" rtlCol="0">
            <a:spAutoFit/>
          </a:bodyPr>
          <a:lstStyle/>
          <a:p>
            <a:r>
              <a:rPr lang="en-GB" b="1" dirty="0" smtClean="0">
                <a:solidFill>
                  <a:srgbClr val="92D050"/>
                </a:solidFill>
              </a:rPr>
              <a:t>Data assimilation!</a:t>
            </a:r>
            <a:endParaRPr lang="en-US" b="1" dirty="0">
              <a:solidFill>
                <a:srgbClr val="92D050"/>
              </a:solidFill>
            </a:endParaRPr>
          </a:p>
        </p:txBody>
      </p:sp>
    </p:spTree>
    <p:extLst>
      <p:ext uri="{BB962C8B-B14F-4D97-AF65-F5344CB8AC3E}">
        <p14:creationId xmlns:p14="http://schemas.microsoft.com/office/powerpoint/2010/main" val="41409951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282" y="0"/>
            <a:ext cx="9139718"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 y="1374169"/>
            <a:ext cx="9139718" cy="5483831"/>
          </a:xfrm>
          <a:prstGeom prst="rect">
            <a:avLst/>
          </a:prstGeom>
        </p:spPr>
      </p:pic>
    </p:spTree>
    <p:extLst>
      <p:ext uri="{BB962C8B-B14F-4D97-AF65-F5344CB8AC3E}">
        <p14:creationId xmlns:p14="http://schemas.microsoft.com/office/powerpoint/2010/main" val="2502506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4099" name="Picture 5" descr="modelbathymetry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991" y="1379957"/>
            <a:ext cx="3006007" cy="332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LAT computations: model setup</a:t>
            </a:r>
            <a:r>
              <a:rPr lang="en-GB" sz="3100" dirty="0">
                <a:solidFill>
                  <a:srgbClr val="00A6D7"/>
                </a:solidFill>
                <a:ea typeface="ＭＳ Ｐゴシック" pitchFamily="34" charset="-128"/>
              </a:rPr>
              <a:t/>
            </a:r>
            <a:br>
              <a:rPr lang="en-GB" sz="3100" dirty="0">
                <a:solidFill>
                  <a:srgbClr val="00A6D7"/>
                </a:solidFill>
                <a:ea typeface="ＭＳ Ｐゴシック" pitchFamily="34" charset="-128"/>
              </a:rPr>
            </a:br>
            <a:endParaRPr lang="en-US" sz="3100" dirty="0"/>
          </a:p>
        </p:txBody>
      </p:sp>
      <p:sp>
        <p:nvSpPr>
          <p:cNvPr id="7" name="Content Placeholder 1"/>
          <p:cNvSpPr>
            <a:spLocks noGrp="1"/>
          </p:cNvSpPr>
          <p:nvPr>
            <p:ph idx="1"/>
          </p:nvPr>
        </p:nvSpPr>
        <p:spPr>
          <a:xfrm>
            <a:off x="540656" y="1828800"/>
            <a:ext cx="5597335" cy="3506788"/>
          </a:xfrm>
        </p:spPr>
        <p:txBody>
          <a:bodyPr/>
          <a:lstStyle/>
          <a:p>
            <a:r>
              <a:rPr lang="en-US" dirty="0"/>
              <a:t>Simulation period: </a:t>
            </a:r>
            <a:r>
              <a:rPr lang="en-US" dirty="0" smtClean="0"/>
              <a:t>Jan 1993 </a:t>
            </a:r>
            <a:r>
              <a:rPr lang="en-US" dirty="0"/>
              <a:t>- </a:t>
            </a:r>
            <a:r>
              <a:rPr lang="en-US" dirty="0" smtClean="0"/>
              <a:t>Jan </a:t>
            </a:r>
            <a:r>
              <a:rPr lang="en-US" dirty="0"/>
              <a:t>2012</a:t>
            </a:r>
            <a:r>
              <a:rPr lang="en-US" dirty="0" smtClean="0"/>
              <a:t>;</a:t>
            </a:r>
          </a:p>
          <a:p>
            <a:r>
              <a:rPr lang="en-US" dirty="0" smtClean="0">
                <a:solidFill>
                  <a:srgbClr val="92D050"/>
                </a:solidFill>
              </a:rPr>
              <a:t>Multi-year </a:t>
            </a:r>
            <a:r>
              <a:rPr lang="en-US" dirty="0">
                <a:solidFill>
                  <a:srgbClr val="92D050"/>
                </a:solidFill>
              </a:rPr>
              <a:t>average monthly </a:t>
            </a:r>
            <a:r>
              <a:rPr lang="en-US" dirty="0" smtClean="0">
                <a:solidFill>
                  <a:srgbClr val="92D050"/>
                </a:solidFill>
              </a:rPr>
              <a:t>mean </a:t>
            </a:r>
            <a:r>
              <a:rPr lang="en-US" dirty="0" smtClean="0"/>
              <a:t>wind/ atmospheric + </a:t>
            </a:r>
            <a:r>
              <a:rPr lang="en-US" dirty="0" err="1" smtClean="0"/>
              <a:t>barocl</a:t>
            </a:r>
            <a:r>
              <a:rPr lang="en-US" dirty="0" smtClean="0"/>
              <a:t>. forcing included;</a:t>
            </a:r>
            <a:endParaRPr lang="en-US" dirty="0"/>
          </a:p>
          <a:p>
            <a:pPr lvl="1"/>
            <a:r>
              <a:rPr lang="en-US" dirty="0" smtClean="0"/>
              <a:t>Wind/atmospheric pressure fields: ERA-Interim;</a:t>
            </a:r>
          </a:p>
          <a:p>
            <a:pPr lvl="1"/>
            <a:r>
              <a:rPr lang="en-US" dirty="0"/>
              <a:t>4D Salinity/temperature </a:t>
            </a:r>
            <a:r>
              <a:rPr lang="en-US" dirty="0" smtClean="0"/>
              <a:t>fields: “</a:t>
            </a:r>
            <a:r>
              <a:rPr lang="en-US" dirty="0"/>
              <a:t>Atlantic- European North West Shelf- </a:t>
            </a:r>
            <a:r>
              <a:rPr lang="en-US" dirty="0" smtClean="0"/>
              <a:t>Ocean </a:t>
            </a:r>
            <a:r>
              <a:rPr lang="en-US" dirty="0"/>
              <a:t>Physics Reanalysis </a:t>
            </a:r>
            <a:r>
              <a:rPr lang="en-US" dirty="0" smtClean="0"/>
              <a:t>(1985-2014);</a:t>
            </a:r>
            <a:endParaRPr lang="en-US" dirty="0"/>
          </a:p>
        </p:txBody>
      </p:sp>
      <p:sp>
        <p:nvSpPr>
          <p:cNvPr id="10" name="Content Placeholder 1"/>
          <p:cNvSpPr txBox="1">
            <a:spLocks/>
          </p:cNvSpPr>
          <p:nvPr/>
        </p:nvSpPr>
        <p:spPr bwMode="auto">
          <a:xfrm>
            <a:off x="538824" y="4040789"/>
            <a:ext cx="8175518" cy="26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ＭＳ Ｐゴシック"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ＭＳ Ｐゴシック"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ＭＳ Ｐゴシック"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ＭＳ Ｐゴシック"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r>
              <a:rPr lang="en-US" i="0" dirty="0" smtClean="0"/>
              <a:t>Open boundary conditions:</a:t>
            </a:r>
          </a:p>
          <a:p>
            <a:pPr marL="838200" lvl="1" indent="-457200">
              <a:buFont typeface="+mj-lt"/>
              <a:buAutoNum type="arabicPeriod"/>
            </a:pPr>
            <a:r>
              <a:rPr lang="en-US" sz="1800" i="0" dirty="0" smtClean="0"/>
              <a:t>Tide, defined in frequency domain</a:t>
            </a:r>
          </a:p>
          <a:p>
            <a:pPr marL="1219200" lvl="2" indent="-457200">
              <a:buFont typeface="Wingdings" pitchFamily="2" charset="2"/>
              <a:buChar char="ü"/>
            </a:pPr>
            <a:r>
              <a:rPr lang="en-US" sz="1800" i="0" dirty="0" smtClean="0"/>
              <a:t>8 main + 5 long-term constituents taken from global ocean tide models;</a:t>
            </a:r>
          </a:p>
          <a:p>
            <a:pPr marL="1219200" lvl="2" indent="-457200">
              <a:buFont typeface="Wingdings" pitchFamily="2" charset="2"/>
              <a:buChar char="ü"/>
            </a:pPr>
            <a:r>
              <a:rPr lang="en-US" sz="1800" i="0" dirty="0" smtClean="0"/>
              <a:t>13 smaller (semi-)diurnal const.;</a:t>
            </a:r>
          </a:p>
          <a:p>
            <a:pPr marL="838200" lvl="1" indent="-457200">
              <a:buFont typeface="+mj-lt"/>
              <a:buAutoNum type="arabicPeriod"/>
            </a:pPr>
            <a:r>
              <a:rPr lang="en-US" sz="1800" i="0" dirty="0" smtClean="0"/>
              <a:t>Surge: MOG2D Dynamic Atmospheric Correction.</a:t>
            </a:r>
          </a:p>
          <a:p>
            <a:pPr marL="838200" lvl="1" indent="-457200">
              <a:buFont typeface="+mj-lt"/>
              <a:buAutoNum type="arabicPeriod"/>
            </a:pPr>
            <a:r>
              <a:rPr lang="en-US" sz="1800" i="0" dirty="0" smtClean="0"/>
              <a:t>Baroclinic contr. : computed from daily mean modeled water levels provided along with S/T fields:</a:t>
            </a:r>
            <a:endParaRPr lang="en-US" sz="1800" i="0" dirty="0"/>
          </a:p>
        </p:txBody>
      </p:sp>
    </p:spTree>
    <p:extLst>
      <p:ext uri="{BB962C8B-B14F-4D97-AF65-F5344CB8AC3E}">
        <p14:creationId xmlns:p14="http://schemas.microsoft.com/office/powerpoint/2010/main" val="39151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Data assimilation</a:t>
            </a:r>
            <a:r>
              <a:rPr lang="en-GB" sz="3100" dirty="0">
                <a:solidFill>
                  <a:srgbClr val="00A6D7"/>
                </a:solidFill>
                <a:ea typeface="ＭＳ Ｐゴシック" pitchFamily="34" charset="-128"/>
              </a:rPr>
              <a:t/>
            </a:r>
            <a:br>
              <a:rPr lang="en-GB" sz="3100" dirty="0">
                <a:solidFill>
                  <a:srgbClr val="00A6D7"/>
                </a:solidFill>
                <a:ea typeface="ＭＳ Ｐゴシック" pitchFamily="34" charset="-128"/>
              </a:rPr>
            </a:br>
            <a:endParaRPr lang="en-US" sz="3100" dirty="0"/>
          </a:p>
        </p:txBody>
      </p:sp>
      <p:sp>
        <p:nvSpPr>
          <p:cNvPr id="7" name="Content Placeholder 1"/>
          <p:cNvSpPr>
            <a:spLocks noGrp="1"/>
          </p:cNvSpPr>
          <p:nvPr>
            <p:ph idx="1"/>
          </p:nvPr>
        </p:nvSpPr>
        <p:spPr>
          <a:xfrm>
            <a:off x="540655" y="1104560"/>
            <a:ext cx="8322688" cy="3506788"/>
          </a:xfrm>
        </p:spPr>
        <p:txBody>
          <a:bodyPr/>
          <a:lstStyle/>
          <a:p>
            <a:r>
              <a:rPr lang="en-US" i="1" dirty="0" smtClean="0"/>
              <a:t>Kalman filtered</a:t>
            </a:r>
            <a:r>
              <a:rPr lang="en-US" dirty="0" smtClean="0"/>
              <a:t> LAT solution obtained by assimilating tidal water levels @ 31 tide gauges;</a:t>
            </a:r>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Validation conducted using all TGs (Set A) &amp; TGs </a:t>
            </a:r>
            <a:r>
              <a:rPr lang="en-US" u="sng" dirty="0" smtClean="0"/>
              <a:t>not</a:t>
            </a:r>
            <a:r>
              <a:rPr lang="en-US" dirty="0" smtClean="0"/>
              <a:t> used in DA (Set B)</a:t>
            </a:r>
            <a:endParaRPr lang="en-US"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8690" y="1786814"/>
            <a:ext cx="3936932" cy="4215255"/>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9813" y="1786813"/>
            <a:ext cx="4219744" cy="421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86" y="6140448"/>
            <a:ext cx="489711" cy="430789"/>
          </a:xfrm>
          <a:prstGeom prst="rect">
            <a:avLst/>
          </a:prstGeom>
        </p:spPr>
      </p:pic>
      <p:sp>
        <p:nvSpPr>
          <p:cNvPr id="14" name="Rectangle 13"/>
          <p:cNvSpPr/>
          <p:nvPr/>
        </p:nvSpPr>
        <p:spPr bwMode="auto">
          <a:xfrm>
            <a:off x="0" y="5854700"/>
            <a:ext cx="9144000" cy="1003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le 4"/>
          <p:cNvSpPr>
            <a:spLocks noGrp="1"/>
          </p:cNvSpPr>
          <p:nvPr>
            <p:ph type="title"/>
          </p:nvPr>
        </p:nvSpPr>
        <p:spPr>
          <a:xfrm>
            <a:off x="917575" y="457200"/>
            <a:ext cx="7620497" cy="1244600"/>
          </a:xfrm>
        </p:spPr>
        <p:txBody>
          <a:bodyPr/>
          <a:lstStyle/>
          <a:p>
            <a:r>
              <a:rPr lang="en-GB" sz="3100" dirty="0" smtClean="0">
                <a:solidFill>
                  <a:srgbClr val="00A6D7"/>
                </a:solidFill>
                <a:ea typeface="ＭＳ Ｐゴシック" pitchFamily="34" charset="-128"/>
              </a:rPr>
              <a:t>LAT w.r.t. geoid</a:t>
            </a:r>
            <a:endParaRPr lang="en-US" sz="3100" dirty="0"/>
          </a:p>
        </p:txBody>
      </p:sp>
      <p:pic>
        <p:nvPicPr>
          <p:cNvPr id="2304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5938" y="2129626"/>
            <a:ext cx="4278518" cy="4065036"/>
          </a:xfrm>
          <a:prstGeom prst="rect">
            <a:avLst/>
          </a:prstGeom>
          <a:noFill/>
          <a:extLst>
            <a:ext uri="{909E8E84-426E-40DD-AFC4-6F175D3DCCD1}">
              <a14:hiddenFill xmlns:a14="http://schemas.microsoft.com/office/drawing/2010/main">
                <a:solidFill>
                  <a:srgbClr val="FFFFFF"/>
                </a:solidFill>
              </a14:hiddenFill>
            </a:ext>
          </a:extLst>
        </p:spPr>
      </p:pic>
      <p:pic>
        <p:nvPicPr>
          <p:cNvPr id="2304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26481" y="2129627"/>
            <a:ext cx="4242937" cy="406503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p:cNvSpPr/>
          <p:nvPr/>
        </p:nvSpPr>
        <p:spPr bwMode="auto">
          <a:xfrm>
            <a:off x="920679" y="1555517"/>
            <a:ext cx="2789035" cy="407987"/>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smtClean="0">
                <a:solidFill>
                  <a:srgbClr val="C00000"/>
                </a:solidFill>
                <a:latin typeface="Arial" charset="0"/>
                <a:ea typeface="ＭＳ Ｐゴシック" pitchFamily="1" charset="-128"/>
                <a:cs typeface="Arial" charset="0"/>
              </a:rPr>
              <a:t>Kalman filtered LAT</a:t>
            </a:r>
            <a:endParaRPr lang="nl-NL" sz="2000" b="1" dirty="0">
              <a:solidFill>
                <a:srgbClr val="C00000"/>
              </a:solidFill>
              <a:latin typeface="Arial" charset="0"/>
              <a:ea typeface="ＭＳ Ｐゴシック" pitchFamily="1" charset="-128"/>
              <a:cs typeface="Arial" charset="0"/>
            </a:endParaRPr>
          </a:p>
        </p:txBody>
      </p:sp>
      <p:sp>
        <p:nvSpPr>
          <p:cNvPr id="11" name="Rounded Rectangle 7"/>
          <p:cNvSpPr/>
          <p:nvPr/>
        </p:nvSpPr>
        <p:spPr bwMode="auto">
          <a:xfrm>
            <a:off x="4171828" y="1555516"/>
            <a:ext cx="4952244" cy="407988"/>
          </a:xfrm>
          <a:prstGeom prst="roundRect">
            <a:avLst/>
          </a:prstGeom>
          <a:noFill/>
          <a:ln w="9525" cap="flat" cmpd="sng" algn="ctr">
            <a:noFill/>
            <a:prstDash val="solid"/>
            <a:round/>
            <a:headEnd type="none" w="med" len="med"/>
            <a:tailEnd type="none" w="med" len="med"/>
          </a:ln>
          <a:effectLst/>
        </p:spPr>
        <p:txBody>
          <a:bodyPr/>
          <a:lstStyle/>
          <a:p>
            <a:pPr eaLnBrk="0" hangingPunct="0">
              <a:defRPr/>
            </a:pPr>
            <a:r>
              <a:rPr lang="en-GB" sz="2000" b="1" dirty="0">
                <a:solidFill>
                  <a:srgbClr val="C00000"/>
                </a:solidFill>
                <a:latin typeface="Arial" charset="0"/>
                <a:ea typeface="ＭＳ Ｐゴシック" pitchFamily="1" charset="-128"/>
                <a:cs typeface="Arial" charset="0"/>
              </a:rPr>
              <a:t>Kalman </a:t>
            </a:r>
            <a:r>
              <a:rPr lang="en-GB" sz="2000" b="1" dirty="0" smtClean="0">
                <a:solidFill>
                  <a:srgbClr val="C00000"/>
                </a:solidFill>
                <a:latin typeface="Arial" charset="0"/>
                <a:ea typeface="ＭＳ Ｐゴシック" pitchFamily="1" charset="-128"/>
                <a:cs typeface="Arial" charset="0"/>
              </a:rPr>
              <a:t>filtered</a:t>
            </a:r>
            <a:r>
              <a:rPr lang="nl-NL" sz="2000" b="1" dirty="0" smtClean="0">
                <a:solidFill>
                  <a:srgbClr val="C00000"/>
                </a:solidFill>
                <a:latin typeface="Arial" charset="0"/>
                <a:ea typeface="ＭＳ Ｐゴシック" pitchFamily="1" charset="-128"/>
                <a:cs typeface="Arial" charset="0"/>
              </a:rPr>
              <a:t> </a:t>
            </a:r>
            <a:r>
              <a:rPr lang="en-GB" sz="2000" b="1" dirty="0" smtClean="0">
                <a:solidFill>
                  <a:srgbClr val="C00000"/>
                </a:solidFill>
                <a:latin typeface="Arial" charset="0"/>
                <a:ea typeface="ＭＳ Ｐゴシック" pitchFamily="1" charset="-128"/>
                <a:cs typeface="Arial" charset="0"/>
              </a:rPr>
              <a:t>– model-only LAT</a:t>
            </a:r>
            <a:endParaRPr lang="nl-NL" sz="2000" b="1" dirty="0">
              <a:solidFill>
                <a:srgbClr val="C00000"/>
              </a:solidFill>
              <a:latin typeface="Arial" charset="0"/>
              <a:ea typeface="ＭＳ Ｐゴシック" pitchFamily="1" charset="-128"/>
              <a:cs typeface="Arial" charset="0"/>
            </a:endParaRPr>
          </a:p>
        </p:txBody>
      </p:sp>
    </p:spTree>
    <p:extLst>
      <p:ext uri="{BB962C8B-B14F-4D97-AF65-F5344CB8AC3E}">
        <p14:creationId xmlns:p14="http://schemas.microsoft.com/office/powerpoint/2010/main" val="203699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27884</TotalTime>
  <Words>1768</Words>
  <Application>Microsoft Office PowerPoint</Application>
  <PresentationFormat>On-screen Show (4:3)</PresentationFormat>
  <Paragraphs>306</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text</vt:lpstr>
      <vt:lpstr>Custom Design</vt:lpstr>
      <vt:lpstr>Vergelijking</vt:lpstr>
      <vt:lpstr>Equation</vt:lpstr>
      <vt:lpstr> A Kalman filter approach to realize the lowest astronomical tide surface </vt:lpstr>
      <vt:lpstr>Our objective…</vt:lpstr>
      <vt:lpstr>PowerPoint Presentation</vt:lpstr>
      <vt:lpstr>PowerPoint Presentation</vt:lpstr>
      <vt:lpstr>PowerPoint Presentation</vt:lpstr>
      <vt:lpstr>PowerPoint Presentation</vt:lpstr>
      <vt:lpstr>LAT computations: model setup </vt:lpstr>
      <vt:lpstr>Data assimilation </vt:lpstr>
      <vt:lpstr>LAT w.r.t. geoid</vt:lpstr>
      <vt:lpstr>Model-only LAT - validation</vt:lpstr>
      <vt:lpstr>Model-only LAT - validation</vt:lpstr>
      <vt:lpstr>Kalman filtered LAT - validation</vt:lpstr>
      <vt:lpstr>Kalman filtered LAT - validation</vt:lpstr>
      <vt:lpstr>Validation – Dutch waters</vt:lpstr>
      <vt:lpstr>Did we achieve our objective of 1 dm?</vt:lpstr>
      <vt:lpstr>LAT in the Wadden Sea?</vt:lpstr>
      <vt:lpstr>In the Wadden Sea LAT  pseudo LAT</vt:lpstr>
      <vt:lpstr>Conclusions</vt:lpstr>
      <vt:lpstr>Questions?</vt:lpstr>
    </vt:vector>
  </TitlesOfParts>
  <Company>biwilderd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Missie en Visie TU Delft</dc:title>
  <dc:creator>Bianca Wighman</dc:creator>
  <cp:lastModifiedBy>Matthieu Vrakking - Periplus Group</cp:lastModifiedBy>
  <cp:revision>2510</cp:revision>
  <cp:lastPrinted>2010-08-18T11:28:56Z</cp:lastPrinted>
  <dcterms:created xsi:type="dcterms:W3CDTF">2011-02-22T09:03:58Z</dcterms:created>
  <dcterms:modified xsi:type="dcterms:W3CDTF">2017-11-21T08:20:31Z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