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83" r:id="rId3"/>
    <p:sldId id="294" r:id="rId4"/>
    <p:sldId id="284" r:id="rId5"/>
    <p:sldId id="285" r:id="rId6"/>
    <p:sldId id="296" r:id="rId7"/>
    <p:sldId id="286" r:id="rId8"/>
    <p:sldId id="295" r:id="rId9"/>
    <p:sldId id="288" r:id="rId10"/>
    <p:sldId id="287" r:id="rId11"/>
    <p:sldId id="307" r:id="rId12"/>
    <p:sldId id="299" r:id="rId13"/>
    <p:sldId id="308" r:id="rId14"/>
    <p:sldId id="305" r:id="rId15"/>
    <p:sldId id="309" r:id="rId16"/>
    <p:sldId id="310" r:id="rId17"/>
    <p:sldId id="312" r:id="rId18"/>
    <p:sldId id="311" r:id="rId19"/>
    <p:sldId id="306" r:id="rId20"/>
    <p:sldId id="292" r:id="rId21"/>
  </p:sldIdLst>
  <p:sldSz cx="12195175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468" y="-78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20.11.2017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Charts </a:t>
            </a:r>
            <a:r>
              <a:rPr lang="de-DE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bias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shallowest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mentioned</a:t>
            </a:r>
            <a:r>
              <a:rPr lang="de-DE" baseline="0" dirty="0" smtClean="0"/>
              <a:t>; also </a:t>
            </a:r>
            <a:r>
              <a:rPr lang="de-DE" baseline="0" dirty="0" err="1" smtClean="0"/>
              <a:t>thinned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required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safe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navigation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05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Multibeam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echosounders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10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GEBCO: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According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Hydro-Speaker, </a:t>
            </a:r>
            <a:r>
              <a:rPr lang="de-DE" baseline="0" dirty="0" err="1" smtClean="0"/>
              <a:t>sometimes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it‘s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interpolation</a:t>
            </a:r>
            <a:r>
              <a:rPr lang="de-DE" baseline="0" dirty="0" smtClean="0"/>
              <a:t>, just </a:t>
            </a:r>
            <a:r>
              <a:rPr lang="de-DE" baseline="0" dirty="0" err="1" smtClean="0"/>
              <a:t>guessing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distances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too</a:t>
            </a:r>
            <a:r>
              <a:rPr lang="de-DE" baseline="0" dirty="0" smtClean="0"/>
              <a:t> large;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200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old</a:t>
            </a: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err="1" smtClean="0"/>
              <a:t>Others</a:t>
            </a:r>
            <a:r>
              <a:rPr lang="de-DE" baseline="0" dirty="0" smtClean="0"/>
              <a:t>: NOAA/NCEI global </a:t>
            </a:r>
            <a:r>
              <a:rPr lang="de-DE" baseline="0" dirty="0" err="1" smtClean="0"/>
              <a:t>relief</a:t>
            </a:r>
            <a:r>
              <a:rPr lang="de-DE" baseline="0" dirty="0" smtClean="0"/>
              <a:t> (1‘), US </a:t>
            </a:r>
            <a:r>
              <a:rPr lang="de-DE" baseline="0" dirty="0" err="1" smtClean="0"/>
              <a:t>surveys</a:t>
            </a:r>
            <a:r>
              <a:rPr lang="de-DE" baseline="0" dirty="0" smtClean="0"/>
              <a:t>, GEOSS </a:t>
            </a:r>
            <a:r>
              <a:rPr lang="de-DE" baseline="0" dirty="0" err="1" smtClean="0"/>
              <a:t>portal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library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direct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access</a:t>
            </a:r>
            <a:r>
              <a:rPr lang="de-DE" baseline="0" dirty="0" smtClean="0"/>
              <a:t>),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383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“It has been estimated that a systematic survey of the oceans by ships would take more than 200 years of survey time at a cost of billions of U.S. dollars.” (http://www.gebco.net/general_interest/faq/)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9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Dots are tide gages used</a:t>
            </a:r>
            <a:r>
              <a:rPr lang="en-US" baseline="0" dirty="0" smtClean="0"/>
              <a:t> for validation.</a:t>
            </a:r>
            <a:endParaRPr lang="en-GB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246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Dots are tide gages used</a:t>
            </a:r>
            <a:r>
              <a:rPr lang="en-US" baseline="0" dirty="0" smtClean="0"/>
              <a:t> for validation.</a:t>
            </a:r>
            <a:endParaRPr lang="en-GB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24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  <a:endParaRPr lang="de-DE" noProof="0" dirty="0" smtClean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 smtClean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Stefan.wiehle@dlr.de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unken_cruise_ship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commons.wikimedia.org/wiki/File:Sund_mpazdziora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BASE-platform project: Deriving the bathymetry from combined satellite data </a:t>
            </a:r>
            <a:endParaRPr lang="en-GB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Stefan Wiehle</a:t>
            </a:r>
            <a:r>
              <a:rPr lang="de-DE" dirty="0"/>
              <a:t>, </a:t>
            </a:r>
            <a:r>
              <a:rPr lang="de-DE" dirty="0" err="1" smtClean="0"/>
              <a:t>Bernat</a:t>
            </a:r>
            <a:r>
              <a:rPr lang="de-DE" dirty="0" smtClean="0"/>
              <a:t> </a:t>
            </a:r>
            <a:r>
              <a:rPr lang="de-DE" dirty="0"/>
              <a:t>Martinez, </a:t>
            </a:r>
            <a:r>
              <a:rPr lang="de-DE" dirty="0" smtClean="0"/>
              <a:t>Knut </a:t>
            </a:r>
            <a:r>
              <a:rPr lang="de-DE" dirty="0"/>
              <a:t>Hartmann, </a:t>
            </a:r>
            <a:r>
              <a:rPr lang="de-DE" dirty="0" smtClean="0"/>
              <a:t>Martin </a:t>
            </a:r>
            <a:r>
              <a:rPr lang="de-DE" dirty="0" err="1"/>
              <a:t>Verlaan</a:t>
            </a:r>
            <a:r>
              <a:rPr lang="de-DE" dirty="0"/>
              <a:t>, </a:t>
            </a:r>
            <a:r>
              <a:rPr lang="de-DE" dirty="0" smtClean="0"/>
              <a:t>Tim </a:t>
            </a:r>
            <a:r>
              <a:rPr lang="de-DE" dirty="0"/>
              <a:t>Thornton, </a:t>
            </a:r>
            <a:r>
              <a:rPr lang="de-DE" dirty="0" err="1" smtClean="0"/>
              <a:t>SuiWin</a:t>
            </a:r>
            <a:r>
              <a:rPr lang="de-DE" dirty="0" smtClean="0"/>
              <a:t> Hui, Dick </a:t>
            </a:r>
            <a:r>
              <a:rPr lang="de-DE" dirty="0" err="1" smtClean="0"/>
              <a:t>Schaap</a:t>
            </a:r>
            <a:endParaRPr lang="en-GB" dirty="0"/>
          </a:p>
        </p:txBody>
      </p:sp>
      <p:pic>
        <p:nvPicPr>
          <p:cNvPr id="4" name="Picture 2" descr="C:\Users\wieh_st\Documents\BASE-platform\Vorlagen\base platform logo 400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07" y="3501802"/>
            <a:ext cx="3897139" cy="281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9" y="4705618"/>
            <a:ext cx="1156866" cy="7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Optical SDB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627784" y="1196751"/>
            <a:ext cx="6192688" cy="1872209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GB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>
              <a:buFontTx/>
              <a:buChar char="-"/>
            </a:pPr>
            <a:r>
              <a:rPr lang="ca-ES" dirty="0"/>
              <a:t>Using </a:t>
            </a:r>
            <a:r>
              <a:rPr lang="en-GB" dirty="0"/>
              <a:t>optical satellite image data of multiple </a:t>
            </a:r>
            <a:r>
              <a:rPr lang="en-GB" dirty="0" smtClean="0"/>
              <a:t>missions (e.g. Sentinel-2)</a:t>
            </a: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Physics-based inversion methods </a:t>
            </a:r>
            <a:r>
              <a:rPr lang="en-GB" dirty="0"/>
              <a:t>to determine water </a:t>
            </a:r>
            <a:r>
              <a:rPr lang="en-GB" dirty="0" smtClean="0"/>
              <a:t>depth</a:t>
            </a:r>
            <a:br>
              <a:rPr lang="en-GB" dirty="0" smtClean="0"/>
            </a:br>
            <a:r>
              <a:rPr lang="en-GB" dirty="0" smtClean="0"/>
              <a:t>from seafloor </a:t>
            </a:r>
            <a:r>
              <a:rPr lang="en-GB" dirty="0"/>
              <a:t>reflectance intensities in different </a:t>
            </a:r>
            <a:r>
              <a:rPr lang="en-GB" dirty="0" smtClean="0"/>
              <a:t>wavelengths</a:t>
            </a:r>
          </a:p>
          <a:p>
            <a:pPr>
              <a:buFontTx/>
              <a:buChar char="-"/>
            </a:pPr>
            <a:r>
              <a:rPr lang="en-GB" dirty="0" smtClean="0"/>
              <a:t>Depths: 0 </a:t>
            </a:r>
            <a:r>
              <a:rPr lang="en-GB" dirty="0"/>
              <a:t>to </a:t>
            </a:r>
            <a:r>
              <a:rPr lang="en-GB" dirty="0" smtClean="0"/>
              <a:t>30m; spatial resolution: 2m </a:t>
            </a:r>
            <a:r>
              <a:rPr lang="en-GB" dirty="0"/>
              <a:t>to </a:t>
            </a:r>
            <a:r>
              <a:rPr lang="en-GB" dirty="0" smtClean="0"/>
              <a:t>15m</a:t>
            </a:r>
            <a:endParaRPr lang="en-GB" dirty="0"/>
          </a:p>
        </p:txBody>
      </p:sp>
      <p:pic>
        <p:nvPicPr>
          <p:cNvPr id="11" name="Picture 2" descr="C:\Users\Maite\AppData\Local\Temp\Rar$DRa0.111\Mauritius_3D_pic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55" y="3068960"/>
            <a:ext cx="7117003" cy="28027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3 CuadroTexto"/>
          <p:cNvSpPr txBox="1"/>
          <p:nvPr/>
        </p:nvSpPr>
        <p:spPr>
          <a:xfrm>
            <a:off x="408956" y="5878066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Example </a:t>
            </a:r>
            <a:r>
              <a:rPr lang="en-GB" sz="1600" dirty="0"/>
              <a:t>of </a:t>
            </a:r>
            <a:r>
              <a:rPr lang="en-GB" sz="1600" dirty="0" smtClean="0"/>
              <a:t>EOMAP’s </a:t>
            </a:r>
            <a:r>
              <a:rPr lang="en-GB" sz="1600" dirty="0"/>
              <a:t>O</a:t>
            </a:r>
            <a:r>
              <a:rPr lang="en-GB" sz="1600" dirty="0" smtClean="0"/>
              <a:t>ptical SDB product</a:t>
            </a:r>
            <a:endParaRPr lang="en-GB" sz="1200" dirty="0"/>
          </a:p>
        </p:txBody>
      </p:sp>
      <p:pic>
        <p:nvPicPr>
          <p:cNvPr id="9" name="Bild 3" descr="imgre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8067" y="549474"/>
            <a:ext cx="1424687" cy="42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22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37" y="1485578"/>
            <a:ext cx="4524930" cy="407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3 CuadroTexto"/>
          <p:cNvSpPr txBox="1"/>
          <p:nvPr/>
        </p:nvSpPr>
        <p:spPr>
          <a:xfrm>
            <a:off x="7693337" y="5590034"/>
            <a:ext cx="4452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EOMAP’s Optical SDB processing chain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157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SAR SDB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>
              <a:buFontTx/>
              <a:buChar char="-"/>
            </a:pPr>
            <a:r>
              <a:rPr lang="ca-ES" dirty="0"/>
              <a:t>Using </a:t>
            </a:r>
            <a:r>
              <a:rPr lang="en-GB" dirty="0" smtClean="0"/>
              <a:t>SAR </a:t>
            </a:r>
            <a:r>
              <a:rPr lang="en-GB" dirty="0"/>
              <a:t>data of multiple </a:t>
            </a:r>
            <a:r>
              <a:rPr lang="en-GB" dirty="0" smtClean="0"/>
              <a:t>missions (e.g</a:t>
            </a:r>
            <a:r>
              <a:rPr lang="en-GB" dirty="0"/>
              <a:t>. </a:t>
            </a:r>
            <a:r>
              <a:rPr lang="en-GB" dirty="0" smtClean="0"/>
              <a:t>Sentinel-1, </a:t>
            </a:r>
            <a:r>
              <a:rPr lang="en-GB" dirty="0" err="1" smtClean="0"/>
              <a:t>TerraSAR</a:t>
            </a:r>
            <a:r>
              <a:rPr lang="en-GB" dirty="0" smtClean="0"/>
              <a:t>-X)</a:t>
            </a:r>
          </a:p>
          <a:p>
            <a:pPr>
              <a:buFontTx/>
              <a:buChar char="-"/>
            </a:pPr>
            <a:r>
              <a:rPr lang="en-GB" dirty="0" smtClean="0"/>
              <a:t>Using wave shoaling effect (wave length reduces in shallow water)</a:t>
            </a: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Depths: 10 to 100m; spatial resolution: up to ~100m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55" y="1682695"/>
            <a:ext cx="4336505" cy="320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/>
          <p:cNvSpPr txBox="1"/>
          <p:nvPr/>
        </p:nvSpPr>
        <p:spPr>
          <a:xfrm>
            <a:off x="7681763" y="4891440"/>
            <a:ext cx="4452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DLR’s SAR SDB processing chain</a:t>
            </a:r>
            <a:endParaRPr lang="en-GB" sz="1200" dirty="0"/>
          </a:p>
        </p:txBody>
      </p:sp>
      <p:pic>
        <p:nvPicPr>
          <p:cNvPr id="21" name="Grafik 20">
            <a:extLst>
              <a:ext uri="{FF2B5EF4-FFF2-40B4-BE49-F238E27FC236}">
                <a16:creationId xmlns="" xmlns:a16="http://schemas.microsoft.com/office/drawing/2014/main" id="{FAF186FF-1C78-46B1-BB33-219B472C6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11" y="2565698"/>
            <a:ext cx="5976664" cy="34334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2" name="3 CuadroTexto"/>
          <p:cNvSpPr txBox="1"/>
          <p:nvPr/>
        </p:nvSpPr>
        <p:spPr>
          <a:xfrm>
            <a:off x="913010" y="6022082"/>
            <a:ext cx="5976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Example </a:t>
            </a:r>
            <a:r>
              <a:rPr lang="en-GB" sz="1600" dirty="0"/>
              <a:t>of </a:t>
            </a:r>
            <a:r>
              <a:rPr lang="en-GB" sz="1600" dirty="0" smtClean="0"/>
              <a:t>DLR’s SAR SDB product</a:t>
            </a:r>
            <a:endParaRPr lang="en-GB" sz="1200" dirty="0"/>
          </a:p>
        </p:txBody>
      </p:sp>
      <p:pic>
        <p:nvPicPr>
          <p:cNvPr id="23" name="Picture 3" descr="C:\Users\wieh_st\Documents\Verwaltung\LogosEngl\DLR_Logo_schwarz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51"/>
          <a:stretch/>
        </p:blipFill>
        <p:spPr bwMode="auto">
          <a:xfrm>
            <a:off x="11030471" y="602748"/>
            <a:ext cx="936104" cy="7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Altimeter SDB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a-ES" dirty="0"/>
              <a:t>Using </a:t>
            </a:r>
            <a:r>
              <a:rPr lang="ca-ES" dirty="0" smtClean="0"/>
              <a:t>Altimeter satellite data (e.g. </a:t>
            </a:r>
            <a:r>
              <a:rPr lang="en-GB" dirty="0" smtClean="0"/>
              <a:t>Jason-1,Sentinel-3A)</a:t>
            </a:r>
            <a:endParaRPr lang="en-GB" dirty="0"/>
          </a:p>
          <a:p>
            <a:pPr>
              <a:buFontTx/>
              <a:buChar char="-"/>
            </a:pPr>
            <a:r>
              <a:rPr lang="en-GB" dirty="0"/>
              <a:t>Based on changes in gravity affecting sea surface </a:t>
            </a:r>
            <a:r>
              <a:rPr lang="en-GB" dirty="0" smtClean="0"/>
              <a:t>level</a:t>
            </a:r>
            <a:br>
              <a:rPr lang="en-GB" dirty="0" smtClean="0"/>
            </a:br>
            <a:r>
              <a:rPr lang="en-GB" dirty="0" smtClean="0"/>
              <a:t>caused by large underwater structures (~10km to 200km)</a:t>
            </a: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Depths: all non-shallow, spatial resolution: 1 km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  <p:pic>
        <p:nvPicPr>
          <p:cNvPr id="6" name="Picture 2" descr="C:\Users\Maite\Downloads\untitled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9035" y="2853730"/>
            <a:ext cx="5419593" cy="295315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CuadroTexto"/>
          <p:cNvSpPr txBox="1"/>
          <p:nvPr/>
        </p:nvSpPr>
        <p:spPr>
          <a:xfrm>
            <a:off x="1127107" y="5806058"/>
            <a:ext cx="542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Example for </a:t>
            </a:r>
            <a:r>
              <a:rPr lang="en-GB" sz="1600" dirty="0" err="1" smtClean="0"/>
              <a:t>isardSAT’s</a:t>
            </a:r>
            <a:r>
              <a:rPr lang="en-GB" sz="1600" dirty="0" smtClean="0"/>
              <a:t> Altimeter SDB product</a:t>
            </a:r>
            <a:endParaRPr lang="en-GB" sz="1200" dirty="0"/>
          </a:p>
        </p:txBody>
      </p:sp>
      <p:pic>
        <p:nvPicPr>
          <p:cNvPr id="8" name="Bild 22" descr="http://www.satoc.eu/projects/CP4O/logos/isardSA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748" y="621482"/>
            <a:ext cx="1801252" cy="2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56"/>
          <p:cNvPicPr/>
          <p:nvPr/>
        </p:nvPicPr>
        <p:blipFill>
          <a:blip r:embed="rId4"/>
          <a:stretch>
            <a:fillRect/>
          </a:stretch>
        </p:blipFill>
        <p:spPr>
          <a:xfrm>
            <a:off x="7465739" y="1125538"/>
            <a:ext cx="4140105" cy="4151968"/>
          </a:xfrm>
          <a:prstGeom prst="rect">
            <a:avLst/>
          </a:prstGeom>
          <a:ln>
            <a:noFill/>
          </a:ln>
        </p:spPr>
      </p:pic>
      <p:sp>
        <p:nvSpPr>
          <p:cNvPr id="10" name="3 CuadroTexto"/>
          <p:cNvSpPr txBox="1"/>
          <p:nvPr/>
        </p:nvSpPr>
        <p:spPr>
          <a:xfrm>
            <a:off x="7465739" y="5229994"/>
            <a:ext cx="4140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/>
              <a:t>isardSAT’s</a:t>
            </a:r>
            <a:r>
              <a:rPr lang="en-GB" sz="1600" dirty="0" smtClean="0"/>
              <a:t> Altimeter SDB processing chain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450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Crowd-sourced</a:t>
            </a:r>
            <a:r>
              <a:rPr lang="de-DE" dirty="0" smtClean="0"/>
              <a:t> </a:t>
            </a:r>
            <a:r>
              <a:rPr lang="de-DE" dirty="0" err="1" smtClean="0"/>
              <a:t>bathymetry</a:t>
            </a:r>
            <a:r>
              <a:rPr lang="de-DE" dirty="0" smtClean="0"/>
              <a:t> (CSB)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2"/>
          <a:stretch/>
        </p:blipFill>
        <p:spPr>
          <a:xfrm>
            <a:off x="696987" y="2609850"/>
            <a:ext cx="5616624" cy="334606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3" b="12225"/>
          <a:stretch/>
        </p:blipFill>
        <p:spPr>
          <a:xfrm>
            <a:off x="7596518" y="733425"/>
            <a:ext cx="2749541" cy="23717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 b="11035"/>
          <a:stretch/>
        </p:blipFill>
        <p:spPr>
          <a:xfrm>
            <a:off x="7595188" y="3107532"/>
            <a:ext cx="2752255" cy="24152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6835723" cy="4338000"/>
          </a:xfrm>
        </p:spPr>
        <p:txBody>
          <a:bodyPr/>
          <a:lstStyle/>
          <a:p>
            <a:pPr>
              <a:buFontTx/>
              <a:buChar char="-"/>
            </a:pPr>
            <a:r>
              <a:rPr lang="ca-ES" dirty="0"/>
              <a:t>Using </a:t>
            </a:r>
            <a:r>
              <a:rPr lang="en-GB" dirty="0"/>
              <a:t>GPS and depth sounding data </a:t>
            </a:r>
            <a:r>
              <a:rPr lang="de-DE" dirty="0" err="1" smtClean="0"/>
              <a:t>collected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ships</a:t>
            </a:r>
            <a:r>
              <a:rPr lang="de-DE" dirty="0" smtClean="0"/>
              <a:t> </a:t>
            </a:r>
            <a:r>
              <a:rPr lang="de-DE" dirty="0" err="1" smtClean="0"/>
              <a:t>going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normal </a:t>
            </a:r>
            <a:r>
              <a:rPr lang="de-DE" dirty="0" err="1" smtClean="0"/>
              <a:t>activities</a:t>
            </a:r>
            <a:endParaRPr lang="de-DE" dirty="0" smtClean="0"/>
          </a:p>
          <a:p>
            <a:pPr>
              <a:buFontTx/>
              <a:buChar char="-"/>
            </a:pPr>
            <a:r>
              <a:rPr lang="en-GB" dirty="0" smtClean="0"/>
              <a:t>Depths: up to 2km, spatial resolution: 32m</a:t>
            </a:r>
            <a:endParaRPr lang="en-GB" dirty="0"/>
          </a:p>
        </p:txBody>
      </p:sp>
      <p:sp>
        <p:nvSpPr>
          <p:cNvPr id="10" name="3 CuadroTexto"/>
          <p:cNvSpPr txBox="1"/>
          <p:nvPr/>
        </p:nvSpPr>
        <p:spPr>
          <a:xfrm>
            <a:off x="768995" y="5971560"/>
            <a:ext cx="542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/>
              <a:t>teamSurv’s</a:t>
            </a:r>
            <a:r>
              <a:rPr lang="en-GB" sz="1600" dirty="0" smtClean="0"/>
              <a:t> CSB processing chain</a:t>
            </a:r>
            <a:endParaRPr lang="en-GB" sz="1200" dirty="0"/>
          </a:p>
        </p:txBody>
      </p:sp>
      <p:sp>
        <p:nvSpPr>
          <p:cNvPr id="11" name="3 CuadroTexto"/>
          <p:cNvSpPr txBox="1"/>
          <p:nvPr/>
        </p:nvSpPr>
        <p:spPr>
          <a:xfrm>
            <a:off x="7465739" y="551802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Example for </a:t>
            </a:r>
            <a:r>
              <a:rPr lang="en-GB" sz="1600" dirty="0" err="1" smtClean="0"/>
              <a:t>teamSurv’s</a:t>
            </a:r>
            <a:r>
              <a:rPr lang="en-GB" sz="1600" dirty="0" smtClean="0"/>
              <a:t> ship tracks</a:t>
            </a:r>
            <a:br>
              <a:rPr lang="en-GB" sz="1600" dirty="0" smtClean="0"/>
            </a:br>
            <a:r>
              <a:rPr lang="en-GB" sz="1600" dirty="0" smtClean="0"/>
              <a:t>and the resulting bathymetry</a:t>
            </a:r>
            <a:endParaRPr lang="en-GB" sz="1200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54875" y="549474"/>
            <a:ext cx="1475360" cy="560881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75" y="1123189"/>
            <a:ext cx="1475360" cy="6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Waterlevel</a:t>
            </a:r>
            <a:r>
              <a:rPr lang="de-DE" dirty="0" smtClean="0"/>
              <a:t> </a:t>
            </a:r>
            <a:r>
              <a:rPr lang="de-DE" dirty="0" err="1" smtClean="0"/>
              <a:t>correction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387451" cy="4338000"/>
          </a:xfrm>
        </p:spPr>
        <p:txBody>
          <a:bodyPr/>
          <a:lstStyle/>
          <a:p>
            <a:pPr>
              <a:buFontTx/>
              <a:buChar char="-"/>
            </a:pPr>
            <a:r>
              <a:rPr lang="de-DE" dirty="0" smtClean="0"/>
              <a:t>All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gather</a:t>
            </a:r>
            <a:r>
              <a:rPr lang="de-DE" dirty="0" smtClean="0"/>
              <a:t> </a:t>
            </a:r>
            <a:r>
              <a:rPr lang="de-DE" dirty="0" err="1" smtClean="0"/>
              <a:t>depth</a:t>
            </a:r>
            <a:r>
              <a:rPr lang="de-DE" dirty="0" smtClean="0"/>
              <a:t> at time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endParaRPr lang="de-DE" dirty="0" smtClean="0"/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err="1" smtClean="0"/>
              <a:t>Waterlevel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r>
              <a:rPr lang="de-DE" dirty="0" smtClean="0"/>
              <a:t>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worldwide</a:t>
            </a:r>
            <a:r>
              <a:rPr lang="de-DE" dirty="0" smtClean="0"/>
              <a:t> </a:t>
            </a:r>
            <a:r>
              <a:rPr lang="de-DE" dirty="0" err="1" smtClean="0"/>
              <a:t>correction</a:t>
            </a:r>
            <a:endParaRPr lang="de-DE" dirty="0" smtClean="0"/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r>
              <a:rPr lang="en-GB" dirty="0" smtClean="0"/>
              <a:t>Output data in LAT or MSL</a:t>
            </a:r>
            <a:endParaRPr lang="en-GB" dirty="0"/>
          </a:p>
        </p:txBody>
      </p:sp>
      <p:sp>
        <p:nvSpPr>
          <p:cNvPr id="10" name="3 CuadroTexto"/>
          <p:cNvSpPr txBox="1"/>
          <p:nvPr/>
        </p:nvSpPr>
        <p:spPr>
          <a:xfrm>
            <a:off x="5233491" y="5268145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Lowest Astronomical Tide relative to Mean Sea Level</a:t>
            </a:r>
            <a:endParaRPr lang="en-GB" sz="12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2737" r="6339" b="6634"/>
          <a:stretch/>
        </p:blipFill>
        <p:spPr bwMode="auto">
          <a:xfrm>
            <a:off x="5045741" y="1701602"/>
            <a:ext cx="7149433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679" y="621482"/>
            <a:ext cx="1347548" cy="68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768995" y="4759037"/>
            <a:ext cx="273630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err="1" smtClean="0">
                <a:latin typeface="Arial" pitchFamily="34" charset="0"/>
                <a:cs typeface="Arial" pitchFamily="34" charset="0"/>
              </a:rPr>
              <a:t>Presentation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Martin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Verlaan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on Thu, 14:05h</a:t>
            </a:r>
          </a:p>
        </p:txBody>
      </p:sp>
    </p:spTree>
    <p:extLst>
      <p:ext uri="{BB962C8B-B14F-4D97-AF65-F5344CB8AC3E}">
        <p14:creationId xmlns:p14="http://schemas.microsoft.com/office/powerpoint/2010/main" val="37709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merging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15</a:t>
            </a:fld>
            <a:endParaRPr lang="en-GB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387451" cy="4338000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/>
              <a:t>Combination of the products obtained from each </a:t>
            </a:r>
            <a:r>
              <a:rPr lang="en-GB" dirty="0" smtClean="0"/>
              <a:t>method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Spatial resolution: approx. </a:t>
            </a:r>
            <a:r>
              <a:rPr lang="en-GB" dirty="0" smtClean="0"/>
              <a:t>15m </a:t>
            </a:r>
            <a:r>
              <a:rPr lang="en-GB" dirty="0"/>
              <a:t>gridded </a:t>
            </a: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10" name="3 CuadroTexto"/>
          <p:cNvSpPr txBox="1"/>
          <p:nvPr/>
        </p:nvSpPr>
        <p:spPr>
          <a:xfrm>
            <a:off x="5593531" y="4747424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Merged data example and GEBCO data for NW Mauritius</a:t>
            </a:r>
            <a:endParaRPr lang="en-GB" sz="1200" dirty="0"/>
          </a:p>
        </p:txBody>
      </p:sp>
      <p:pic>
        <p:nvPicPr>
          <p:cNvPr id="15" name="Bild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679" y="621482"/>
            <a:ext cx="1347548" cy="68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768995" y="4759037"/>
            <a:ext cx="273630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err="1" smtClean="0">
                <a:latin typeface="Arial" pitchFamily="34" charset="0"/>
                <a:cs typeface="Arial" pitchFamily="34" charset="0"/>
              </a:rPr>
              <a:t>Presentation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Sandra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Gaytán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Aguilar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dirty="0" err="1" smtClean="0">
                <a:latin typeface="Arial" pitchFamily="34" charset="0"/>
                <a:cs typeface="Arial" pitchFamily="34" charset="0"/>
              </a:rPr>
              <a:t>today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14:25h</a:t>
            </a:r>
          </a:p>
        </p:txBody>
      </p:sp>
      <p:pic>
        <p:nvPicPr>
          <p:cNvPr id="13" name="Picture 5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0" t="73737" r="-394" b="1001"/>
          <a:stretch/>
        </p:blipFill>
        <p:spPr bwMode="auto">
          <a:xfrm>
            <a:off x="5593531" y="1773610"/>
            <a:ext cx="3706133" cy="2756451"/>
          </a:xfrm>
          <a:prstGeom prst="rect">
            <a:avLst/>
          </a:prstGeom>
          <a:noFill/>
        </p:spPr>
      </p:pic>
      <p:pic>
        <p:nvPicPr>
          <p:cNvPr id="16" name="Picture 5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6" t="24347" r="4109" b="50860"/>
          <a:stretch/>
        </p:blipFill>
        <p:spPr bwMode="auto">
          <a:xfrm>
            <a:off x="9481963" y="2061642"/>
            <a:ext cx="2376264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1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accuracy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SDB data compared to CSB and available multibeam surveys 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Bathymetry changes over time; data may be deprecated</a:t>
            </a:r>
          </a:p>
          <a:p>
            <a:pPr lvl="1"/>
            <a:r>
              <a:rPr lang="en-US" dirty="0" smtClean="0"/>
              <a:t>Available multibeam data not free of errors (measurement and localization)</a:t>
            </a:r>
          </a:p>
          <a:p>
            <a:r>
              <a:rPr lang="en-US" dirty="0" smtClean="0"/>
              <a:t>Corrections applied to survey data for obvious errors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16</a:t>
            </a:fld>
            <a:endParaRPr lang="en-GB" noProof="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890405"/>
              </p:ext>
            </p:extLst>
          </p:nvPr>
        </p:nvGraphicFramePr>
        <p:xfrm>
          <a:off x="2065140" y="3573810"/>
          <a:ext cx="8856985" cy="1890520"/>
        </p:xfrm>
        <a:graphic>
          <a:graphicData uri="http://schemas.openxmlformats.org/drawingml/2006/table">
            <a:tbl>
              <a:tblPr firstRow="1" firstCol="1" lastCol="1">
                <a:tableStyleId>{5C22544A-7EE6-4342-B048-85BDC9FD1C3A}</a:tableStyleId>
              </a:tblPr>
              <a:tblGrid>
                <a:gridCol w="1771397"/>
                <a:gridCol w="1771397"/>
                <a:gridCol w="1771397"/>
                <a:gridCol w="1771397"/>
                <a:gridCol w="1771397"/>
              </a:tblGrid>
              <a:tr h="3877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 err="1">
                          <a:effectLst/>
                        </a:rPr>
                        <a:t>Method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27" marR="10827" marT="10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Optical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27" marR="10827" marT="10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SAR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27" marR="10827" marT="10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Altimeter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27" marR="10827" marT="10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 err="1">
                          <a:effectLst/>
                        </a:rPr>
                        <a:t>Merge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27" marR="10827" marT="10827" marB="0" anchor="ctr">
                    <a:solidFill>
                      <a:schemeClr val="accent2"/>
                    </a:solidFill>
                  </a:tcPr>
                </a:tc>
              </a:tr>
              <a:tr h="50092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 err="1">
                          <a:effectLst/>
                        </a:rPr>
                        <a:t>Depth</a:t>
                      </a:r>
                      <a:r>
                        <a:rPr lang="de-DE" sz="2000" u="none" strike="noStrike" dirty="0">
                          <a:effectLst/>
                        </a:rPr>
                        <a:t> </a:t>
                      </a:r>
                      <a:r>
                        <a:rPr lang="de-DE" sz="2000" u="none" strike="noStrike" dirty="0" err="1" smtClean="0">
                          <a:effectLst/>
                        </a:rPr>
                        <a:t>range</a:t>
                      </a:r>
                      <a:r>
                        <a:rPr lang="de-DE" sz="2000" u="none" strike="noStrike" dirty="0" smtClean="0">
                          <a:effectLst/>
                        </a:rPr>
                        <a:t> (m)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27" marR="10827" marT="10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0-30</a:t>
                      </a:r>
                    </a:p>
                  </a:txBody>
                  <a:tcPr marL="10827" marR="10827" marT="108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10-100</a:t>
                      </a:r>
                    </a:p>
                  </a:txBody>
                  <a:tcPr marL="10827" marR="10827" marT="108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&gt;1000</a:t>
                      </a:r>
                    </a:p>
                  </a:txBody>
                  <a:tcPr marL="10827" marR="10827" marT="108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endParaRPr lang="de-DE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27" marR="10827" marT="108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092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 err="1">
                          <a:effectLst/>
                        </a:rPr>
                        <a:t>Mean</a:t>
                      </a:r>
                      <a:r>
                        <a:rPr lang="de-DE" sz="2000" u="none" strike="noStrike" dirty="0">
                          <a:effectLst/>
                        </a:rPr>
                        <a:t> </a:t>
                      </a:r>
                      <a:r>
                        <a:rPr lang="de-DE" sz="2000" u="none" strike="noStrike" dirty="0" err="1" smtClean="0">
                          <a:effectLst/>
                        </a:rPr>
                        <a:t>error</a:t>
                      </a:r>
                      <a:r>
                        <a:rPr lang="de-DE" sz="2000" u="none" strike="noStrike" dirty="0" smtClean="0">
                          <a:effectLst/>
                        </a:rPr>
                        <a:t> (m)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27" marR="10827" marT="10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-1,53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27" marR="10827" marT="10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-7,13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27" marR="10827" marT="10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-58,83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27" marR="10827" marT="10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-3,7</a:t>
                      </a:r>
                      <a:endParaRPr lang="de-DE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27" marR="10827" marT="108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092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 smtClean="0">
                          <a:effectLst/>
                        </a:rPr>
                        <a:t>URMSE (m)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27" marR="10827" marT="10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1,18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27" marR="10827" marT="10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11,67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27" marR="10827" marT="10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88,98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27" marR="10827" marT="108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4,27</a:t>
                      </a:r>
                      <a:endParaRPr lang="de-DE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27" marR="10827" marT="108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8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Trial </a:t>
            </a:r>
            <a:r>
              <a:rPr lang="de-DE" dirty="0" err="1" smtClean="0"/>
              <a:t>areas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17</a:t>
            </a:fld>
            <a:endParaRPr lang="en-GB" noProof="0" dirty="0"/>
          </a:p>
        </p:txBody>
      </p:sp>
      <p:pic>
        <p:nvPicPr>
          <p:cNvPr id="6" name="Picture 5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15" y="1053530"/>
            <a:ext cx="8303294" cy="4442999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336947" y="5734050"/>
            <a:ext cx="115212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trial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areas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available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free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website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86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BASE-</a:t>
            </a:r>
            <a:r>
              <a:rPr lang="de-DE" dirty="0" err="1" smtClean="0"/>
              <a:t>platform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portal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955403" cy="4338000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Provides</a:t>
            </a:r>
            <a:r>
              <a:rPr lang="de-DE" dirty="0" smtClean="0"/>
              <a:t> easy </a:t>
            </a:r>
            <a:r>
              <a:rPr lang="de-DE" dirty="0" err="1" smtClean="0"/>
              <a:t>and</a:t>
            </a:r>
            <a:r>
              <a:rPr lang="de-DE" dirty="0" smtClean="0"/>
              <a:t> fast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end </a:t>
            </a:r>
            <a:r>
              <a:rPr lang="de-DE" dirty="0" err="1" smtClean="0"/>
              <a:t>users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Off-</a:t>
            </a:r>
            <a:r>
              <a:rPr lang="de-DE" dirty="0" err="1" smtClean="0"/>
              <a:t>the</a:t>
            </a:r>
            <a:r>
              <a:rPr lang="de-DE" dirty="0" smtClean="0"/>
              <a:t>-</a:t>
            </a:r>
            <a:r>
              <a:rPr lang="de-DE" dirty="0" err="1" smtClean="0"/>
              <a:t>shelf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lvl="1"/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created</a:t>
            </a:r>
            <a:endParaRPr lang="de-DE" dirty="0" smtClean="0"/>
          </a:p>
          <a:p>
            <a:pPr lvl="1"/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download</a:t>
            </a:r>
            <a:endParaRPr lang="de-DE" dirty="0" smtClean="0"/>
          </a:p>
          <a:p>
            <a:pPr lvl="1"/>
            <a:r>
              <a:rPr lang="de-DE" dirty="0" err="1" smtClean="0"/>
              <a:t>Growing</a:t>
            </a:r>
            <a:r>
              <a:rPr lang="de-DE" dirty="0" smtClean="0"/>
              <a:t> </a:t>
            </a:r>
            <a:r>
              <a:rPr lang="de-DE" dirty="0" err="1" smtClean="0"/>
              <a:t>amount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Order </a:t>
            </a:r>
            <a:r>
              <a:rPr lang="de-DE" dirty="0" err="1" smtClean="0"/>
              <a:t>data</a:t>
            </a:r>
            <a:endParaRPr lang="de-DE" dirty="0" smtClean="0"/>
          </a:p>
          <a:p>
            <a:pPr lvl="1"/>
            <a:r>
              <a:rPr lang="de-DE" dirty="0" err="1" smtClean="0"/>
              <a:t>Created</a:t>
            </a:r>
            <a:r>
              <a:rPr lang="de-DE" dirty="0" smtClean="0"/>
              <a:t> on </a:t>
            </a:r>
            <a:r>
              <a:rPr lang="de-DE" dirty="0" err="1" smtClean="0"/>
              <a:t>request</a:t>
            </a:r>
            <a:endParaRPr lang="de-DE" dirty="0" smtClean="0"/>
          </a:p>
          <a:p>
            <a:pPr lvl="1"/>
            <a:r>
              <a:rPr lang="de-DE" dirty="0" smtClean="0"/>
              <a:t>All </a:t>
            </a:r>
            <a:r>
              <a:rPr lang="de-DE" dirty="0" err="1" smtClean="0"/>
              <a:t>covered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endParaRPr lang="de-DE" dirty="0" smtClean="0"/>
          </a:p>
          <a:p>
            <a:pPr lvl="1"/>
            <a:r>
              <a:rPr lang="de-DE" dirty="0" err="1" smtClean="0"/>
              <a:t>Delivery</a:t>
            </a:r>
            <a:r>
              <a:rPr lang="de-DE" dirty="0" smtClean="0"/>
              <a:t> time: ~3 </a:t>
            </a:r>
            <a:r>
              <a:rPr lang="de-DE" dirty="0" err="1" smtClean="0"/>
              <a:t>weeks</a:t>
            </a:r>
            <a:endParaRPr lang="de-DE" dirty="0" smtClean="0"/>
          </a:p>
          <a:p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18</a:t>
            </a:fld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97" y="1629594"/>
            <a:ext cx="7209830" cy="429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1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19</a:t>
            </a:fld>
            <a:endParaRPr lang="en-GB" noProof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53" y="5112342"/>
            <a:ext cx="1444898" cy="98174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593531" y="5139818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project has received funding from the </a:t>
            </a:r>
            <a:r>
              <a:rPr lang="en-US" i="1" dirty="0" smtClean="0"/>
              <a:t>European Union’s Horizon 2020 research and innovation </a:t>
            </a:r>
            <a:r>
              <a:rPr lang="en-US" i="1" dirty="0" err="1" smtClean="0"/>
              <a:t>programme</a:t>
            </a:r>
            <a:r>
              <a:rPr lang="en-US" i="1" dirty="0" smtClean="0"/>
              <a:t> </a:t>
            </a:r>
            <a:r>
              <a:rPr lang="en-US" dirty="0" smtClean="0"/>
              <a:t>under grant agreement No. 687323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36947" y="5085978"/>
            <a:ext cx="43204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Stefan Wiehle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DLR Maritime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Safety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Security Lab Bremen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  <a:hlinkClick r:id="rId3"/>
              </a:rPr>
              <a:t>Stefan.Wiehle@dlr.de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+49 421 24420 1863</a:t>
            </a:r>
          </a:p>
        </p:txBody>
      </p:sp>
      <p:sp>
        <p:nvSpPr>
          <p:cNvPr id="10" name="Rechteck 9"/>
          <p:cNvSpPr/>
          <p:nvPr/>
        </p:nvSpPr>
        <p:spPr>
          <a:xfrm>
            <a:off x="1" y="4181812"/>
            <a:ext cx="12195174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2400" b="1" dirty="0" smtClean="0"/>
              <a:t>www.base-platform.com</a:t>
            </a:r>
            <a:endParaRPr lang="de-DE" sz="2400" b="1" dirty="0"/>
          </a:p>
        </p:txBody>
      </p:sp>
      <p:pic>
        <p:nvPicPr>
          <p:cNvPr id="11" name="Picture 2" descr="C:\Users\wieh_st\Documents\BASE-platform\Vorlagen\base platform logo 400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664" y="1197546"/>
            <a:ext cx="3897139" cy="281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 22" descr="http://www.satoc.eu/projects/CP4O/logos/isardSAT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72" y="3220717"/>
            <a:ext cx="1801252" cy="2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3" descr="imgres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1163" y="1457330"/>
            <a:ext cx="1424687" cy="42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302" y="2421682"/>
            <a:ext cx="1347548" cy="68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 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61853" y="1706461"/>
            <a:ext cx="1416254" cy="45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19" descr="Imag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7867" y="2715998"/>
            <a:ext cx="1087503" cy="52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d 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9173" y="2493473"/>
            <a:ext cx="1002629" cy="75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Users\wieh_st\Documents\Verwaltung\LogosEngl\DLR_Logo_schwarz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51"/>
          <a:stretch/>
        </p:blipFill>
        <p:spPr bwMode="auto">
          <a:xfrm>
            <a:off x="408955" y="1087923"/>
            <a:ext cx="936104" cy="7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Bathymetry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939179" cy="4338000"/>
          </a:xfrm>
        </p:spPr>
        <p:txBody>
          <a:bodyPr/>
          <a:lstStyle/>
          <a:p>
            <a:r>
              <a:rPr lang="de-DE" dirty="0"/>
              <a:t>Measurement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waterdepth</a:t>
            </a:r>
            <a:endParaRPr lang="de-DE" dirty="0"/>
          </a:p>
          <a:p>
            <a:r>
              <a:rPr lang="de-DE" dirty="0" err="1"/>
              <a:t>Underwater</a:t>
            </a:r>
            <a:r>
              <a:rPr lang="de-DE" dirty="0"/>
              <a:t> </a:t>
            </a:r>
            <a:r>
              <a:rPr lang="de-DE" dirty="0" err="1" smtClean="0"/>
              <a:t>topography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Charts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isobaths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navigation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sp>
        <p:nvSpPr>
          <p:cNvPr id="6" name="Textfeld 5"/>
          <p:cNvSpPr txBox="1"/>
          <p:nvPr/>
        </p:nvSpPr>
        <p:spPr>
          <a:xfrm>
            <a:off x="7609755" y="5590034"/>
            <a:ext cx="936104" cy="2769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Rostock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689874" y="6166098"/>
            <a:ext cx="322976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200" dirty="0" smtClean="0">
                <a:latin typeface="Arial" pitchFamily="34" charset="0"/>
                <a:cs typeface="Arial" pitchFamily="34" charset="0"/>
              </a:rPr>
              <a:t>Screenshot: webapp.navionics.com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3"/>
          <a:stretch/>
        </p:blipFill>
        <p:spPr bwMode="auto">
          <a:xfrm>
            <a:off x="2461100" y="1375365"/>
            <a:ext cx="9437254" cy="479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3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Bathymetry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939179" cy="4338000"/>
          </a:xfrm>
        </p:spPr>
        <p:txBody>
          <a:bodyPr/>
          <a:lstStyle/>
          <a:p>
            <a:r>
              <a:rPr lang="de-DE" dirty="0"/>
              <a:t>Measurement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waterdepth</a:t>
            </a:r>
            <a:endParaRPr lang="de-DE" dirty="0"/>
          </a:p>
          <a:p>
            <a:r>
              <a:rPr lang="de-DE" dirty="0" err="1"/>
              <a:t>Underwater</a:t>
            </a:r>
            <a:r>
              <a:rPr lang="de-DE" dirty="0"/>
              <a:t> </a:t>
            </a:r>
            <a:r>
              <a:rPr lang="de-DE" dirty="0" err="1"/>
              <a:t>topography</a:t>
            </a:r>
            <a:endParaRPr lang="de-DE" dirty="0"/>
          </a:p>
          <a:p>
            <a:endParaRPr lang="de-DE" dirty="0"/>
          </a:p>
          <a:p>
            <a:r>
              <a:rPr lang="de-DE" dirty="0"/>
              <a:t>Charts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 smtClean="0"/>
              <a:t>isobaths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navigation</a:t>
            </a:r>
            <a:endParaRPr lang="de-DE" dirty="0" smtClean="0"/>
          </a:p>
          <a:p>
            <a:r>
              <a:rPr lang="de-DE" dirty="0" err="1" smtClean="0"/>
              <a:t>Bathymetric</a:t>
            </a:r>
            <a:r>
              <a:rPr lang="de-DE" dirty="0" smtClean="0"/>
              <a:t> </a:t>
            </a:r>
            <a:r>
              <a:rPr lang="de-DE" dirty="0" err="1" smtClean="0"/>
              <a:t>maps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sp>
        <p:nvSpPr>
          <p:cNvPr id="7" name="Textfeld 6"/>
          <p:cNvSpPr txBox="1"/>
          <p:nvPr/>
        </p:nvSpPr>
        <p:spPr>
          <a:xfrm>
            <a:off x="8510884" y="6166098"/>
            <a:ext cx="34193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200" dirty="0" smtClean="0">
                <a:latin typeface="Arial" pitchFamily="34" charset="0"/>
                <a:cs typeface="Arial" pitchFamily="34" charset="0"/>
              </a:rPr>
              <a:t>Screenshot: EMODnet-bathymetry.eu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2"/>
          <a:stretch/>
        </p:blipFill>
        <p:spPr bwMode="auto">
          <a:xfrm>
            <a:off x="2482383" y="1408430"/>
            <a:ext cx="9447852" cy="475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099" y="4581922"/>
            <a:ext cx="1077467" cy="143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Importance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bathymetry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939179" cy="4338000"/>
          </a:xfrm>
        </p:spPr>
        <p:txBody>
          <a:bodyPr/>
          <a:lstStyle/>
          <a:p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navigation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pic>
        <p:nvPicPr>
          <p:cNvPr id="3074" name="Picture 2" descr="https://upload.wikimedia.org/wikipedia/commons/thumb/e/e8/Sunken_cruise_ship.JPG/1280px-Sunken_cruise_shi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6"/>
          <a:stretch/>
        </p:blipFill>
        <p:spPr bwMode="auto">
          <a:xfrm>
            <a:off x="2482383" y="1408430"/>
            <a:ext cx="9447852" cy="475766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482383" y="6166097"/>
            <a:ext cx="94478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 smtClean="0"/>
              <a:t>Costa Concordia, </a:t>
            </a:r>
            <a:r>
              <a:rPr lang="de-DE" sz="1200" dirty="0" smtClean="0"/>
              <a:t>13 </a:t>
            </a:r>
            <a:r>
              <a:rPr lang="de-DE" sz="1200" dirty="0" err="1"/>
              <a:t>July</a:t>
            </a:r>
            <a:r>
              <a:rPr lang="de-DE" sz="1200" dirty="0"/>
              <a:t> </a:t>
            </a:r>
            <a:r>
              <a:rPr lang="de-DE" sz="1200" dirty="0" smtClean="0"/>
              <a:t>2012 (</a:t>
            </a:r>
            <a:r>
              <a:rPr lang="en-US" sz="1200" dirty="0" smtClean="0"/>
              <a:t>Source: </a:t>
            </a:r>
            <a:r>
              <a:rPr lang="en-US" sz="1200" dirty="0" err="1" smtClean="0">
                <a:hlinkClick r:id="rId3"/>
              </a:rPr>
              <a:t>Camerist</a:t>
            </a:r>
            <a:r>
              <a:rPr lang="en-US" sz="1200" dirty="0" smtClean="0">
                <a:hlinkClick r:id="rId3"/>
              </a:rPr>
              <a:t>, CC BY SA</a:t>
            </a:r>
            <a:r>
              <a:rPr lang="en-US" sz="1200" dirty="0" smtClean="0"/>
              <a:t>)</a:t>
            </a:r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Importance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bathymetry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939179" cy="4338000"/>
          </a:xfrm>
        </p:spPr>
        <p:txBody>
          <a:bodyPr/>
          <a:lstStyle/>
          <a:p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navigation</a:t>
            </a:r>
            <a:endParaRPr lang="de-DE" dirty="0" smtClean="0"/>
          </a:p>
          <a:p>
            <a:r>
              <a:rPr lang="de-DE" dirty="0" smtClean="0"/>
              <a:t>Offshore </a:t>
            </a:r>
            <a:r>
              <a:rPr lang="de-DE" dirty="0" err="1" smtClean="0"/>
              <a:t>industries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sp>
        <p:nvSpPr>
          <p:cNvPr id="8" name="Textfeld 7"/>
          <p:cNvSpPr txBox="1"/>
          <p:nvPr/>
        </p:nvSpPr>
        <p:spPr>
          <a:xfrm>
            <a:off x="2482383" y="6166097"/>
            <a:ext cx="94478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200" dirty="0" err="1"/>
              <a:t>Lillgrund</a:t>
            </a:r>
            <a:r>
              <a:rPr lang="de-DE" sz="1200" dirty="0"/>
              <a:t> Wind </a:t>
            </a:r>
            <a:r>
              <a:rPr lang="de-DE" sz="1200" dirty="0" smtClean="0"/>
              <a:t>Farm</a:t>
            </a:r>
            <a:r>
              <a:rPr lang="en-US" sz="1200" dirty="0"/>
              <a:t> </a:t>
            </a:r>
            <a:r>
              <a:rPr lang="de-DE" sz="1200" dirty="0" smtClean="0"/>
              <a:t>(</a:t>
            </a:r>
            <a:r>
              <a:rPr lang="en-US" sz="1200" dirty="0" smtClean="0"/>
              <a:t>Source: </a:t>
            </a:r>
            <a:r>
              <a:rPr lang="de-DE" sz="1200" dirty="0">
                <a:hlinkClick r:id="rId2"/>
              </a:rPr>
              <a:t>Mariusz </a:t>
            </a:r>
            <a:r>
              <a:rPr lang="de-DE" sz="1200" dirty="0" err="1">
                <a:hlinkClick r:id="rId2"/>
              </a:rPr>
              <a:t>Paździora</a:t>
            </a:r>
            <a:r>
              <a:rPr lang="en-US" sz="1200" dirty="0" smtClean="0">
                <a:hlinkClick r:id="rId2"/>
              </a:rPr>
              <a:t>, CC BY SA</a:t>
            </a:r>
            <a:r>
              <a:rPr lang="en-US" sz="1200" dirty="0" smtClean="0"/>
              <a:t>)</a:t>
            </a:r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s://upload.wikimedia.org/wikipedia/commons/thumb/0/0a/Sund_mpazdziora.JPG/1280px-Sund_mpazdzior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3"/>
          <a:stretch/>
        </p:blipFill>
        <p:spPr bwMode="auto">
          <a:xfrm>
            <a:off x="2482384" y="1413570"/>
            <a:ext cx="9444090" cy="475766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Bathymetry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939179" cy="4338000"/>
          </a:xfrm>
        </p:spPr>
        <p:txBody>
          <a:bodyPr/>
          <a:lstStyle/>
          <a:p>
            <a:r>
              <a:rPr lang="de-DE" dirty="0" smtClean="0"/>
              <a:t>Most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depths</a:t>
            </a:r>
            <a:r>
              <a:rPr lang="de-DE" dirty="0" smtClean="0"/>
              <a:t>: Survey </a:t>
            </a:r>
            <a:r>
              <a:rPr lang="de-DE" dirty="0" err="1" smtClean="0"/>
              <a:t>vessels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echo </a:t>
            </a:r>
            <a:r>
              <a:rPr lang="de-DE" dirty="0" err="1" smtClean="0"/>
              <a:t>sounders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Optically</a:t>
            </a:r>
            <a:r>
              <a:rPr lang="de-DE" dirty="0" smtClean="0"/>
              <a:t> </a:t>
            </a:r>
            <a:r>
              <a:rPr lang="de-DE" dirty="0" err="1" smtClean="0"/>
              <a:t>shallow</a:t>
            </a:r>
            <a:r>
              <a:rPr lang="de-DE" dirty="0" smtClean="0"/>
              <a:t> </a:t>
            </a:r>
            <a:r>
              <a:rPr lang="de-DE" dirty="0" err="1" smtClean="0"/>
              <a:t>waters</a:t>
            </a:r>
            <a:r>
              <a:rPr lang="de-DE" dirty="0" smtClean="0"/>
              <a:t>: LIDAR on planes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accuracy</a:t>
            </a:r>
            <a:endParaRPr lang="de-DE" dirty="0" smtClean="0"/>
          </a:p>
          <a:p>
            <a:r>
              <a:rPr lang="de-DE" dirty="0" smtClean="0"/>
              <a:t>High </a:t>
            </a:r>
            <a:r>
              <a:rPr lang="de-DE" dirty="0" err="1" smtClean="0"/>
              <a:t>costs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sp>
        <p:nvSpPr>
          <p:cNvPr id="10" name="Textfeld 9"/>
          <p:cNvSpPr txBox="1"/>
          <p:nvPr/>
        </p:nvSpPr>
        <p:spPr>
          <a:xfrm>
            <a:off x="2482383" y="6166097"/>
            <a:ext cx="94478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200" dirty="0" smtClean="0"/>
              <a:t>Multi-</a:t>
            </a:r>
            <a:r>
              <a:rPr lang="de-DE" sz="1200" dirty="0" err="1" smtClean="0"/>
              <a:t>purpose</a:t>
            </a:r>
            <a:r>
              <a:rPr lang="de-DE" sz="1200" dirty="0" smtClean="0"/>
              <a:t> </a:t>
            </a:r>
            <a:r>
              <a:rPr lang="de-DE" sz="1200" dirty="0" err="1" smtClean="0"/>
              <a:t>vessel</a:t>
            </a:r>
            <a:r>
              <a:rPr lang="de-DE" sz="1200" dirty="0" smtClean="0"/>
              <a:t> </a:t>
            </a:r>
            <a:r>
              <a:rPr lang="de-DE" sz="1200" dirty="0" err="1" smtClean="0"/>
              <a:t>Noortruck</a:t>
            </a:r>
            <a:r>
              <a:rPr lang="de-DE" sz="1200" dirty="0" smtClean="0"/>
              <a:t> in Rostock-Warnemünde </a:t>
            </a:r>
            <a:r>
              <a:rPr lang="de-DE" sz="1200" dirty="0" err="1" smtClean="0"/>
              <a:t>during</a:t>
            </a:r>
            <a:r>
              <a:rPr lang="de-DE" sz="1200" dirty="0" smtClean="0"/>
              <a:t> Hydro16</a:t>
            </a:r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wieh_st\Pictures\Fotos\Warnemünde\_108043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2384" y="1413570"/>
            <a:ext cx="9447851" cy="47720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bathymetric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GEBCO (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Bathymetric</a:t>
            </a:r>
            <a:r>
              <a:rPr lang="de-DE" dirty="0" smtClean="0"/>
              <a:t> Chart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Oceans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Free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endParaRPr lang="de-DE" dirty="0" smtClean="0"/>
          </a:p>
          <a:p>
            <a:pPr lvl="1"/>
            <a:r>
              <a:rPr lang="de-DE" dirty="0" smtClean="0"/>
              <a:t>Survey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interpolation</a:t>
            </a:r>
            <a:endParaRPr lang="de-DE" dirty="0" smtClean="0"/>
          </a:p>
          <a:p>
            <a:pPr lvl="1"/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worldwide</a:t>
            </a:r>
            <a:endParaRPr lang="de-DE" dirty="0"/>
          </a:p>
          <a:p>
            <a:pPr lvl="1"/>
            <a:r>
              <a:rPr lang="de-DE" dirty="0" smtClean="0"/>
              <a:t>~900m </a:t>
            </a:r>
            <a:r>
              <a:rPr lang="de-DE" dirty="0" err="1" smtClean="0"/>
              <a:t>resolution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EMODnet</a:t>
            </a:r>
            <a:endParaRPr lang="de-DE" dirty="0" smtClean="0"/>
          </a:p>
          <a:p>
            <a:pPr lvl="1"/>
            <a:r>
              <a:rPr lang="de-DE" dirty="0" smtClean="0"/>
              <a:t>Free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endParaRPr lang="de-DE" dirty="0" smtClean="0"/>
          </a:p>
          <a:p>
            <a:pPr lvl="1"/>
            <a:r>
              <a:rPr lang="de-DE" dirty="0" smtClean="0"/>
              <a:t>Survey </a:t>
            </a:r>
            <a:r>
              <a:rPr lang="de-DE" dirty="0" err="1" smtClean="0"/>
              <a:t>data</a:t>
            </a:r>
            <a:r>
              <a:rPr lang="de-DE" dirty="0" smtClean="0"/>
              <a:t>; GEBCO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gaps</a:t>
            </a:r>
            <a:endParaRPr lang="de-DE" dirty="0" smtClean="0"/>
          </a:p>
          <a:p>
            <a:pPr lvl="1"/>
            <a:r>
              <a:rPr lang="de-DE" dirty="0" smtClean="0"/>
              <a:t>Limited </a:t>
            </a:r>
            <a:r>
              <a:rPr lang="de-DE" dirty="0" err="1" smtClean="0"/>
              <a:t>to</a:t>
            </a:r>
            <a:r>
              <a:rPr lang="de-DE" dirty="0" smtClean="0"/>
              <a:t> European </a:t>
            </a:r>
            <a:r>
              <a:rPr lang="de-DE" dirty="0" err="1" smtClean="0"/>
              <a:t>waters</a:t>
            </a:r>
            <a:endParaRPr lang="de-DE" dirty="0" smtClean="0"/>
          </a:p>
          <a:p>
            <a:pPr lvl="1"/>
            <a:r>
              <a:rPr lang="de-DE" dirty="0" smtClean="0"/>
              <a:t>~230m </a:t>
            </a:r>
            <a:r>
              <a:rPr lang="de-DE" dirty="0" err="1" smtClean="0"/>
              <a:t>resolution</a:t>
            </a: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656"/>
          <a:stretch/>
        </p:blipFill>
        <p:spPr bwMode="auto">
          <a:xfrm>
            <a:off x="6169595" y="1629594"/>
            <a:ext cx="5468169" cy="156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6"/>
          <a:stretch/>
        </p:blipFill>
        <p:spPr bwMode="auto">
          <a:xfrm>
            <a:off x="6149800" y="3645818"/>
            <a:ext cx="5468169" cy="156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097587" y="3221855"/>
            <a:ext cx="550922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200" dirty="0"/>
              <a:t>Screenshot: </a:t>
            </a:r>
            <a:r>
              <a:rPr lang="de-DE" sz="1200" dirty="0" smtClean="0"/>
              <a:t>www.gebco.net/</a:t>
            </a:r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097587" y="5229994"/>
            <a:ext cx="550922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200" dirty="0"/>
              <a:t>Screenshot</a:t>
            </a:r>
            <a:r>
              <a:rPr lang="de-DE" sz="1200" dirty="0" smtClean="0"/>
              <a:t>: www.emodnet-bathymetry.eu</a:t>
            </a:r>
            <a:r>
              <a:rPr lang="de-DE" sz="1200" dirty="0"/>
              <a:t>/</a:t>
            </a:r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BASE-</a:t>
            </a:r>
            <a:r>
              <a:rPr lang="de-DE" dirty="0" err="1" smtClean="0"/>
              <a:t>platform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251547" cy="4338000"/>
          </a:xfrm>
        </p:spPr>
        <p:txBody>
          <a:bodyPr/>
          <a:lstStyle/>
          <a:p>
            <a:r>
              <a:rPr lang="de-DE" dirty="0" smtClean="0"/>
              <a:t>Create </a:t>
            </a:r>
            <a:r>
              <a:rPr lang="de-DE" dirty="0" err="1" smtClean="0"/>
              <a:t>satellite-derived</a:t>
            </a:r>
            <a:r>
              <a:rPr lang="de-DE" dirty="0" smtClean="0"/>
              <a:t> </a:t>
            </a:r>
            <a:r>
              <a:rPr lang="de-DE" dirty="0" err="1" smtClean="0"/>
              <a:t>bathymetry</a:t>
            </a:r>
            <a:r>
              <a:rPr lang="de-DE" dirty="0" smtClean="0"/>
              <a:t> (SDB)</a:t>
            </a:r>
          </a:p>
          <a:p>
            <a:r>
              <a:rPr lang="de-DE" dirty="0" err="1"/>
              <a:t>O</a:t>
            </a:r>
            <a:r>
              <a:rPr lang="de-DE" dirty="0" err="1" smtClean="0"/>
              <a:t>ffer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on web </a:t>
            </a:r>
            <a:r>
              <a:rPr lang="de-DE" dirty="0" err="1" smtClean="0"/>
              <a:t>portal</a:t>
            </a:r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Bathymetry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combining</a:t>
            </a:r>
            <a:endParaRPr lang="de-DE" dirty="0" smtClean="0"/>
          </a:p>
          <a:p>
            <a:pPr lvl="1"/>
            <a:r>
              <a:rPr lang="de-DE" dirty="0" smtClean="0"/>
              <a:t>Optical SDB</a:t>
            </a:r>
          </a:p>
          <a:p>
            <a:pPr lvl="1"/>
            <a:r>
              <a:rPr lang="de-DE" dirty="0" smtClean="0"/>
              <a:t>SAR SDB</a:t>
            </a:r>
          </a:p>
          <a:p>
            <a:pPr lvl="1"/>
            <a:r>
              <a:rPr lang="de-DE" dirty="0" err="1" smtClean="0"/>
              <a:t>Altimetry</a:t>
            </a:r>
            <a:r>
              <a:rPr lang="de-DE" dirty="0" smtClean="0"/>
              <a:t> SDB</a:t>
            </a:r>
          </a:p>
          <a:p>
            <a:pPr marL="630000" lvl="2">
              <a:spcBef>
                <a:spcPts val="300"/>
              </a:spcBef>
            </a:pPr>
            <a:r>
              <a:rPr lang="de-DE" dirty="0" err="1" smtClean="0"/>
              <a:t>Crowd-sourced</a:t>
            </a:r>
            <a:r>
              <a:rPr lang="de-DE" dirty="0" smtClean="0"/>
              <a:t> </a:t>
            </a:r>
            <a:r>
              <a:rPr lang="de-DE" dirty="0" err="1" smtClean="0"/>
              <a:t>bathymetry</a:t>
            </a:r>
            <a:r>
              <a:rPr lang="de-DE" dirty="0" smtClean="0"/>
              <a:t> (CSB)</a:t>
            </a:r>
            <a:endParaRPr lang="de-DE" dirty="0"/>
          </a:p>
          <a:p>
            <a:pPr lvl="1"/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modelling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smtClean="0"/>
              <a:t>Horizon2020 </a:t>
            </a:r>
            <a:r>
              <a:rPr lang="de-DE" dirty="0" err="1" smtClean="0"/>
              <a:t>project</a:t>
            </a:r>
            <a:r>
              <a:rPr lang="de-DE" dirty="0" smtClean="0"/>
              <a:t> (12/2015-11/2017)</a:t>
            </a:r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pic>
        <p:nvPicPr>
          <p:cNvPr id="2050" name="Picture 2" descr="C:\Users\wieh_st\Documents\BASE-platform\Vorlagen\base platform logo 400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824" y="1164729"/>
            <a:ext cx="51212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 22" descr="http://www.satoc.eu/projects/CP4O/logos/isardSA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6867" y="5351242"/>
            <a:ext cx="1801252" cy="2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3" descr="imgre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8894" y="5278599"/>
            <a:ext cx="1424687" cy="42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070" y="5181355"/>
            <a:ext cx="1347548" cy="68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 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9214" y="5329096"/>
            <a:ext cx="1416254" cy="45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9" descr="Imag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5702" y="5291667"/>
            <a:ext cx="1087503" cy="52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7526" y="5085978"/>
            <a:ext cx="1002629" cy="75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wieh_st\Documents\Verwaltung\LogosEngl\DLR_Logo_schwarz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51"/>
          <a:stretch/>
        </p:blipFill>
        <p:spPr bwMode="auto">
          <a:xfrm>
            <a:off x="1524739" y="5085978"/>
            <a:ext cx="936104" cy="7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3" y="5181355"/>
            <a:ext cx="934960" cy="63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Satellite-derived</a:t>
            </a:r>
            <a:r>
              <a:rPr lang="de-DE" dirty="0" smtClean="0"/>
              <a:t> </a:t>
            </a:r>
            <a:r>
              <a:rPr lang="de-DE" dirty="0" err="1" smtClean="0"/>
              <a:t>bathymetry</a:t>
            </a:r>
            <a:r>
              <a:rPr lang="de-DE" dirty="0" smtClean="0"/>
              <a:t> (SDB)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646955" cy="4338000"/>
          </a:xfrm>
        </p:spPr>
        <p:txBody>
          <a:bodyPr/>
          <a:lstStyle/>
          <a:p>
            <a:r>
              <a:rPr lang="de-DE" dirty="0" smtClean="0"/>
              <a:t>Different </a:t>
            </a:r>
            <a:r>
              <a:rPr lang="de-DE" dirty="0" err="1" smtClean="0"/>
              <a:t>techniques</a:t>
            </a:r>
            <a:endParaRPr lang="de-DE" dirty="0" smtClean="0"/>
          </a:p>
          <a:p>
            <a:pPr lvl="1"/>
            <a:r>
              <a:rPr lang="de-DE" dirty="0" err="1" smtClean="0"/>
              <a:t>Shallow</a:t>
            </a:r>
            <a:r>
              <a:rPr lang="de-DE" dirty="0" smtClean="0"/>
              <a:t> </a:t>
            </a:r>
            <a:r>
              <a:rPr lang="de-DE" dirty="0" err="1" smtClean="0"/>
              <a:t>waters</a:t>
            </a:r>
            <a:r>
              <a:rPr lang="de-DE" dirty="0" smtClean="0"/>
              <a:t>: Optical SDB</a:t>
            </a:r>
          </a:p>
          <a:p>
            <a:pPr lvl="1"/>
            <a:r>
              <a:rPr lang="de-DE" dirty="0" smtClean="0"/>
              <a:t>Medium </a:t>
            </a:r>
            <a:r>
              <a:rPr lang="de-DE" dirty="0" err="1" smtClean="0"/>
              <a:t>depths</a:t>
            </a:r>
            <a:r>
              <a:rPr lang="de-DE" dirty="0" smtClean="0"/>
              <a:t>: SAR SDB</a:t>
            </a:r>
          </a:p>
          <a:p>
            <a:pPr lvl="1"/>
            <a:r>
              <a:rPr lang="de-DE" dirty="0" err="1"/>
              <a:t>Deep</a:t>
            </a:r>
            <a:r>
              <a:rPr lang="de-DE" dirty="0"/>
              <a:t> </a:t>
            </a:r>
            <a:r>
              <a:rPr lang="de-DE" dirty="0" err="1"/>
              <a:t>waters</a:t>
            </a:r>
            <a:r>
              <a:rPr lang="de-DE" dirty="0"/>
              <a:t>: </a:t>
            </a:r>
            <a:r>
              <a:rPr lang="de-DE" dirty="0" err="1"/>
              <a:t>Altimetry</a:t>
            </a:r>
            <a:r>
              <a:rPr lang="de-DE" dirty="0"/>
              <a:t> SDB</a:t>
            </a:r>
          </a:p>
          <a:p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Hydro17 &gt; Stefan Wiehle  •  BASE-platform &gt; 14.11.2017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37147" y="2997746"/>
            <a:ext cx="7991617" cy="305826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platzhalter 2"/>
          <p:cNvSpPr txBox="1">
            <a:spLocks/>
          </p:cNvSpPr>
          <p:nvPr/>
        </p:nvSpPr>
        <p:spPr bwMode="auto">
          <a:xfrm>
            <a:off x="6139264" y="1586161"/>
            <a:ext cx="5646955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Benefits</a:t>
            </a:r>
            <a:endParaRPr lang="de-DE" dirty="0" smtClean="0"/>
          </a:p>
          <a:p>
            <a:pPr lvl="1"/>
            <a:r>
              <a:rPr lang="de-DE" dirty="0" err="1" smtClean="0"/>
              <a:t>Satellite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cheap</a:t>
            </a:r>
            <a:endParaRPr lang="de-DE" dirty="0" smtClean="0"/>
          </a:p>
          <a:p>
            <a:pPr lvl="1"/>
            <a:r>
              <a:rPr lang="de-DE" dirty="0" smtClean="0"/>
              <a:t>Fast </a:t>
            </a:r>
            <a:r>
              <a:rPr lang="de-DE" dirty="0" err="1" smtClean="0"/>
              <a:t>turnover</a:t>
            </a:r>
            <a:r>
              <a:rPr lang="de-DE" dirty="0" smtClean="0"/>
              <a:t> time</a:t>
            </a:r>
          </a:p>
          <a:p>
            <a:pPr lvl="1"/>
            <a:r>
              <a:rPr lang="de-DE" dirty="0" smtClean="0"/>
              <a:t>High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validated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95C61B9F-14F0-4AD9-AC81-B8624FAD5FC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1024</Words>
  <Application>Microsoft Office PowerPoint</Application>
  <PresentationFormat>Custom</PresentationFormat>
  <Paragraphs>207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DLR-Präsentation 16:9 Englisch</vt:lpstr>
      <vt:lpstr>The BASE-platform project: Deriving the bathymetry from combined satellite data </vt:lpstr>
      <vt:lpstr>Bathymetry</vt:lpstr>
      <vt:lpstr>Bathymetry</vt:lpstr>
      <vt:lpstr>Importance of bathymetry</vt:lpstr>
      <vt:lpstr>Importance of bathymetry</vt:lpstr>
      <vt:lpstr>Bathymetry measurement</vt:lpstr>
      <vt:lpstr>Existing bathymetric data</vt:lpstr>
      <vt:lpstr>BASE-platform project</vt:lpstr>
      <vt:lpstr>Satellite-derived bathymetry (SDB)</vt:lpstr>
      <vt:lpstr>Optical SDB</vt:lpstr>
      <vt:lpstr>SAR SDB</vt:lpstr>
      <vt:lpstr>Altimeter SDB</vt:lpstr>
      <vt:lpstr>Crowd-sourced bathymetry (CSB)</vt:lpstr>
      <vt:lpstr>Waterlevel correction</vt:lpstr>
      <vt:lpstr>Data merging</vt:lpstr>
      <vt:lpstr>Data accuracy</vt:lpstr>
      <vt:lpstr>Trial areas</vt:lpstr>
      <vt:lpstr>BASE-platform data portal</vt:lpstr>
      <vt:lpstr>Thanks for your attention!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Wiehle, Stefan</dc:creator>
  <cp:lastModifiedBy>Matthieu Vrakking - Periplus Group</cp:lastModifiedBy>
  <cp:revision>222</cp:revision>
  <dcterms:created xsi:type="dcterms:W3CDTF">2012-06-19T06:51:55Z</dcterms:created>
  <dcterms:modified xsi:type="dcterms:W3CDTF">2017-11-20T21:22:15Z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